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8560" y="4097880"/>
            <a:ext cx="78865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69560" y="409788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8560" y="409788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5811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8560" y="409788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69560" y="409788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8560" y="4097880"/>
            <a:ext cx="788616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8560" y="4097880"/>
            <a:ext cx="78865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69560" y="409788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28560" y="409788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5811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8560" y="409788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69560" y="409788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8560" y="4097880"/>
            <a:ext cx="788616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6000">
                <a:solidFill>
                  <a:srgbClr val="000000"/>
                </a:solidFill>
                <a:latin typeface="Calibri Light"/>
              </a:rPr>
              <a:t>Click to edit the title text formatUredite slog naslova matrice</a:t>
            </a:r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Calibri"/>
              </a:rPr>
              <a:t>22/10/19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1818111-51A1-4121-91E1-213100E161A1}" type="slidenum">
              <a:rPr lang="en-GB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  <p:pic>
        <p:nvPicPr>
          <p:cNvPr id="4" name="Slika 6"/>
          <p:cNvPicPr/>
          <p:nvPr/>
        </p:nvPicPr>
        <p:blipFill>
          <a:blip r:embed="rId14"/>
          <a:stretch>
            <a:fillRect/>
          </a:stretch>
        </p:blipFill>
        <p:spPr>
          <a:xfrm>
            <a:off x="11160" y="0"/>
            <a:ext cx="9143640" cy="6857640"/>
          </a:xfrm>
          <a:prstGeom prst="rect">
            <a:avLst/>
          </a:prstGeom>
        </p:spPr>
      </p:pic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Click to edit the title text formatUredite slog naslova matrice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Seventh Outline LevelUredite sloge besedila matrice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Druga raven</a:t>
            </a:r>
            <a:endParaRPr/>
          </a:p>
          <a:p>
            <a:pPr lvl="1"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Tretja raven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Četrta raven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Peta raven</a:t>
            </a:r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Calibri"/>
              </a:rPr>
              <a:t>22/10/19</a:t>
            </a:r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2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1B121D1-7111-4141-B121-811191B15101}" type="slidenum">
              <a:rPr lang="en-GB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  <p:pic>
        <p:nvPicPr>
          <p:cNvPr id="43" name="Slika 7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llanawheeler.wordpress.com/" TargetMode="External"/><Relationship Id="rId4" Type="http://schemas.openxmlformats.org/officeDocument/2006/relationships/image" Target="../media/image44.pn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bostjankop.eu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1483920" y="2795040"/>
            <a:ext cx="6857640" cy="784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600" b="1">
                <a:solidFill>
                  <a:srgbClr val="000000"/>
                </a:solidFill>
                <a:latin typeface="Arial"/>
              </a:rPr>
              <a:t>PRIKAZI IN NARAVOSLOVNA PISMENOST</a:t>
            </a:r>
            <a:endParaRPr/>
          </a:p>
        </p:txBody>
      </p:sp>
      <p:sp>
        <p:nvSpPr>
          <p:cNvPr id="77" name="TextShape 2"/>
          <p:cNvSpPr txBox="1"/>
          <p:nvPr/>
        </p:nvSpPr>
        <p:spPr>
          <a:xfrm>
            <a:off x="1422360" y="4206600"/>
            <a:ext cx="6857640" cy="905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Arial"/>
              </a:rPr>
              <a:t>MELITA HAJDINJAK</a:t>
            </a:r>
            <a:endParaRPr/>
          </a:p>
          <a:p>
            <a:pPr>
              <a:lnSpc>
                <a:spcPct val="100000"/>
              </a:lnSpc>
            </a:pPr>
            <a:r>
              <a:rPr lang="en-GB" sz="1400">
                <a:solidFill>
                  <a:srgbClr val="000000"/>
                </a:solidFill>
                <a:latin typeface="Arial"/>
              </a:rPr>
              <a:t>Laboratorij za uporabno matematiko in statistiko, Fakulteta za elektrotehniko UL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Table 2"/>
          <p:cNvGraphicFramePr/>
          <p:nvPr>
            <p:extLst>
              <p:ext uri="{D42A27DB-BD31-4B8C-83A1-F6EECF244321}">
                <p14:modId xmlns:p14="http://schemas.microsoft.com/office/powerpoint/2010/main" val="2497397784"/>
              </p:ext>
            </p:extLst>
          </p:nvPr>
        </p:nvGraphicFramePr>
        <p:xfrm>
          <a:off x="583874" y="4011151"/>
          <a:ext cx="3636517" cy="1349280"/>
        </p:xfrm>
        <a:graphic>
          <a:graphicData uri="http://schemas.openxmlformats.org/drawingml/2006/table">
            <a:tbl>
              <a:tblPr/>
              <a:tblGrid>
                <a:gridCol w="956124"/>
                <a:gridCol w="958218"/>
                <a:gridCol w="867633"/>
                <a:gridCol w="854542"/>
              </a:tblGrid>
              <a:tr h="33732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/>
                        <a:t>desničar</a:t>
                      </a:r>
                      <a:endParaRPr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/>
                        <a:t>levičar</a:t>
                      </a:r>
                      <a:endParaRPr sz="12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/>
                        <a:t>skupaj</a:t>
                      </a:r>
                      <a:endParaRPr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320">
                <a:tc>
                  <a:txBody>
                    <a:bodyPr/>
                    <a:lstStyle/>
                    <a:p>
                      <a:r>
                        <a:rPr lang="en-GB" sz="1200" b="1" dirty="0" err="1"/>
                        <a:t>moški</a:t>
                      </a:r>
                      <a:endParaRPr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43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9</a:t>
                      </a:r>
                      <a:endParaRPr sz="12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52</a:t>
                      </a:r>
                      <a:endParaRPr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7320">
                <a:tc>
                  <a:txBody>
                    <a:bodyPr/>
                    <a:lstStyle/>
                    <a:p>
                      <a:r>
                        <a:rPr lang="en-GB" sz="1200" b="1" dirty="0" err="1"/>
                        <a:t>ženske</a:t>
                      </a:r>
                      <a:endParaRPr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44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4</a:t>
                      </a:r>
                      <a:endParaRPr sz="120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48</a:t>
                      </a:r>
                      <a:endParaRPr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7320">
                <a:tc>
                  <a:txBody>
                    <a:bodyPr/>
                    <a:lstStyle/>
                    <a:p>
                      <a:r>
                        <a:rPr lang="en-GB" sz="1200" dirty="0" err="1"/>
                        <a:t>skupaj</a:t>
                      </a:r>
                      <a:endParaRPr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87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13</a:t>
                      </a:r>
                      <a:endParaRPr sz="12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100</a:t>
                      </a:r>
                      <a:endParaRPr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722366487"/>
              </p:ext>
            </p:extLst>
          </p:nvPr>
        </p:nvGraphicFramePr>
        <p:xfrm>
          <a:off x="583874" y="1254048"/>
          <a:ext cx="7739280" cy="1645920"/>
        </p:xfrm>
        <a:graphic>
          <a:graphicData uri="http://schemas.openxmlformats.org/drawingml/2006/table">
            <a:tbl>
              <a:tblPr/>
              <a:tblGrid>
                <a:gridCol w="640080"/>
                <a:gridCol w="980280"/>
                <a:gridCol w="2098800"/>
                <a:gridCol w="2020680"/>
                <a:gridCol w="1999440"/>
              </a:tblGrid>
              <a:tr h="2260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bukev</a:t>
                      </a:r>
                      <a:endParaRPr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hrast</a:t>
                      </a:r>
                      <a:endParaRPr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smreka</a:t>
                      </a:r>
                      <a:endParaRPr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jelka</a:t>
                      </a:r>
                      <a:endParaRPr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en-GB" sz="1200" b="1" dirty="0" err="1"/>
                        <a:t>višina</a:t>
                      </a:r>
                      <a:endParaRPr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do 40 m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do 45 m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do 60 m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do 50 m</a:t>
                      </a:r>
                      <a:endParaRPr sz="1200" dirty="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en-GB" sz="1200" b="1" dirty="0" err="1"/>
                        <a:t>skorja</a:t>
                      </a:r>
                      <a:endParaRPr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siva, gladka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siva</a:t>
                      </a:r>
                      <a:r>
                        <a:rPr lang="en-GB" sz="1200" dirty="0"/>
                        <a:t>, v </a:t>
                      </a:r>
                      <a:r>
                        <a:rPr lang="en-GB" sz="1200" dirty="0" err="1"/>
                        <a:t>mladosti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gladka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kasneje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razpokana</a:t>
                      </a:r>
                      <a:r>
                        <a:rPr lang="en-GB" sz="1200" dirty="0"/>
                        <a:t>  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rdečkasto-rjava razdrapana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sivo-rjava, v mladosti gladka, kasneje razpokana</a:t>
                      </a:r>
                      <a:endParaRPr sz="12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en-GB" sz="1200" b="1" dirty="0" err="1"/>
                        <a:t>listi</a:t>
                      </a:r>
                      <a:endParaRPr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ovalni, dolgi 4-10 cm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pernato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krpati</a:t>
                      </a:r>
                      <a:r>
                        <a:rPr lang="en-GB" sz="1200" dirty="0"/>
                        <a:t> s 5-7 </a:t>
                      </a:r>
                      <a:r>
                        <a:rPr lang="en-GB" sz="1200" dirty="0" err="1"/>
                        <a:t>pari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krp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dolgi</a:t>
                      </a:r>
                      <a:r>
                        <a:rPr lang="en-GB" sz="1200" dirty="0"/>
                        <a:t> do 15 cm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štirirobe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iglice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dolge</a:t>
                      </a:r>
                      <a:r>
                        <a:rPr lang="en-GB" sz="1200" dirty="0"/>
                        <a:t> 1-2,5 cm, </a:t>
                      </a:r>
                      <a:r>
                        <a:rPr lang="en-GB" sz="1200" dirty="0" err="1"/>
                        <a:t>na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koncu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ošiljene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ploščate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iglice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dolge</a:t>
                      </a:r>
                      <a:r>
                        <a:rPr lang="en-GB" sz="1200" dirty="0"/>
                        <a:t> do 3,5 cm, </a:t>
                      </a:r>
                      <a:r>
                        <a:rPr lang="en-GB" sz="1200" dirty="0" err="1"/>
                        <a:t>spodaj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dve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beli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progi</a:t>
                      </a:r>
                      <a:endParaRPr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92223" y="574503"/>
            <a:ext cx="4572000" cy="5873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500"/>
              </a:spcAft>
              <a:buSzPct val="45000"/>
            </a:pPr>
            <a:r>
              <a:rPr lang="hr-HR" sz="1400" b="1" dirty="0" smtClean="0"/>
              <a:t>Sestavljena tabela:</a:t>
            </a:r>
          </a:p>
          <a:p>
            <a:pPr marL="285750" indent="-285750">
              <a:buSzPct val="75000"/>
              <a:buFont typeface="Wingdings" charset="2"/>
              <a:buChar char="²"/>
            </a:pPr>
            <a:r>
              <a:rPr lang="hr-HR" sz="1400" dirty="0" smtClean="0"/>
              <a:t>Podatki o različnih drevesnih vrstah</a:t>
            </a:r>
            <a:endParaRPr lang="hr-HR" sz="1400" dirty="0"/>
          </a:p>
        </p:txBody>
      </p:sp>
      <p:sp>
        <p:nvSpPr>
          <p:cNvPr id="2" name="Rectangle 1"/>
          <p:cNvSpPr/>
          <p:nvPr/>
        </p:nvSpPr>
        <p:spPr>
          <a:xfrm>
            <a:off x="492223" y="3294678"/>
            <a:ext cx="8240975" cy="587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buSzPct val="45000"/>
            </a:pPr>
            <a:r>
              <a:rPr lang="hr-HR" sz="1400" b="1" dirty="0" smtClean="0"/>
              <a:t>Kombinirana/dvorazsežna </a:t>
            </a:r>
            <a:r>
              <a:rPr lang="hr-HR" sz="1400" b="1" dirty="0"/>
              <a:t>tabela:</a:t>
            </a:r>
            <a:endParaRPr lang="hr-HR" sz="1400" dirty="0" smtClean="0"/>
          </a:p>
          <a:p>
            <a:pPr marL="285750" indent="-285750">
              <a:buSzPct val="75000"/>
              <a:buFont typeface="Wingdings" charset="2"/>
              <a:buChar char="²"/>
            </a:pPr>
            <a:r>
              <a:rPr lang="hr-HR" sz="1400" dirty="0"/>
              <a:t>Število desničarjev/levičarjev </a:t>
            </a:r>
            <a:r>
              <a:rPr lang="hr-HR" sz="1400" dirty="0" smtClean="0"/>
              <a:t>v </a:t>
            </a:r>
            <a:r>
              <a:rPr lang="hr-HR" sz="1400" dirty="0"/>
              <a:t>delovnem kolektivu </a:t>
            </a:r>
            <a:endParaRPr lang="hr-HR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446040" y="4553224"/>
            <a:ext cx="1306800" cy="1274400"/>
          </a:xfrm>
          <a:prstGeom prst="rect">
            <a:avLst/>
          </a:prstGeom>
        </p:spPr>
      </p:pic>
      <p:pic>
        <p:nvPicPr>
          <p:cNvPr id="108" name="Picture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1836000" y="4612984"/>
            <a:ext cx="2124000" cy="1432800"/>
          </a:xfrm>
          <a:prstGeom prst="rect">
            <a:avLst/>
          </a:prstGeom>
        </p:spPr>
      </p:pic>
      <p:pic>
        <p:nvPicPr>
          <p:cNvPr id="109" name="Picture 108"/>
          <p:cNvPicPr/>
          <p:nvPr/>
        </p:nvPicPr>
        <p:blipFill>
          <a:blip r:embed="rId4"/>
          <a:stretch>
            <a:fillRect/>
          </a:stretch>
        </p:blipFill>
        <p:spPr>
          <a:xfrm>
            <a:off x="4022640" y="4502104"/>
            <a:ext cx="2145600" cy="1360800"/>
          </a:xfrm>
          <a:prstGeom prst="rect">
            <a:avLst/>
          </a:prstGeom>
        </p:spPr>
      </p:pic>
      <p:pic>
        <p:nvPicPr>
          <p:cNvPr id="110" name="Picture 109"/>
          <p:cNvPicPr/>
          <p:nvPr/>
        </p:nvPicPr>
        <p:blipFill>
          <a:blip r:embed="rId5"/>
          <a:stretch>
            <a:fillRect/>
          </a:stretch>
        </p:blipFill>
        <p:spPr>
          <a:xfrm>
            <a:off x="6322680" y="4510024"/>
            <a:ext cx="2440800" cy="1425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6040" y="249814"/>
            <a:ext cx="84573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000000"/>
                </a:solidFill>
                <a:ea typeface="Lohit Hindi"/>
              </a:rPr>
              <a:t>OPREDELITEV PRIKAZOV (S PRIMERI</a:t>
            </a:r>
            <a:r>
              <a:rPr lang="de-DE" sz="1400" b="1" dirty="0" smtClean="0">
                <a:solidFill>
                  <a:srgbClr val="000000"/>
                </a:solidFill>
                <a:ea typeface="Lohit Hindi"/>
              </a:rPr>
              <a:t>)</a:t>
            </a:r>
          </a:p>
          <a:p>
            <a:endParaRPr lang="de-DE" sz="1400" b="1" dirty="0">
              <a:solidFill>
                <a:srgbClr val="000000"/>
              </a:solidFill>
              <a:ea typeface="Lohit Hindi"/>
            </a:endParaRPr>
          </a:p>
          <a:p>
            <a:r>
              <a:rPr lang="hr-HR" sz="1400" b="1" u="sng" dirty="0">
                <a:solidFill>
                  <a:srgbClr val="000000"/>
                </a:solidFill>
                <a:ea typeface="WenQuanYi Micro Hei"/>
              </a:rPr>
              <a:t>3. Grafični prikazi</a:t>
            </a:r>
            <a:r>
              <a:rPr lang="hr-HR" sz="1400" dirty="0">
                <a:solidFill>
                  <a:srgbClr val="000000"/>
                </a:solidFill>
                <a:ea typeface="WenQuanYi Micro Hei"/>
              </a:rPr>
              <a:t>:</a:t>
            </a:r>
            <a:r>
              <a:rPr lang="hr-HR" sz="1400" b="1" dirty="0">
                <a:solidFill>
                  <a:srgbClr val="000000"/>
                </a:solidFill>
                <a:ea typeface="WenQuanYi Micro Hei"/>
              </a:rPr>
              <a:t> </a:t>
            </a:r>
            <a:r>
              <a:rPr lang="hr-HR" sz="1400" dirty="0">
                <a:solidFill>
                  <a:srgbClr val="000000"/>
                </a:solidFill>
                <a:ea typeface="WenQuanYi Micro Hei"/>
              </a:rPr>
              <a:t>predstavitev podatkov z grafičnimi elementi, ki </a:t>
            </a:r>
            <a:r>
              <a:rPr lang="hr-HR" sz="1400" dirty="0" smtClean="0">
                <a:solidFill>
                  <a:srgbClr val="000000"/>
                </a:solidFill>
                <a:ea typeface="WenQuanYi Micro Hei"/>
              </a:rPr>
              <a:t>so</a:t>
            </a:r>
          </a:p>
          <a:p>
            <a:endParaRPr lang="hr-HR" sz="1400" dirty="0">
              <a:solidFill>
                <a:srgbClr val="000000"/>
              </a:solidFill>
              <a:ea typeface="WenQuanYi Micro Hei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1400" b="1" dirty="0">
                <a:solidFill>
                  <a:srgbClr val="000000"/>
                </a:solidFill>
                <a:ea typeface="WenQuanYi Micro Hei"/>
              </a:rPr>
              <a:t>g</a:t>
            </a:r>
            <a:r>
              <a:rPr lang="hr-HR" sz="1400" b="1" dirty="0" smtClean="0">
                <a:solidFill>
                  <a:srgbClr val="000000"/>
                </a:solidFill>
                <a:ea typeface="WenQuanYi Micro Hei"/>
              </a:rPr>
              <a:t>rafi</a:t>
            </a:r>
            <a:r>
              <a:rPr lang="hr-HR" sz="1400" dirty="0" smtClean="0">
                <a:solidFill>
                  <a:srgbClr val="000000"/>
                </a:solidFill>
                <a:ea typeface="WenQuanYi Micro Hei"/>
              </a:rPr>
              <a:t>, ki v koordinatnem sistemu prikazujejo odvisnost dveh (ali več) količin (npr. </a:t>
            </a:r>
            <a:r>
              <a:rPr lang="en-US" sz="1400" dirty="0" smtClean="0">
                <a:solidFill>
                  <a:srgbClr val="000000"/>
                </a:solidFill>
                <a:ea typeface="WenQuanYi Micro Hei"/>
              </a:rPr>
              <a:t>g</a:t>
            </a:r>
            <a:r>
              <a:rPr lang="hr-HR" sz="1400" dirty="0" smtClean="0">
                <a:solidFill>
                  <a:srgbClr val="000000"/>
                </a:solidFill>
                <a:ea typeface="WenQuanYi Micro Hei"/>
              </a:rPr>
              <a:t>raf raztrosa, graf funkcije, linijski/črtni graf, frekvenčni poligon),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400" b="1" dirty="0"/>
              <a:t>g</a:t>
            </a:r>
            <a:r>
              <a:rPr lang="de-DE" sz="1400" b="1" dirty="0" err="1" smtClean="0"/>
              <a:t>rafikoni</a:t>
            </a:r>
            <a:r>
              <a:rPr lang="de-DE" sz="1400" dirty="0" smtClean="0"/>
              <a:t>, </a:t>
            </a:r>
            <a:r>
              <a:rPr lang="de-DE" sz="1400" dirty="0" err="1" smtClean="0"/>
              <a:t>ki</a:t>
            </a:r>
            <a:r>
              <a:rPr lang="de-DE" sz="1400" dirty="0" smtClean="0"/>
              <a:t> </a:t>
            </a:r>
            <a:r>
              <a:rPr lang="de-DE" sz="1400" dirty="0" err="1" smtClean="0"/>
              <a:t>prikazujejo</a:t>
            </a:r>
            <a:r>
              <a:rPr lang="de-DE" sz="1400" dirty="0" smtClean="0"/>
              <a:t> </a:t>
            </a:r>
            <a:r>
              <a:rPr lang="de-DE" sz="1400" dirty="0" err="1" smtClean="0"/>
              <a:t>velikost</a:t>
            </a:r>
            <a:r>
              <a:rPr lang="de-DE" sz="1400" dirty="0" smtClean="0"/>
              <a:t>, </a:t>
            </a:r>
            <a:r>
              <a:rPr lang="de-DE" sz="1400" dirty="0" err="1" smtClean="0"/>
              <a:t>strukturo</a:t>
            </a:r>
            <a:r>
              <a:rPr lang="de-DE" sz="1400" dirty="0" smtClean="0"/>
              <a:t> </a:t>
            </a:r>
            <a:r>
              <a:rPr lang="de-DE" sz="1400" dirty="0" err="1" smtClean="0"/>
              <a:t>ali</a:t>
            </a:r>
            <a:r>
              <a:rPr lang="de-DE" sz="1400" dirty="0" smtClean="0"/>
              <a:t> </a:t>
            </a:r>
            <a:r>
              <a:rPr lang="de-DE" sz="1400" dirty="0" err="1" smtClean="0"/>
              <a:t>potek</a:t>
            </a:r>
            <a:r>
              <a:rPr lang="de-DE" sz="1400" dirty="0" smtClean="0"/>
              <a:t> </a:t>
            </a:r>
            <a:r>
              <a:rPr lang="de-DE" sz="1400" dirty="0" err="1" smtClean="0"/>
              <a:t>kakega</a:t>
            </a:r>
            <a:r>
              <a:rPr lang="de-DE" sz="1400" dirty="0" smtClean="0"/>
              <a:t> </a:t>
            </a:r>
            <a:r>
              <a:rPr lang="de-DE" sz="1400" dirty="0" err="1" smtClean="0"/>
              <a:t>pojava</a:t>
            </a:r>
            <a:r>
              <a:rPr lang="de-DE" sz="1400" dirty="0" smtClean="0"/>
              <a:t> (</a:t>
            </a:r>
            <a:r>
              <a:rPr lang="de-DE" sz="1400" dirty="0" err="1" smtClean="0"/>
              <a:t>npr</a:t>
            </a:r>
            <a:r>
              <a:rPr lang="de-DE" sz="1400" dirty="0" smtClean="0"/>
              <a:t>. </a:t>
            </a:r>
            <a:r>
              <a:rPr lang="en-US" sz="1400" dirty="0"/>
              <a:t>s</a:t>
            </a:r>
            <a:r>
              <a:rPr lang="de-DE" sz="1400" dirty="0" err="1" smtClean="0"/>
              <a:t>trukturni</a:t>
            </a:r>
            <a:r>
              <a:rPr lang="de-DE" sz="1400" dirty="0" smtClean="0"/>
              <a:t> </a:t>
            </a:r>
            <a:r>
              <a:rPr lang="de-DE" sz="1400" dirty="0" err="1" smtClean="0"/>
              <a:t>krog</a:t>
            </a:r>
            <a:r>
              <a:rPr lang="de-DE" sz="1400" dirty="0" smtClean="0"/>
              <a:t>/</a:t>
            </a:r>
            <a:r>
              <a:rPr lang="de-DE" sz="1400" dirty="0" err="1" smtClean="0"/>
              <a:t>kolač</a:t>
            </a:r>
            <a:r>
              <a:rPr lang="de-DE" sz="1400" dirty="0" smtClean="0"/>
              <a:t>, </a:t>
            </a:r>
            <a:r>
              <a:rPr lang="de-DE" sz="1400" dirty="0" err="1" smtClean="0"/>
              <a:t>škatla</a:t>
            </a:r>
            <a:r>
              <a:rPr lang="de-DE" sz="1400" dirty="0" smtClean="0"/>
              <a:t> </a:t>
            </a:r>
            <a:r>
              <a:rPr lang="de-DE" sz="1400" dirty="0" err="1" smtClean="0"/>
              <a:t>z</a:t>
            </a:r>
            <a:r>
              <a:rPr lang="de-DE" sz="1400" dirty="0" smtClean="0"/>
              <a:t> </a:t>
            </a:r>
            <a:r>
              <a:rPr lang="de-DE" sz="1400" dirty="0" err="1" smtClean="0"/>
              <a:t>brki</a:t>
            </a:r>
            <a:r>
              <a:rPr lang="de-DE" sz="1400" dirty="0" smtClean="0"/>
              <a:t>, </a:t>
            </a:r>
            <a:r>
              <a:rPr lang="de-DE" sz="1400" dirty="0" err="1" smtClean="0"/>
              <a:t>stolpčni</a:t>
            </a:r>
            <a:r>
              <a:rPr lang="de-DE" sz="1400" dirty="0" smtClean="0"/>
              <a:t> </a:t>
            </a:r>
            <a:r>
              <a:rPr lang="de-DE" sz="1400" dirty="0" err="1" smtClean="0"/>
              <a:t>diagram</a:t>
            </a:r>
            <a:r>
              <a:rPr lang="de-DE" sz="1400" dirty="0" smtClean="0"/>
              <a:t>/</a:t>
            </a:r>
            <a:r>
              <a:rPr lang="de-DE" sz="1400" dirty="0" err="1" smtClean="0"/>
              <a:t>grafikon</a:t>
            </a:r>
            <a:r>
              <a:rPr lang="de-DE" sz="1400" dirty="0" smtClean="0"/>
              <a:t>, </a:t>
            </a:r>
            <a:r>
              <a:rPr lang="de-DE" sz="1400" dirty="0" err="1" smtClean="0"/>
              <a:t>Vennov</a:t>
            </a:r>
            <a:r>
              <a:rPr lang="de-DE" sz="1400" dirty="0" smtClean="0"/>
              <a:t> </a:t>
            </a:r>
            <a:r>
              <a:rPr lang="de-DE" sz="1400" dirty="0" err="1" smtClean="0"/>
              <a:t>diagram</a:t>
            </a:r>
            <a:r>
              <a:rPr lang="de-DE" sz="1400" dirty="0" smtClean="0"/>
              <a:t>, </a:t>
            </a:r>
            <a:r>
              <a:rPr lang="de-DE" sz="1400" dirty="0" err="1" smtClean="0"/>
              <a:t>diagram</a:t>
            </a:r>
            <a:r>
              <a:rPr lang="de-DE" sz="1400" dirty="0" smtClean="0"/>
              <a:t> </a:t>
            </a:r>
            <a:r>
              <a:rPr lang="de-DE" sz="1400" dirty="0" err="1" smtClean="0"/>
              <a:t>poteka</a:t>
            </a:r>
            <a:r>
              <a:rPr lang="de-DE" sz="1400" dirty="0" smtClean="0"/>
              <a:t>, </a:t>
            </a:r>
            <a:r>
              <a:rPr lang="de-DE" sz="1400" dirty="0" err="1" smtClean="0"/>
              <a:t>zaporedje</a:t>
            </a:r>
            <a:r>
              <a:rPr lang="de-DE" sz="1400" dirty="0" smtClean="0"/>
              <a:t> </a:t>
            </a:r>
            <a:r>
              <a:rPr lang="de-DE" sz="1400" dirty="0" err="1" smtClean="0"/>
              <a:t>dogodkov</a:t>
            </a:r>
            <a:r>
              <a:rPr lang="de-DE" sz="1400" dirty="0" smtClean="0"/>
              <a:t>, </a:t>
            </a:r>
            <a:r>
              <a:rPr lang="de-DE" sz="1400" dirty="0" err="1" smtClean="0"/>
              <a:t>časovni</a:t>
            </a:r>
            <a:r>
              <a:rPr lang="de-DE" sz="1400" dirty="0" smtClean="0"/>
              <a:t> </a:t>
            </a:r>
            <a:r>
              <a:rPr lang="de-DE" sz="1400" dirty="0" err="1" smtClean="0"/>
              <a:t>trak</a:t>
            </a:r>
            <a:r>
              <a:rPr lang="de-DE" sz="1400" dirty="0" smtClean="0"/>
              <a:t>, </a:t>
            </a:r>
            <a:r>
              <a:rPr lang="de-DE" sz="1400" dirty="0" err="1" smtClean="0"/>
              <a:t>prikaz</a:t>
            </a:r>
            <a:r>
              <a:rPr lang="de-DE" sz="1400" dirty="0" smtClean="0"/>
              <a:t> </a:t>
            </a:r>
            <a:r>
              <a:rPr lang="de-DE" sz="1400" dirty="0" err="1" smtClean="0"/>
              <a:t>ribja</a:t>
            </a:r>
            <a:r>
              <a:rPr lang="de-DE" sz="1400" dirty="0" smtClean="0"/>
              <a:t> kost, </a:t>
            </a:r>
            <a:r>
              <a:rPr lang="de-DE" sz="1400" dirty="0" err="1" smtClean="0"/>
              <a:t>družinsko</a:t>
            </a:r>
            <a:r>
              <a:rPr lang="de-DE" sz="1400" dirty="0" smtClean="0"/>
              <a:t> </a:t>
            </a:r>
            <a:r>
              <a:rPr lang="de-DE" sz="1400" dirty="0" err="1" smtClean="0"/>
              <a:t>drevo</a:t>
            </a:r>
            <a:r>
              <a:rPr lang="de-DE" sz="1400" dirty="0" smtClean="0"/>
              <a:t>, </a:t>
            </a:r>
            <a:r>
              <a:rPr lang="de-DE" sz="1400" dirty="0" err="1" smtClean="0"/>
              <a:t>miselna</a:t>
            </a:r>
            <a:r>
              <a:rPr lang="de-DE" sz="1400" dirty="0" smtClean="0"/>
              <a:t> </a:t>
            </a:r>
            <a:r>
              <a:rPr lang="de-DE" sz="1400" dirty="0" err="1" smtClean="0"/>
              <a:t>shema</a:t>
            </a:r>
            <a:r>
              <a:rPr lang="de-DE" sz="1400" dirty="0" smtClean="0"/>
              <a:t>),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400" b="1" dirty="0"/>
              <a:t>s</a:t>
            </a:r>
            <a:r>
              <a:rPr lang="de-DE" sz="1400" b="1" dirty="0" err="1" smtClean="0"/>
              <a:t>kice</a:t>
            </a:r>
            <a:r>
              <a:rPr lang="de-DE" sz="1400" b="1" dirty="0" smtClean="0"/>
              <a:t> in </a:t>
            </a:r>
            <a:r>
              <a:rPr lang="de-DE" sz="1400" b="1" dirty="0" err="1" smtClean="0"/>
              <a:t>načrti</a:t>
            </a:r>
            <a:r>
              <a:rPr lang="de-DE" sz="1400" b="1" dirty="0" smtClean="0"/>
              <a:t> </a:t>
            </a:r>
            <a:r>
              <a:rPr lang="de-DE" sz="1400" dirty="0" smtClean="0"/>
              <a:t>(</a:t>
            </a:r>
            <a:r>
              <a:rPr lang="de-DE" sz="1400" dirty="0" err="1" smtClean="0"/>
              <a:t>npr</a:t>
            </a:r>
            <a:r>
              <a:rPr lang="de-DE" sz="1400" dirty="0" smtClean="0"/>
              <a:t>. </a:t>
            </a:r>
            <a:r>
              <a:rPr lang="en-US" sz="1400" dirty="0"/>
              <a:t>g</a:t>
            </a:r>
            <a:r>
              <a:rPr lang="de-DE" sz="1400" dirty="0" err="1" smtClean="0"/>
              <a:t>eometrijska</a:t>
            </a:r>
            <a:r>
              <a:rPr lang="de-DE" sz="1400" dirty="0" smtClean="0"/>
              <a:t> </a:t>
            </a:r>
            <a:r>
              <a:rPr lang="de-DE" sz="1400" dirty="0" err="1" smtClean="0"/>
              <a:t>skica</a:t>
            </a:r>
            <a:r>
              <a:rPr lang="de-DE" sz="1400" dirty="0" smtClean="0"/>
              <a:t>, </a:t>
            </a:r>
            <a:r>
              <a:rPr lang="de-DE" sz="1400" dirty="0" err="1" smtClean="0"/>
              <a:t>portretna</a:t>
            </a:r>
            <a:r>
              <a:rPr lang="de-DE" sz="1400" dirty="0" smtClean="0"/>
              <a:t> </a:t>
            </a:r>
            <a:r>
              <a:rPr lang="de-DE" sz="1400" dirty="0" err="1" smtClean="0"/>
              <a:t>skica</a:t>
            </a:r>
            <a:r>
              <a:rPr lang="de-DE" sz="1400" dirty="0" smtClean="0"/>
              <a:t>, </a:t>
            </a:r>
            <a:r>
              <a:rPr lang="de-DE" sz="1400" dirty="0" err="1" smtClean="0"/>
              <a:t>načrt</a:t>
            </a:r>
            <a:r>
              <a:rPr lang="de-DE" sz="1400" dirty="0" smtClean="0"/>
              <a:t> </a:t>
            </a:r>
            <a:r>
              <a:rPr lang="de-DE" sz="1400" dirty="0" err="1" smtClean="0"/>
              <a:t>tlorisa</a:t>
            </a:r>
            <a:r>
              <a:rPr lang="de-DE" sz="1400" dirty="0" smtClean="0"/>
              <a:t>, </a:t>
            </a:r>
            <a:r>
              <a:rPr lang="de-DE" sz="1400" dirty="0" err="1" smtClean="0"/>
              <a:t>načrt</a:t>
            </a:r>
            <a:r>
              <a:rPr lang="de-DE" sz="1400" dirty="0" smtClean="0"/>
              <a:t> </a:t>
            </a:r>
            <a:r>
              <a:rPr lang="de-DE" sz="1400" dirty="0" err="1" smtClean="0"/>
              <a:t>izdelka</a:t>
            </a:r>
            <a:r>
              <a:rPr lang="de-DE" sz="1400" dirty="0" smtClean="0"/>
              <a:t>),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400" b="1" dirty="0"/>
              <a:t>k</a:t>
            </a:r>
            <a:r>
              <a:rPr lang="de-DE" sz="1400" b="1" dirty="0" smtClean="0"/>
              <a:t>arte/</a:t>
            </a:r>
            <a:r>
              <a:rPr lang="de-DE" sz="1400" b="1" dirty="0" err="1" smtClean="0"/>
              <a:t>zemljevidi</a:t>
            </a:r>
            <a:r>
              <a:rPr lang="de-DE" sz="1400" b="1" dirty="0" smtClean="0"/>
              <a:t> in </a:t>
            </a:r>
            <a:r>
              <a:rPr lang="de-DE" sz="1400" b="1" dirty="0" err="1" smtClean="0"/>
              <a:t>kartogrami</a:t>
            </a:r>
            <a:r>
              <a:rPr lang="de-DE" sz="1400" dirty="0" smtClean="0"/>
              <a:t>, </a:t>
            </a:r>
            <a:r>
              <a:rPr lang="de-DE" sz="1400" dirty="0" err="1" smtClean="0"/>
              <a:t>ki</a:t>
            </a:r>
            <a:r>
              <a:rPr lang="de-DE" sz="1400" dirty="0" smtClean="0"/>
              <a:t> </a:t>
            </a:r>
            <a:r>
              <a:rPr lang="de-DE" sz="1400" dirty="0" err="1" smtClean="0"/>
              <a:t>prikazujejo</a:t>
            </a:r>
            <a:r>
              <a:rPr lang="de-DE" sz="1400" dirty="0"/>
              <a:t> </a:t>
            </a:r>
            <a:r>
              <a:rPr lang="de-DE" sz="1400" dirty="0" smtClean="0"/>
              <a:t>(</a:t>
            </a:r>
            <a:r>
              <a:rPr lang="de-DE" sz="1400" dirty="0" err="1" smtClean="0"/>
              <a:t>tudi</a:t>
            </a:r>
            <a:r>
              <a:rPr lang="de-DE" sz="1400" dirty="0" smtClean="0"/>
              <a:t> </a:t>
            </a:r>
            <a:r>
              <a:rPr lang="de-DE" sz="1400" dirty="0" err="1" smtClean="0"/>
              <a:t>ali</a:t>
            </a:r>
            <a:r>
              <a:rPr lang="de-DE" sz="1400" dirty="0" smtClean="0"/>
              <a:t> </a:t>
            </a:r>
            <a:r>
              <a:rPr lang="de-DE" sz="1400" dirty="0" err="1" smtClean="0"/>
              <a:t>predvsem</a:t>
            </a:r>
            <a:r>
              <a:rPr lang="de-DE" sz="1400" dirty="0" smtClean="0"/>
              <a:t> </a:t>
            </a:r>
            <a:r>
              <a:rPr lang="de-DE" sz="1400" dirty="0" err="1" smtClean="0"/>
              <a:t>statistične</a:t>
            </a:r>
            <a:r>
              <a:rPr lang="de-DE" sz="1400" dirty="0" smtClean="0"/>
              <a:t>) </a:t>
            </a:r>
            <a:r>
              <a:rPr lang="de-DE" sz="1400" dirty="0" err="1" smtClean="0"/>
              <a:t>podatke</a:t>
            </a:r>
            <a:r>
              <a:rPr lang="de-DE" sz="1400" dirty="0" smtClean="0"/>
              <a:t> na </a:t>
            </a:r>
            <a:r>
              <a:rPr lang="de-DE" sz="1400" dirty="0" err="1" smtClean="0"/>
              <a:t>zemljevidu</a:t>
            </a:r>
            <a:r>
              <a:rPr lang="de-DE" sz="1400" dirty="0" smtClean="0"/>
              <a:t> (</a:t>
            </a:r>
            <a:r>
              <a:rPr lang="de-DE" sz="1400" dirty="0" err="1" smtClean="0"/>
              <a:t>npr</a:t>
            </a:r>
            <a:r>
              <a:rPr lang="de-DE" sz="1400" dirty="0" smtClean="0"/>
              <a:t>. </a:t>
            </a:r>
            <a:r>
              <a:rPr lang="en-US" sz="1400" dirty="0"/>
              <a:t>o</a:t>
            </a:r>
            <a:r>
              <a:rPr lang="de-DE" sz="1400" dirty="0" err="1" smtClean="0"/>
              <a:t>barvani</a:t>
            </a:r>
            <a:r>
              <a:rPr lang="de-DE" sz="1400" dirty="0" smtClean="0"/>
              <a:t> </a:t>
            </a:r>
            <a:r>
              <a:rPr lang="de-DE" sz="1400" dirty="0" err="1" smtClean="0"/>
              <a:t>zemljevid</a:t>
            </a:r>
            <a:r>
              <a:rPr lang="de-DE" sz="1400" dirty="0" smtClean="0"/>
              <a:t>),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400" b="1" dirty="0"/>
              <a:t>p</a:t>
            </a:r>
            <a:r>
              <a:rPr lang="de-DE" sz="1400" b="1" dirty="0" err="1" smtClean="0"/>
              <a:t>iktogrami</a:t>
            </a:r>
            <a:r>
              <a:rPr lang="de-DE" sz="1400" dirty="0" smtClean="0"/>
              <a:t>, </a:t>
            </a:r>
            <a:r>
              <a:rPr lang="de-DE" sz="1400" dirty="0" err="1" smtClean="0"/>
              <a:t>ki</a:t>
            </a:r>
            <a:r>
              <a:rPr lang="de-DE" sz="1400" dirty="0" smtClean="0"/>
              <a:t> </a:t>
            </a:r>
            <a:r>
              <a:rPr lang="de-DE" sz="1400" dirty="0" err="1" smtClean="0"/>
              <a:t>prikazujejo</a:t>
            </a:r>
            <a:r>
              <a:rPr lang="de-DE" sz="1400" dirty="0" smtClean="0"/>
              <a:t> </a:t>
            </a:r>
            <a:r>
              <a:rPr lang="de-DE" sz="1400" dirty="0" err="1" smtClean="0"/>
              <a:t>nek</a:t>
            </a:r>
            <a:r>
              <a:rPr lang="de-DE" sz="1400" dirty="0" smtClean="0"/>
              <a:t> </a:t>
            </a:r>
            <a:r>
              <a:rPr lang="de-DE" sz="1400" dirty="0" err="1" smtClean="0"/>
              <a:t>predmet</a:t>
            </a:r>
            <a:r>
              <a:rPr lang="de-DE" sz="1400" dirty="0" smtClean="0"/>
              <a:t> </a:t>
            </a:r>
            <a:r>
              <a:rPr lang="de-DE" sz="1400" dirty="0" err="1" smtClean="0"/>
              <a:t>ali</a:t>
            </a:r>
            <a:r>
              <a:rPr lang="de-DE" sz="1400" dirty="0" smtClean="0"/>
              <a:t> </a:t>
            </a:r>
            <a:r>
              <a:rPr lang="de-DE" sz="1400" dirty="0" err="1" smtClean="0"/>
              <a:t>pojem</a:t>
            </a:r>
            <a:r>
              <a:rPr lang="de-DE" sz="1400" dirty="0" smtClean="0"/>
              <a:t> </a:t>
            </a:r>
            <a:r>
              <a:rPr lang="de-DE" sz="1400" dirty="0" err="1" smtClean="0"/>
              <a:t>ali</a:t>
            </a:r>
            <a:r>
              <a:rPr lang="de-DE" sz="1400" dirty="0" smtClean="0"/>
              <a:t> </a:t>
            </a:r>
            <a:r>
              <a:rPr lang="de-DE" sz="1400" dirty="0" err="1" smtClean="0"/>
              <a:t>potek</a:t>
            </a:r>
            <a:r>
              <a:rPr lang="de-DE" sz="1400" dirty="0" smtClean="0"/>
              <a:t> </a:t>
            </a:r>
            <a:r>
              <a:rPr lang="de-DE" sz="1400" dirty="0" err="1" smtClean="0"/>
              <a:t>kakega</a:t>
            </a:r>
            <a:r>
              <a:rPr lang="de-DE" sz="1400" dirty="0" smtClean="0"/>
              <a:t> </a:t>
            </a:r>
            <a:r>
              <a:rPr lang="de-DE" sz="1400" dirty="0" err="1" smtClean="0"/>
              <a:t>pojava</a:t>
            </a:r>
            <a:r>
              <a:rPr lang="de-DE" sz="1400" dirty="0" smtClean="0"/>
              <a:t> s </a:t>
            </a:r>
            <a:r>
              <a:rPr lang="de-DE" sz="1400" dirty="0" err="1" smtClean="0"/>
              <a:t>poenostavljenimi</a:t>
            </a:r>
            <a:r>
              <a:rPr lang="de-DE" sz="1400" dirty="0" smtClean="0"/>
              <a:t> </a:t>
            </a:r>
            <a:r>
              <a:rPr lang="de-DE" sz="1400" dirty="0" err="1" smtClean="0"/>
              <a:t>podobami</a:t>
            </a:r>
            <a:r>
              <a:rPr lang="de-DE" sz="1400" dirty="0" smtClean="0"/>
              <a:t> (</a:t>
            </a:r>
            <a:r>
              <a:rPr lang="de-DE" sz="1400" dirty="0" err="1" smtClean="0"/>
              <a:t>npr</a:t>
            </a:r>
            <a:r>
              <a:rPr lang="de-DE" sz="1400" dirty="0" smtClean="0"/>
              <a:t>. </a:t>
            </a:r>
            <a:r>
              <a:rPr lang="en-US" sz="1400" dirty="0"/>
              <a:t>p</a:t>
            </a:r>
            <a:r>
              <a:rPr lang="de-DE" sz="1400" dirty="0" err="1" smtClean="0"/>
              <a:t>rometni</a:t>
            </a:r>
            <a:r>
              <a:rPr lang="de-DE" sz="1400" dirty="0" smtClean="0"/>
              <a:t> </a:t>
            </a:r>
            <a:r>
              <a:rPr lang="de-DE" sz="1400" dirty="0" err="1" smtClean="0"/>
              <a:t>znaki</a:t>
            </a:r>
            <a:r>
              <a:rPr lang="de-DE" sz="1400" dirty="0" smtClean="0"/>
              <a:t>, </a:t>
            </a:r>
            <a:r>
              <a:rPr lang="de-DE" sz="1400" dirty="0" err="1" smtClean="0"/>
              <a:t>oznake</a:t>
            </a:r>
            <a:r>
              <a:rPr lang="de-DE" sz="1400" dirty="0" smtClean="0"/>
              <a:t> na </a:t>
            </a:r>
            <a:r>
              <a:rPr lang="de-DE" sz="1400" dirty="0" err="1" smtClean="0"/>
              <a:t>javnih</a:t>
            </a:r>
            <a:r>
              <a:rPr lang="de-DE" sz="1400" dirty="0" smtClean="0"/>
              <a:t> </a:t>
            </a:r>
            <a:r>
              <a:rPr lang="de-DE" sz="1400" dirty="0" err="1" smtClean="0"/>
              <a:t>mestih</a:t>
            </a:r>
            <a:r>
              <a:rPr lang="de-DE" sz="1400" dirty="0" smtClean="0"/>
              <a:t>, </a:t>
            </a:r>
            <a:r>
              <a:rPr lang="de-DE" sz="1400" dirty="0" err="1" smtClean="0"/>
              <a:t>kuharska</a:t>
            </a:r>
            <a:r>
              <a:rPr lang="de-DE" sz="1400" dirty="0" smtClean="0"/>
              <a:t> </a:t>
            </a:r>
            <a:r>
              <a:rPr lang="de-DE" sz="1400" dirty="0" err="1" smtClean="0"/>
              <a:t>navodila</a:t>
            </a:r>
            <a:r>
              <a:rPr lang="de-DE" sz="1400" dirty="0" smtClean="0"/>
              <a:t>, </a:t>
            </a:r>
            <a:r>
              <a:rPr lang="de-DE" sz="1400" dirty="0" err="1" smtClean="0"/>
              <a:t>simboli</a:t>
            </a:r>
            <a:r>
              <a:rPr lang="de-DE" sz="1400" dirty="0" smtClean="0"/>
              <a:t> </a:t>
            </a:r>
            <a:r>
              <a:rPr lang="de-DE" sz="1400" dirty="0" err="1" smtClean="0"/>
              <a:t>dogodkov</a:t>
            </a:r>
            <a:r>
              <a:rPr lang="de-DE" sz="1400" dirty="0" smtClean="0"/>
              <a:t>), 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400" b="1" dirty="0"/>
              <a:t>a</a:t>
            </a:r>
            <a:r>
              <a:rPr lang="de-DE" sz="1400" b="1" dirty="0" err="1" smtClean="0"/>
              <a:t>vdio</a:t>
            </a:r>
            <a:r>
              <a:rPr lang="de-DE" sz="1400" b="1" dirty="0" smtClean="0"/>
              <a:t>, </a:t>
            </a:r>
            <a:r>
              <a:rPr lang="de-DE" sz="1400" b="1" dirty="0" err="1" smtClean="0"/>
              <a:t>foto</a:t>
            </a:r>
            <a:r>
              <a:rPr lang="de-DE" sz="1400" b="1" dirty="0" smtClean="0"/>
              <a:t> in </a:t>
            </a:r>
            <a:r>
              <a:rPr lang="de-DE" sz="1400" b="1" dirty="0" err="1" smtClean="0"/>
              <a:t>video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gradivo</a:t>
            </a:r>
            <a:r>
              <a:rPr lang="de-DE" sz="14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6040" y="3831436"/>
            <a:ext cx="8457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>
                <a:solidFill>
                  <a:srgbClr val="DC2300"/>
                </a:solidFill>
              </a:rPr>
              <a:t>Primeri grafičnih prikazov – </a:t>
            </a:r>
            <a:r>
              <a:rPr lang="hr-HR" sz="1400" b="1" dirty="0" smtClean="0">
                <a:solidFill>
                  <a:srgbClr val="DC2300"/>
                </a:solidFill>
              </a:rPr>
              <a:t>grafi</a:t>
            </a:r>
          </a:p>
          <a:p>
            <a:endParaRPr lang="hr-HR" sz="1400" dirty="0" smtClean="0"/>
          </a:p>
          <a:p>
            <a:r>
              <a:rPr lang="hr-HR" sz="1400" dirty="0"/>
              <a:t>   Graf raztrosa 		 Graf funkcije  			  Linijski graf 		        Frekvenčni poligon </a:t>
            </a:r>
            <a:endParaRPr lang="hr-HR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23360" y="481680"/>
            <a:ext cx="8289000" cy="971758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spcAft>
                <a:spcPts val="500"/>
              </a:spcAft>
            </a:pPr>
            <a:r>
              <a:rPr lang="en-US" sz="1400" b="1" dirty="0" err="1">
                <a:solidFill>
                  <a:srgbClr val="DC2300"/>
                </a:solidFill>
                <a:latin typeface="Arial"/>
                <a:cs typeface="Arial"/>
              </a:rPr>
              <a:t>Primeri</a:t>
            </a:r>
            <a:r>
              <a:rPr lang="en-US" sz="1400" b="1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DC2300"/>
                </a:solidFill>
                <a:latin typeface="Arial"/>
                <a:cs typeface="Arial"/>
              </a:rPr>
              <a:t>grafičnih</a:t>
            </a:r>
            <a:r>
              <a:rPr lang="en-US" sz="1400" b="1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DC2300"/>
                </a:solidFill>
                <a:latin typeface="Arial"/>
                <a:cs typeface="Arial"/>
              </a:rPr>
              <a:t>prikazov</a:t>
            </a:r>
            <a:r>
              <a:rPr lang="en-US" sz="1400" b="1" dirty="0">
                <a:solidFill>
                  <a:srgbClr val="DC2300"/>
                </a:solidFill>
                <a:latin typeface="Arial"/>
                <a:cs typeface="Arial"/>
              </a:rPr>
              <a:t> – </a:t>
            </a:r>
            <a:r>
              <a:rPr lang="en-US" sz="1400" b="1" dirty="0" err="1" smtClean="0">
                <a:solidFill>
                  <a:srgbClr val="DC2300"/>
                </a:solidFill>
                <a:latin typeface="Arial"/>
                <a:cs typeface="Arial"/>
              </a:rPr>
              <a:t>grafikoni</a:t>
            </a:r>
            <a:endParaRPr lang="en-US" sz="1400" b="1" dirty="0" smtClean="0">
              <a:solidFill>
                <a:srgbClr val="DC2300"/>
              </a:solidFill>
              <a:latin typeface="Arial"/>
              <a:cs typeface="Arial"/>
            </a:endParaRPr>
          </a:p>
          <a:p>
            <a:pPr>
              <a:spcAft>
                <a:spcPts val="500"/>
              </a:spcAft>
            </a:pPr>
            <a:endParaRPr sz="1400" dirty="0">
              <a:latin typeface="Arial"/>
              <a:cs typeface="Arial"/>
            </a:endParaRPr>
          </a:p>
          <a:p>
            <a:r>
              <a:rPr lang="en-US" sz="1400" dirty="0">
                <a:latin typeface="Arial"/>
                <a:cs typeface="Arial"/>
              </a:rPr>
              <a:t>         	   </a:t>
            </a:r>
            <a:r>
              <a:rPr lang="en-US" sz="1400" dirty="0" smtClean="0">
                <a:latin typeface="Arial"/>
                <a:cs typeface="Arial"/>
              </a:rPr>
              <a:t>      </a:t>
            </a:r>
            <a:r>
              <a:rPr lang="en-US" sz="1400" dirty="0" err="1" smtClean="0">
                <a:latin typeface="Arial"/>
                <a:cs typeface="Arial"/>
              </a:rPr>
              <a:t>Strukturni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kolač</a:t>
            </a:r>
            <a:r>
              <a:rPr lang="en-US" sz="1400" dirty="0">
                <a:latin typeface="Arial"/>
                <a:cs typeface="Arial"/>
              </a:rPr>
              <a:t> 		                         				</a:t>
            </a:r>
            <a:r>
              <a:rPr lang="en-US" sz="1400" dirty="0" smtClean="0">
                <a:latin typeface="Arial"/>
                <a:cs typeface="Arial"/>
              </a:rPr>
              <a:t>        </a:t>
            </a:r>
            <a:r>
              <a:rPr lang="en-US" sz="1400" dirty="0" err="1" smtClean="0">
                <a:latin typeface="Arial"/>
                <a:cs typeface="Arial"/>
              </a:rPr>
              <a:t>Škatle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z </a:t>
            </a:r>
            <a:r>
              <a:rPr lang="en-US" sz="1400" dirty="0" err="1">
                <a:latin typeface="Arial"/>
                <a:cs typeface="Arial"/>
              </a:rPr>
              <a:t>brki</a:t>
            </a:r>
            <a:r>
              <a:rPr lang="en-US" sz="1400" dirty="0">
                <a:latin typeface="Arial"/>
                <a:cs typeface="Arial"/>
              </a:rPr>
              <a:t>   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12" name="Picture 111"/>
          <p:cNvPicPr/>
          <p:nvPr/>
        </p:nvPicPr>
        <p:blipFill>
          <a:blip r:embed="rId2"/>
          <a:stretch>
            <a:fillRect/>
          </a:stretch>
        </p:blipFill>
        <p:spPr>
          <a:xfrm>
            <a:off x="5194800" y="1383690"/>
            <a:ext cx="3182400" cy="2653200"/>
          </a:xfrm>
          <a:prstGeom prst="rect">
            <a:avLst/>
          </a:prstGeom>
        </p:spPr>
      </p:pic>
      <p:pic>
        <p:nvPicPr>
          <p:cNvPr id="113" name="Picture 112"/>
          <p:cNvPicPr/>
          <p:nvPr/>
        </p:nvPicPr>
        <p:blipFill>
          <a:blip r:embed="rId3"/>
          <a:stretch>
            <a:fillRect/>
          </a:stretch>
        </p:blipFill>
        <p:spPr>
          <a:xfrm>
            <a:off x="401040" y="4259880"/>
            <a:ext cx="3808800" cy="1944000"/>
          </a:xfrm>
          <a:prstGeom prst="rect">
            <a:avLst/>
          </a:prstGeom>
        </p:spPr>
      </p:pic>
      <p:pic>
        <p:nvPicPr>
          <p:cNvPr id="114" name="Picture 113"/>
          <p:cNvPicPr/>
          <p:nvPr/>
        </p:nvPicPr>
        <p:blipFill>
          <a:blip r:embed="rId4"/>
          <a:stretch>
            <a:fillRect/>
          </a:stretch>
        </p:blipFill>
        <p:spPr>
          <a:xfrm>
            <a:off x="372960" y="1357410"/>
            <a:ext cx="3866400" cy="2530800"/>
          </a:xfrm>
          <a:prstGeom prst="rect">
            <a:avLst/>
          </a:prstGeom>
        </p:spPr>
      </p:pic>
      <p:sp>
        <p:nvSpPr>
          <p:cNvPr id="115" name="TextShape 2"/>
          <p:cNvSpPr txBox="1"/>
          <p:nvPr/>
        </p:nvSpPr>
        <p:spPr>
          <a:xfrm>
            <a:off x="1645200" y="4047924"/>
            <a:ext cx="3250800" cy="2905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 sz="1400" dirty="0" err="1">
                <a:latin typeface="Arial"/>
              </a:rPr>
              <a:t>Stolpčni</a:t>
            </a:r>
            <a:r>
              <a:rPr lang="en-US" sz="1400" dirty="0">
                <a:latin typeface="Arial"/>
              </a:rPr>
              <a:t> diagram 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/>
          <p:cNvPicPr/>
          <p:nvPr/>
        </p:nvPicPr>
        <p:blipFill>
          <a:blip r:embed="rId2"/>
          <a:stretch>
            <a:fillRect/>
          </a:stretch>
        </p:blipFill>
        <p:spPr>
          <a:xfrm>
            <a:off x="102318" y="1349540"/>
            <a:ext cx="3718800" cy="2718000"/>
          </a:xfrm>
          <a:prstGeom prst="rect">
            <a:avLst/>
          </a:prstGeom>
        </p:spPr>
      </p:pic>
      <p:pic>
        <p:nvPicPr>
          <p:cNvPr id="117" name="Picture 116"/>
          <p:cNvPicPr/>
          <p:nvPr/>
        </p:nvPicPr>
        <p:blipFill>
          <a:blip r:embed="rId3"/>
          <a:stretch>
            <a:fillRect/>
          </a:stretch>
        </p:blipFill>
        <p:spPr>
          <a:xfrm>
            <a:off x="4530678" y="1476980"/>
            <a:ext cx="4636800" cy="3330000"/>
          </a:xfrm>
          <a:prstGeom prst="rect">
            <a:avLst/>
          </a:prstGeom>
        </p:spPr>
      </p:pic>
      <p:sp>
        <p:nvSpPr>
          <p:cNvPr id="118" name="TextShape 1"/>
          <p:cNvSpPr txBox="1"/>
          <p:nvPr/>
        </p:nvSpPr>
        <p:spPr>
          <a:xfrm>
            <a:off x="423720" y="481680"/>
            <a:ext cx="8289000" cy="8643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spcAft>
                <a:spcPts val="500"/>
              </a:spcAft>
            </a:pPr>
            <a:r>
              <a:rPr lang="en-GB" sz="1400" b="1" dirty="0" err="1">
                <a:solidFill>
                  <a:srgbClr val="DC2300"/>
                </a:solidFill>
                <a:latin typeface="Arial"/>
                <a:cs typeface="Arial"/>
              </a:rPr>
              <a:t>Primeri</a:t>
            </a:r>
            <a:r>
              <a:rPr lang="en-GB" sz="1400" b="1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GB" sz="1400" b="1" dirty="0" err="1">
                <a:solidFill>
                  <a:srgbClr val="DC2300"/>
                </a:solidFill>
                <a:latin typeface="Arial"/>
                <a:cs typeface="Arial"/>
              </a:rPr>
              <a:t>grafičnih</a:t>
            </a:r>
            <a:r>
              <a:rPr lang="en-GB" sz="1400" b="1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GB" sz="1400" b="1" dirty="0" err="1">
                <a:solidFill>
                  <a:srgbClr val="DC2300"/>
                </a:solidFill>
                <a:latin typeface="Arial"/>
                <a:cs typeface="Arial"/>
              </a:rPr>
              <a:t>prikazov</a:t>
            </a:r>
            <a:r>
              <a:rPr lang="en-GB" sz="1400" b="1" dirty="0">
                <a:solidFill>
                  <a:srgbClr val="DC2300"/>
                </a:solidFill>
                <a:latin typeface="Arial"/>
                <a:cs typeface="Arial"/>
              </a:rPr>
              <a:t> – </a:t>
            </a:r>
            <a:r>
              <a:rPr lang="en-GB" sz="1400" b="1" dirty="0" err="1" smtClean="0">
                <a:solidFill>
                  <a:srgbClr val="DC2300"/>
                </a:solidFill>
                <a:latin typeface="Arial"/>
                <a:cs typeface="Arial"/>
              </a:rPr>
              <a:t>grafikoni</a:t>
            </a:r>
            <a:endParaRPr lang="en-GB" sz="1400" b="1" dirty="0" smtClean="0">
              <a:solidFill>
                <a:srgbClr val="DC2300"/>
              </a:solidFill>
              <a:latin typeface="Arial"/>
              <a:cs typeface="Arial"/>
            </a:endParaRPr>
          </a:p>
          <a:p>
            <a:pPr>
              <a:spcAft>
                <a:spcPts val="500"/>
              </a:spcAft>
            </a:pPr>
            <a:endParaRPr sz="1400" dirty="0">
              <a:latin typeface="Arial"/>
              <a:cs typeface="Arial"/>
            </a:endParaRPr>
          </a:p>
          <a:p>
            <a:pPr>
              <a:buSzPct val="45000"/>
            </a:pPr>
            <a:r>
              <a:rPr lang="en-GB" sz="1400" dirty="0" smtClean="0">
                <a:latin typeface="Arial"/>
                <a:cs typeface="Arial"/>
              </a:rPr>
              <a:t>                 </a:t>
            </a:r>
            <a:r>
              <a:rPr lang="en-GB" sz="1400" dirty="0" err="1" smtClean="0">
                <a:latin typeface="Arial"/>
                <a:cs typeface="Arial"/>
              </a:rPr>
              <a:t>Vennov</a:t>
            </a:r>
            <a:r>
              <a:rPr lang="en-GB" sz="1400" dirty="0" smtClean="0">
                <a:latin typeface="Arial"/>
                <a:cs typeface="Arial"/>
              </a:rPr>
              <a:t> </a:t>
            </a:r>
            <a:r>
              <a:rPr lang="en-GB" sz="1400" dirty="0">
                <a:latin typeface="Arial"/>
                <a:cs typeface="Arial"/>
              </a:rPr>
              <a:t>diagram 		                         			 Diagram </a:t>
            </a:r>
            <a:r>
              <a:rPr lang="en-GB" sz="1400" dirty="0" err="1">
                <a:latin typeface="Arial"/>
                <a:cs typeface="Arial"/>
              </a:rPr>
              <a:t>poteka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/>
          <p:cNvPicPr/>
          <p:nvPr/>
        </p:nvPicPr>
        <p:blipFill>
          <a:blip r:embed="rId2"/>
          <a:stretch>
            <a:fillRect/>
          </a:stretch>
        </p:blipFill>
        <p:spPr>
          <a:xfrm>
            <a:off x="470160" y="1321778"/>
            <a:ext cx="4464000" cy="453600"/>
          </a:xfrm>
          <a:prstGeom prst="rect">
            <a:avLst/>
          </a:prstGeom>
        </p:spPr>
      </p:pic>
      <p:sp>
        <p:nvSpPr>
          <p:cNvPr id="120" name="TextShape 1"/>
          <p:cNvSpPr txBox="1"/>
          <p:nvPr/>
        </p:nvSpPr>
        <p:spPr>
          <a:xfrm>
            <a:off x="423720" y="481680"/>
            <a:ext cx="8289000" cy="840098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400" b="1" dirty="0" err="1">
                <a:solidFill>
                  <a:srgbClr val="DC2300"/>
                </a:solidFill>
                <a:latin typeface="Arial"/>
                <a:cs typeface="Arial"/>
              </a:rPr>
              <a:t>Primeri</a:t>
            </a:r>
            <a:r>
              <a:rPr lang="en-US" sz="1400" b="1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DC2300"/>
                </a:solidFill>
                <a:latin typeface="Arial"/>
                <a:cs typeface="Arial"/>
              </a:rPr>
              <a:t>grafičnih</a:t>
            </a:r>
            <a:r>
              <a:rPr lang="en-US" sz="1400" b="1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DC2300"/>
                </a:solidFill>
                <a:latin typeface="Arial"/>
                <a:cs typeface="Arial"/>
              </a:rPr>
              <a:t>prikazov</a:t>
            </a:r>
            <a:r>
              <a:rPr lang="en-US" sz="1400" b="1" dirty="0">
                <a:solidFill>
                  <a:srgbClr val="DC2300"/>
                </a:solidFill>
                <a:latin typeface="Arial"/>
                <a:cs typeface="Arial"/>
              </a:rPr>
              <a:t> – </a:t>
            </a:r>
            <a:r>
              <a:rPr lang="en-US" sz="1400" b="1" dirty="0" err="1" smtClean="0">
                <a:solidFill>
                  <a:srgbClr val="DC2300"/>
                </a:solidFill>
                <a:latin typeface="Arial"/>
                <a:cs typeface="Arial"/>
              </a:rPr>
              <a:t>grafikoni</a:t>
            </a:r>
            <a:endParaRPr lang="en-US" sz="1400" b="1" dirty="0" smtClean="0">
              <a:solidFill>
                <a:srgbClr val="DC2300"/>
              </a:solidFill>
              <a:latin typeface="Arial"/>
              <a:cs typeface="Arial"/>
            </a:endParaRPr>
          </a:p>
          <a:p>
            <a:endParaRPr lang="en-GB" sz="1400" dirty="0">
              <a:latin typeface="Arial"/>
              <a:cs typeface="Arial"/>
            </a:endParaRPr>
          </a:p>
          <a:p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smtClean="0">
                <a:latin typeface="Arial"/>
                <a:cs typeface="Arial"/>
              </a:rPr>
              <a:t>      </a:t>
            </a:r>
            <a:r>
              <a:rPr lang="en-GB" sz="1400" dirty="0" err="1" smtClean="0">
                <a:latin typeface="Arial"/>
                <a:cs typeface="Arial"/>
              </a:rPr>
              <a:t>Zaporedje</a:t>
            </a:r>
            <a:r>
              <a:rPr lang="en-GB" sz="1400" dirty="0" smtClean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dogodkov</a:t>
            </a:r>
            <a:r>
              <a:rPr lang="en-GB" sz="1400" dirty="0">
                <a:latin typeface="Arial"/>
                <a:cs typeface="Arial"/>
              </a:rPr>
              <a:t> 							</a:t>
            </a:r>
            <a:r>
              <a:rPr lang="en-GB" sz="1400" dirty="0" smtClean="0">
                <a:latin typeface="Arial"/>
                <a:cs typeface="Arial"/>
              </a:rPr>
              <a:t>                    </a:t>
            </a:r>
            <a:r>
              <a:rPr lang="en-GB" sz="1400" dirty="0" err="1" smtClean="0">
                <a:latin typeface="Arial"/>
                <a:cs typeface="Arial"/>
              </a:rPr>
              <a:t>Časovni</a:t>
            </a:r>
            <a:r>
              <a:rPr lang="en-GB" sz="1400" dirty="0" smtClean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trak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21" name="Picture 120"/>
          <p:cNvPicPr/>
          <p:nvPr/>
        </p:nvPicPr>
        <p:blipFill>
          <a:blip r:embed="rId3"/>
          <a:stretch>
            <a:fillRect/>
          </a:stretch>
        </p:blipFill>
        <p:spPr>
          <a:xfrm>
            <a:off x="5344920" y="1256978"/>
            <a:ext cx="3427200" cy="3524400"/>
          </a:xfrm>
          <a:prstGeom prst="rect">
            <a:avLst/>
          </a:prstGeom>
        </p:spPr>
      </p:pic>
      <p:sp>
        <p:nvSpPr>
          <p:cNvPr id="122" name="TextShape 2"/>
          <p:cNvSpPr txBox="1"/>
          <p:nvPr/>
        </p:nvSpPr>
        <p:spPr>
          <a:xfrm>
            <a:off x="424080" y="2354040"/>
            <a:ext cx="8289000" cy="650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400" dirty="0">
                <a:latin typeface="Arial"/>
              </a:rPr>
              <a:t> </a:t>
            </a:r>
            <a:r>
              <a:rPr lang="en-US" sz="1400" dirty="0" smtClean="0">
                <a:latin typeface="Arial"/>
              </a:rPr>
              <a:t>     </a:t>
            </a:r>
            <a:r>
              <a:rPr lang="en-US" sz="1400" dirty="0" err="1" smtClean="0">
                <a:latin typeface="Arial"/>
              </a:rPr>
              <a:t>Ribja</a:t>
            </a:r>
            <a:r>
              <a:rPr lang="en-US" sz="1400" dirty="0" smtClean="0">
                <a:latin typeface="Arial"/>
              </a:rPr>
              <a:t> </a:t>
            </a:r>
            <a:r>
              <a:rPr lang="en-US" sz="1400" dirty="0" err="1" smtClean="0">
                <a:latin typeface="Arial"/>
              </a:rPr>
              <a:t>kost</a:t>
            </a:r>
            <a:r>
              <a:rPr lang="en-US" sz="1400" dirty="0" smtClean="0">
                <a:latin typeface="Arial"/>
              </a:rPr>
              <a:t> </a:t>
            </a:r>
            <a:r>
              <a:rPr lang="mr-IN" sz="1400" dirty="0" smtClean="0">
                <a:latin typeface="Arial"/>
              </a:rPr>
              <a:t>–</a:t>
            </a:r>
            <a:r>
              <a:rPr lang="en-US" sz="1400" dirty="0" smtClean="0">
                <a:latin typeface="Arial"/>
              </a:rPr>
              <a:t> </a:t>
            </a:r>
            <a:r>
              <a:rPr lang="en-US" sz="1400" dirty="0" err="1" smtClean="0">
                <a:latin typeface="Arial"/>
              </a:rPr>
              <a:t>razčlenitev</a:t>
            </a:r>
            <a:r>
              <a:rPr lang="en-US" sz="1400" dirty="0" smtClean="0">
                <a:latin typeface="Arial"/>
              </a:rPr>
              <a:t> </a:t>
            </a:r>
            <a:r>
              <a:rPr lang="en-US" sz="1400" dirty="0" err="1" smtClean="0">
                <a:latin typeface="Arial"/>
              </a:rPr>
              <a:t>na</a:t>
            </a:r>
            <a:r>
              <a:rPr lang="en-US" sz="1400" dirty="0" smtClean="0">
                <a:latin typeface="Arial"/>
              </a:rPr>
              <a:t> </a:t>
            </a:r>
            <a:r>
              <a:rPr lang="en-US" sz="1400" dirty="0" err="1" smtClean="0">
                <a:latin typeface="Arial"/>
              </a:rPr>
              <a:t>vzroke</a:t>
            </a:r>
            <a:endParaRPr dirty="0"/>
          </a:p>
        </p:txBody>
      </p:sp>
      <p:pic>
        <p:nvPicPr>
          <p:cNvPr id="123" name="Picture 122"/>
          <p:cNvPicPr/>
          <p:nvPr/>
        </p:nvPicPr>
        <p:blipFill>
          <a:blip r:embed="rId4"/>
          <a:stretch>
            <a:fillRect/>
          </a:stretch>
        </p:blipFill>
        <p:spPr>
          <a:xfrm>
            <a:off x="424080" y="2737800"/>
            <a:ext cx="4716000" cy="282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24080" y="482040"/>
            <a:ext cx="8289000" cy="104996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400" b="1" dirty="0" err="1">
                <a:solidFill>
                  <a:srgbClr val="DC2300"/>
                </a:solidFill>
                <a:latin typeface="Arial"/>
              </a:rPr>
              <a:t>Primeri</a:t>
            </a:r>
            <a:r>
              <a:rPr lang="en-US" sz="1400" b="1" dirty="0">
                <a:solidFill>
                  <a:srgbClr val="DC23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DC2300"/>
                </a:solidFill>
                <a:latin typeface="Arial"/>
              </a:rPr>
              <a:t>grafičnih</a:t>
            </a:r>
            <a:r>
              <a:rPr lang="en-US" sz="1400" b="1" dirty="0">
                <a:solidFill>
                  <a:srgbClr val="DC23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DC2300"/>
                </a:solidFill>
                <a:latin typeface="Arial"/>
              </a:rPr>
              <a:t>prikazov</a:t>
            </a:r>
            <a:r>
              <a:rPr lang="en-US" sz="1400" b="1" dirty="0">
                <a:solidFill>
                  <a:srgbClr val="DC2300"/>
                </a:solidFill>
                <a:latin typeface="Arial"/>
              </a:rPr>
              <a:t> – </a:t>
            </a:r>
            <a:r>
              <a:rPr lang="en-US" sz="1400" b="1" dirty="0" err="1" smtClean="0">
                <a:solidFill>
                  <a:srgbClr val="DC2300"/>
                </a:solidFill>
                <a:latin typeface="Arial"/>
              </a:rPr>
              <a:t>grafikoni</a:t>
            </a:r>
            <a:endParaRPr lang="en-US" sz="1400" b="1" dirty="0" smtClean="0">
              <a:solidFill>
                <a:srgbClr val="DC2300"/>
              </a:solidFill>
              <a:latin typeface="Arial"/>
            </a:endParaRPr>
          </a:p>
          <a:p>
            <a:endParaRPr dirty="0"/>
          </a:p>
          <a:p>
            <a:r>
              <a:rPr lang="en-GB" sz="1400" dirty="0">
                <a:latin typeface="Arial"/>
              </a:rPr>
              <a:t>		              </a:t>
            </a:r>
            <a:r>
              <a:rPr lang="en-GB" sz="1400" dirty="0" err="1">
                <a:latin typeface="Arial"/>
              </a:rPr>
              <a:t>Družinsko</a:t>
            </a:r>
            <a:r>
              <a:rPr lang="en-GB" sz="1400" dirty="0">
                <a:latin typeface="Arial"/>
              </a:rPr>
              <a:t> </a:t>
            </a:r>
            <a:r>
              <a:rPr lang="en-GB" sz="1400" dirty="0" err="1">
                <a:latin typeface="Arial"/>
              </a:rPr>
              <a:t>drevo</a:t>
            </a:r>
            <a:r>
              <a:rPr lang="en-GB" sz="1400" dirty="0">
                <a:latin typeface="Arial"/>
              </a:rPr>
              <a:t> 					           </a:t>
            </a:r>
            <a:r>
              <a:rPr lang="en-GB" sz="1400" dirty="0" err="1">
                <a:latin typeface="Arial"/>
              </a:rPr>
              <a:t>Miselna</a:t>
            </a:r>
            <a:r>
              <a:rPr lang="en-GB" sz="1400" dirty="0">
                <a:latin typeface="Arial"/>
              </a:rPr>
              <a:t> </a:t>
            </a:r>
            <a:r>
              <a:rPr lang="en-GB" sz="1400" dirty="0" err="1">
                <a:latin typeface="Arial"/>
              </a:rPr>
              <a:t>shema</a:t>
            </a:r>
            <a:r>
              <a:rPr lang="en-GB" sz="1400" dirty="0">
                <a:latin typeface="Arial"/>
              </a:rPr>
              <a:t> </a:t>
            </a:r>
            <a:endParaRPr dirty="0"/>
          </a:p>
        </p:txBody>
      </p:sp>
      <p:pic>
        <p:nvPicPr>
          <p:cNvPr id="125" name="Picture 124"/>
          <p:cNvPicPr/>
          <p:nvPr/>
        </p:nvPicPr>
        <p:blipFill>
          <a:blip r:embed="rId2"/>
          <a:stretch>
            <a:fillRect/>
          </a:stretch>
        </p:blipFill>
        <p:spPr>
          <a:xfrm>
            <a:off x="38160" y="1468206"/>
            <a:ext cx="4824000" cy="2689200"/>
          </a:xfrm>
          <a:prstGeom prst="rect">
            <a:avLst/>
          </a:prstGeom>
        </p:spPr>
      </p:pic>
      <p:pic>
        <p:nvPicPr>
          <p:cNvPr id="126" name="Picture 125"/>
          <p:cNvPicPr/>
          <p:nvPr/>
        </p:nvPicPr>
        <p:blipFill>
          <a:blip r:embed="rId3"/>
          <a:stretch>
            <a:fillRect/>
          </a:stretch>
        </p:blipFill>
        <p:spPr>
          <a:xfrm>
            <a:off x="4840920" y="1386846"/>
            <a:ext cx="4003200" cy="290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23360" y="409680"/>
            <a:ext cx="8289000" cy="8697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400" b="1" dirty="0" err="1">
                <a:solidFill>
                  <a:srgbClr val="DC2300"/>
                </a:solidFill>
                <a:latin typeface="Arial"/>
                <a:cs typeface="Arial"/>
              </a:rPr>
              <a:t>Primeri</a:t>
            </a:r>
            <a:r>
              <a:rPr lang="en-US" sz="1400" b="1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DC2300"/>
                </a:solidFill>
                <a:latin typeface="Arial"/>
                <a:cs typeface="Arial"/>
              </a:rPr>
              <a:t>grafičnih</a:t>
            </a:r>
            <a:r>
              <a:rPr lang="en-US" sz="1400" b="1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DC2300"/>
                </a:solidFill>
                <a:latin typeface="Arial"/>
                <a:cs typeface="Arial"/>
              </a:rPr>
              <a:t>prikazov</a:t>
            </a:r>
            <a:r>
              <a:rPr lang="en-US" sz="1400" b="1" dirty="0">
                <a:solidFill>
                  <a:srgbClr val="DC2300"/>
                </a:solidFill>
                <a:latin typeface="Arial"/>
                <a:cs typeface="Arial"/>
              </a:rPr>
              <a:t> – </a:t>
            </a:r>
            <a:r>
              <a:rPr lang="en-US" sz="1400" b="1" dirty="0" err="1">
                <a:solidFill>
                  <a:srgbClr val="DC2300"/>
                </a:solidFill>
                <a:latin typeface="Arial"/>
                <a:cs typeface="Arial"/>
              </a:rPr>
              <a:t>skice</a:t>
            </a:r>
            <a:r>
              <a:rPr lang="en-US" sz="1400" b="1" dirty="0">
                <a:solidFill>
                  <a:srgbClr val="DC2300"/>
                </a:solidFill>
                <a:latin typeface="Arial"/>
                <a:cs typeface="Arial"/>
              </a:rPr>
              <a:t> in </a:t>
            </a:r>
            <a:r>
              <a:rPr lang="en-US" sz="1400" b="1" dirty="0" err="1" smtClean="0">
                <a:solidFill>
                  <a:srgbClr val="DC2300"/>
                </a:solidFill>
                <a:latin typeface="Arial"/>
                <a:cs typeface="Arial"/>
              </a:rPr>
              <a:t>načrti</a:t>
            </a:r>
            <a:endParaRPr lang="en-US" sz="1400" b="1" dirty="0" smtClean="0">
              <a:solidFill>
                <a:srgbClr val="DC2300"/>
              </a:solidFill>
              <a:latin typeface="Arial"/>
              <a:cs typeface="Arial"/>
            </a:endParaRPr>
          </a:p>
          <a:p>
            <a:endParaRPr sz="1400" dirty="0">
              <a:latin typeface="Arial"/>
              <a:cs typeface="Arial"/>
            </a:endParaRPr>
          </a:p>
          <a:p>
            <a:r>
              <a:rPr lang="en-GB" sz="1400" dirty="0">
                <a:latin typeface="Arial"/>
                <a:cs typeface="Arial"/>
              </a:rPr>
              <a:t>        </a:t>
            </a:r>
            <a:r>
              <a:rPr lang="en-GB" sz="1400" dirty="0" err="1">
                <a:latin typeface="Arial"/>
                <a:cs typeface="Arial"/>
              </a:rPr>
              <a:t>Geometrijska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skica</a:t>
            </a:r>
            <a:r>
              <a:rPr lang="en-GB" sz="1400" dirty="0">
                <a:latin typeface="Arial"/>
                <a:cs typeface="Arial"/>
              </a:rPr>
              <a:t>                                  </a:t>
            </a:r>
            <a:r>
              <a:rPr lang="en-GB" sz="1400" dirty="0" err="1">
                <a:latin typeface="Arial"/>
                <a:cs typeface="Arial"/>
              </a:rPr>
              <a:t>Načrt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tlorisa</a:t>
            </a:r>
            <a:r>
              <a:rPr lang="en-GB" sz="1400" dirty="0">
                <a:latin typeface="Arial"/>
                <a:cs typeface="Arial"/>
              </a:rPr>
              <a:t>                                      </a:t>
            </a:r>
            <a:r>
              <a:rPr lang="en-GB" sz="1400" dirty="0" err="1">
                <a:latin typeface="Arial"/>
                <a:cs typeface="Arial"/>
              </a:rPr>
              <a:t>Portretna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skica</a:t>
            </a:r>
            <a:r>
              <a:rPr lang="en-GB" sz="1400" dirty="0">
                <a:latin typeface="Arial"/>
                <a:cs typeface="Arial"/>
              </a:rPr>
              <a:t>                                     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28" name="Picture 127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00" y="1180800"/>
            <a:ext cx="2988000" cy="1843200"/>
          </a:xfrm>
          <a:prstGeom prst="rect">
            <a:avLst/>
          </a:prstGeom>
        </p:spPr>
      </p:pic>
      <p:pic>
        <p:nvPicPr>
          <p:cNvPr id="129" name="Picture 128"/>
          <p:cNvPicPr/>
          <p:nvPr/>
        </p:nvPicPr>
        <p:blipFill>
          <a:blip r:embed="rId3"/>
          <a:stretch>
            <a:fillRect/>
          </a:stretch>
        </p:blipFill>
        <p:spPr>
          <a:xfrm>
            <a:off x="6603840" y="1170628"/>
            <a:ext cx="2199600" cy="2952000"/>
          </a:xfrm>
          <a:prstGeom prst="rect">
            <a:avLst/>
          </a:prstGeom>
        </p:spPr>
      </p:pic>
      <p:pic>
        <p:nvPicPr>
          <p:cNvPr id="130" name="Picture 129"/>
          <p:cNvPicPr/>
          <p:nvPr/>
        </p:nvPicPr>
        <p:blipFill>
          <a:blip r:embed="rId4"/>
          <a:stretch>
            <a:fillRect/>
          </a:stretch>
        </p:blipFill>
        <p:spPr>
          <a:xfrm>
            <a:off x="3312000" y="1135976"/>
            <a:ext cx="2923200" cy="2516400"/>
          </a:xfrm>
          <a:prstGeom prst="rect">
            <a:avLst/>
          </a:prstGeom>
        </p:spPr>
      </p:pic>
      <p:pic>
        <p:nvPicPr>
          <p:cNvPr id="131" name="Picture 130"/>
          <p:cNvPicPr/>
          <p:nvPr/>
        </p:nvPicPr>
        <p:blipFill>
          <a:blip r:embed="rId5"/>
          <a:stretch>
            <a:fillRect/>
          </a:stretch>
        </p:blipFill>
        <p:spPr>
          <a:xfrm>
            <a:off x="281520" y="3691692"/>
            <a:ext cx="2786400" cy="2556000"/>
          </a:xfrm>
          <a:prstGeom prst="rect">
            <a:avLst/>
          </a:prstGeom>
        </p:spPr>
      </p:pic>
      <p:sp>
        <p:nvSpPr>
          <p:cNvPr id="132" name="TextShape 2"/>
          <p:cNvSpPr txBox="1"/>
          <p:nvPr/>
        </p:nvSpPr>
        <p:spPr>
          <a:xfrm>
            <a:off x="560880" y="3454812"/>
            <a:ext cx="3813120" cy="2905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</a:pPr>
            <a:r>
              <a:rPr lang="en-US" sz="1400" dirty="0" smtClean="0">
                <a:latin typeface="Arial"/>
              </a:rPr>
              <a:t>         </a:t>
            </a:r>
            <a:r>
              <a:rPr lang="en-US" sz="1400" dirty="0" err="1" smtClean="0">
                <a:latin typeface="Arial"/>
              </a:rPr>
              <a:t>Načrt</a:t>
            </a:r>
            <a:r>
              <a:rPr lang="en-US" sz="1400" dirty="0" smtClean="0">
                <a:latin typeface="Arial"/>
              </a:rPr>
              <a:t> </a:t>
            </a:r>
            <a:r>
              <a:rPr lang="en-US" sz="1400" dirty="0" err="1">
                <a:latin typeface="Arial"/>
              </a:rPr>
              <a:t>izdelka</a:t>
            </a:r>
            <a:r>
              <a:rPr lang="en-US" sz="1400" dirty="0">
                <a:latin typeface="Arial"/>
              </a:rPr>
              <a:t> 	 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23720" y="403116"/>
            <a:ext cx="8289000" cy="650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400" b="1" dirty="0" err="1">
                <a:solidFill>
                  <a:srgbClr val="DC2300"/>
                </a:solidFill>
                <a:latin typeface="Arial"/>
              </a:rPr>
              <a:t>Primeri</a:t>
            </a:r>
            <a:r>
              <a:rPr lang="en-US" sz="1400" b="1" dirty="0">
                <a:solidFill>
                  <a:srgbClr val="DC23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DC2300"/>
                </a:solidFill>
                <a:latin typeface="Arial"/>
              </a:rPr>
              <a:t>grafičnih</a:t>
            </a:r>
            <a:r>
              <a:rPr lang="en-US" sz="1400" b="1" dirty="0">
                <a:solidFill>
                  <a:srgbClr val="DC23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DC2300"/>
                </a:solidFill>
                <a:latin typeface="Arial"/>
              </a:rPr>
              <a:t>prikazov</a:t>
            </a:r>
            <a:r>
              <a:rPr lang="en-US" sz="1400" b="1" dirty="0">
                <a:solidFill>
                  <a:srgbClr val="DC2300"/>
                </a:solidFill>
                <a:latin typeface="Arial"/>
              </a:rPr>
              <a:t> – </a:t>
            </a:r>
            <a:r>
              <a:rPr lang="en-US" sz="1400" b="1" dirty="0" err="1" smtClean="0">
                <a:solidFill>
                  <a:srgbClr val="DC2300"/>
                </a:solidFill>
                <a:latin typeface="Arial"/>
              </a:rPr>
              <a:t>karte</a:t>
            </a:r>
            <a:r>
              <a:rPr lang="en-US" sz="1400" b="1" dirty="0" smtClean="0">
                <a:solidFill>
                  <a:srgbClr val="DC2300"/>
                </a:solidFill>
                <a:latin typeface="Arial"/>
              </a:rPr>
              <a:t>/</a:t>
            </a:r>
            <a:r>
              <a:rPr lang="en-US" sz="1400" b="1" dirty="0" err="1" smtClean="0">
                <a:solidFill>
                  <a:srgbClr val="DC2300"/>
                </a:solidFill>
                <a:latin typeface="Arial"/>
              </a:rPr>
              <a:t>zemljevidi</a:t>
            </a:r>
            <a:r>
              <a:rPr lang="en-US" sz="1400" b="1" dirty="0" smtClean="0">
                <a:solidFill>
                  <a:srgbClr val="DC2300"/>
                </a:solidFill>
                <a:latin typeface="Arial"/>
              </a:rPr>
              <a:t> </a:t>
            </a:r>
            <a:r>
              <a:rPr lang="en-US" sz="1400" b="1" dirty="0">
                <a:solidFill>
                  <a:srgbClr val="DC2300"/>
                </a:solidFill>
                <a:latin typeface="Arial"/>
              </a:rPr>
              <a:t>in </a:t>
            </a:r>
            <a:r>
              <a:rPr lang="en-US" sz="1400" b="1" dirty="0" err="1">
                <a:solidFill>
                  <a:srgbClr val="DC2300"/>
                </a:solidFill>
                <a:latin typeface="Arial"/>
              </a:rPr>
              <a:t>kartogrami</a:t>
            </a:r>
            <a:endParaRPr dirty="0"/>
          </a:p>
        </p:txBody>
      </p:sp>
      <p:pic>
        <p:nvPicPr>
          <p:cNvPr id="134" name="Picture 133"/>
          <p:cNvPicPr/>
          <p:nvPr/>
        </p:nvPicPr>
        <p:blipFill>
          <a:blip r:embed="rId2"/>
          <a:stretch>
            <a:fillRect/>
          </a:stretch>
        </p:blipFill>
        <p:spPr>
          <a:xfrm>
            <a:off x="4889160" y="836004"/>
            <a:ext cx="3726000" cy="2520000"/>
          </a:xfrm>
          <a:prstGeom prst="rect">
            <a:avLst/>
          </a:prstGeom>
        </p:spPr>
      </p:pic>
      <p:pic>
        <p:nvPicPr>
          <p:cNvPr id="135" name="Picture 134"/>
          <p:cNvPicPr/>
          <p:nvPr/>
        </p:nvPicPr>
        <p:blipFill>
          <a:blip r:embed="rId3"/>
          <a:stretch>
            <a:fillRect/>
          </a:stretch>
        </p:blipFill>
        <p:spPr>
          <a:xfrm>
            <a:off x="493200" y="826920"/>
            <a:ext cx="3661200" cy="2383200"/>
          </a:xfrm>
          <a:prstGeom prst="rect">
            <a:avLst/>
          </a:prstGeom>
        </p:spPr>
      </p:pic>
      <p:pic>
        <p:nvPicPr>
          <p:cNvPr id="136" name="Picture 135"/>
          <p:cNvPicPr/>
          <p:nvPr/>
        </p:nvPicPr>
        <p:blipFill>
          <a:blip r:embed="rId4"/>
          <a:stretch>
            <a:fillRect/>
          </a:stretch>
        </p:blipFill>
        <p:spPr>
          <a:xfrm>
            <a:off x="506880" y="3719880"/>
            <a:ext cx="3200400" cy="2152800"/>
          </a:xfrm>
          <a:prstGeom prst="rect">
            <a:avLst/>
          </a:prstGeom>
        </p:spPr>
      </p:pic>
      <p:pic>
        <p:nvPicPr>
          <p:cNvPr id="137" name="Picture 136"/>
          <p:cNvPicPr/>
          <p:nvPr/>
        </p:nvPicPr>
        <p:blipFill>
          <a:blip r:embed="rId5"/>
          <a:stretch>
            <a:fillRect/>
          </a:stretch>
        </p:blipFill>
        <p:spPr>
          <a:xfrm>
            <a:off x="4847400" y="3755520"/>
            <a:ext cx="3808800" cy="209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23720" y="409680"/>
            <a:ext cx="8289000" cy="8697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400" b="1" dirty="0" err="1">
                <a:solidFill>
                  <a:srgbClr val="DC2300"/>
                </a:solidFill>
                <a:latin typeface="Arial"/>
                <a:cs typeface="Arial"/>
              </a:rPr>
              <a:t>Primeri</a:t>
            </a:r>
            <a:r>
              <a:rPr lang="en-US" sz="1400" b="1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DC2300"/>
                </a:solidFill>
                <a:latin typeface="Arial"/>
                <a:cs typeface="Arial"/>
              </a:rPr>
              <a:t>grafičnih</a:t>
            </a:r>
            <a:r>
              <a:rPr lang="en-US" sz="1400" b="1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DC2300"/>
                </a:solidFill>
                <a:latin typeface="Arial"/>
                <a:cs typeface="Arial"/>
              </a:rPr>
              <a:t>prikazov</a:t>
            </a:r>
            <a:r>
              <a:rPr lang="en-US" sz="1400" b="1" dirty="0">
                <a:solidFill>
                  <a:srgbClr val="DC2300"/>
                </a:solidFill>
                <a:latin typeface="Arial"/>
                <a:cs typeface="Arial"/>
              </a:rPr>
              <a:t> – </a:t>
            </a:r>
            <a:r>
              <a:rPr lang="en-US" sz="1400" b="1" dirty="0" err="1" smtClean="0">
                <a:solidFill>
                  <a:srgbClr val="DC2300"/>
                </a:solidFill>
                <a:latin typeface="Arial"/>
                <a:cs typeface="Arial"/>
              </a:rPr>
              <a:t>piktogrami</a:t>
            </a:r>
            <a:endParaRPr lang="en-US" sz="1400" b="1" dirty="0" smtClean="0">
              <a:solidFill>
                <a:srgbClr val="DC2300"/>
              </a:solidFill>
              <a:latin typeface="Arial"/>
              <a:cs typeface="Arial"/>
            </a:endParaRPr>
          </a:p>
          <a:p>
            <a:endParaRPr sz="1400" dirty="0">
              <a:latin typeface="Arial"/>
              <a:cs typeface="Arial"/>
            </a:endParaRPr>
          </a:p>
          <a:p>
            <a:r>
              <a:rPr lang="en-GB" sz="1400" dirty="0">
                <a:latin typeface="Arial"/>
                <a:cs typeface="Arial"/>
              </a:rPr>
              <a:t>                          </a:t>
            </a:r>
            <a:r>
              <a:rPr lang="en-GB" sz="1400" dirty="0" err="1">
                <a:latin typeface="Arial"/>
                <a:cs typeface="Arial"/>
              </a:rPr>
              <a:t>P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rometni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znak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               				   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Oznake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na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javnih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mestih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                   </a:t>
            </a:r>
            <a:r>
              <a:rPr lang="en-GB" sz="1400" dirty="0">
                <a:latin typeface="Arial"/>
                <a:cs typeface="Arial"/>
              </a:rPr>
              <a:t>                            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39" name="Picture 138"/>
          <p:cNvPicPr/>
          <p:nvPr/>
        </p:nvPicPr>
        <p:blipFill>
          <a:blip r:embed="rId2"/>
          <a:stretch>
            <a:fillRect/>
          </a:stretch>
        </p:blipFill>
        <p:spPr>
          <a:xfrm>
            <a:off x="1145160" y="1207658"/>
            <a:ext cx="2419200" cy="1893600"/>
          </a:xfrm>
          <a:prstGeom prst="rect">
            <a:avLst/>
          </a:prstGeom>
        </p:spPr>
      </p:pic>
      <p:pic>
        <p:nvPicPr>
          <p:cNvPr id="140" name="Picture 139"/>
          <p:cNvPicPr/>
          <p:nvPr/>
        </p:nvPicPr>
        <p:blipFill>
          <a:blip r:embed="rId3"/>
          <a:stretch>
            <a:fillRect/>
          </a:stretch>
        </p:blipFill>
        <p:spPr>
          <a:xfrm>
            <a:off x="5184000" y="1135658"/>
            <a:ext cx="2995200" cy="2174400"/>
          </a:xfrm>
          <a:prstGeom prst="rect">
            <a:avLst/>
          </a:prstGeom>
        </p:spPr>
      </p:pic>
      <p:sp>
        <p:nvSpPr>
          <p:cNvPr id="141" name="TextShape 2"/>
          <p:cNvSpPr txBox="1"/>
          <p:nvPr/>
        </p:nvSpPr>
        <p:spPr>
          <a:xfrm>
            <a:off x="560880" y="3471480"/>
            <a:ext cx="7791120" cy="2905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 sz="1400" dirty="0">
                <a:latin typeface="Arial"/>
              </a:rPr>
              <a:t>	             </a:t>
            </a:r>
            <a:r>
              <a:rPr lang="en-US" sz="1400" dirty="0" err="1">
                <a:latin typeface="Arial"/>
              </a:rPr>
              <a:t>Kuharski</a:t>
            </a:r>
            <a:r>
              <a:rPr lang="en-US" sz="1400" dirty="0">
                <a:latin typeface="Arial"/>
              </a:rPr>
              <a:t> </a:t>
            </a:r>
            <a:r>
              <a:rPr lang="en-US" sz="1400" dirty="0" err="1">
                <a:latin typeface="Arial"/>
              </a:rPr>
              <a:t>recept</a:t>
            </a:r>
            <a:r>
              <a:rPr lang="en-US" sz="1400" dirty="0">
                <a:latin typeface="Arial"/>
              </a:rPr>
              <a:t> 						</a:t>
            </a:r>
            <a:r>
              <a:rPr lang="en-US" sz="1400" dirty="0">
                <a:latin typeface="Arial"/>
              </a:rPr>
              <a:t> </a:t>
            </a:r>
            <a:r>
              <a:rPr lang="en-US" sz="1400" dirty="0" smtClean="0">
                <a:latin typeface="Arial"/>
              </a:rPr>
              <a:t>      </a:t>
            </a:r>
            <a:r>
              <a:rPr lang="en-US" sz="1400" dirty="0" err="1" smtClean="0">
                <a:latin typeface="Arial"/>
              </a:rPr>
              <a:t>Simbol</a:t>
            </a:r>
            <a:r>
              <a:rPr lang="en-US" sz="1400" dirty="0" smtClean="0">
                <a:latin typeface="Arial"/>
              </a:rPr>
              <a:t> </a:t>
            </a:r>
            <a:r>
              <a:rPr lang="en-US" sz="1400" dirty="0" err="1">
                <a:latin typeface="Arial"/>
              </a:rPr>
              <a:t>dogodka</a:t>
            </a:r>
            <a:r>
              <a:rPr lang="en-US" sz="1400" dirty="0">
                <a:latin typeface="Arial"/>
              </a:rPr>
              <a:t>	 </a:t>
            </a:r>
            <a:endParaRPr dirty="0"/>
          </a:p>
        </p:txBody>
      </p:sp>
      <p:pic>
        <p:nvPicPr>
          <p:cNvPr id="142" name="Picture 141"/>
          <p:cNvPicPr/>
          <p:nvPr/>
        </p:nvPicPr>
        <p:blipFill>
          <a:blip r:embed="rId4"/>
          <a:stretch>
            <a:fillRect/>
          </a:stretch>
        </p:blipFill>
        <p:spPr>
          <a:xfrm>
            <a:off x="4871520" y="3830760"/>
            <a:ext cx="3542400" cy="1990800"/>
          </a:xfrm>
          <a:prstGeom prst="rect">
            <a:avLst/>
          </a:prstGeom>
        </p:spPr>
      </p:pic>
      <p:pic>
        <p:nvPicPr>
          <p:cNvPr id="143" name="Picture 142"/>
          <p:cNvPicPr/>
          <p:nvPr/>
        </p:nvPicPr>
        <p:blipFill>
          <a:blip r:embed="rId5"/>
          <a:stretch>
            <a:fillRect/>
          </a:stretch>
        </p:blipFill>
        <p:spPr>
          <a:xfrm>
            <a:off x="918360" y="3763440"/>
            <a:ext cx="2883600" cy="202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24080" y="409680"/>
            <a:ext cx="8289000" cy="650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400" b="1" dirty="0" err="1">
                <a:solidFill>
                  <a:srgbClr val="DC2300"/>
                </a:solidFill>
                <a:latin typeface="Arial"/>
              </a:rPr>
              <a:t>Primeri</a:t>
            </a:r>
            <a:r>
              <a:rPr lang="en-US" sz="1400" b="1" dirty="0">
                <a:solidFill>
                  <a:srgbClr val="DC23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DC2300"/>
                </a:solidFill>
                <a:latin typeface="Arial"/>
              </a:rPr>
              <a:t>grafičnih</a:t>
            </a:r>
            <a:r>
              <a:rPr lang="en-US" sz="1400" b="1" dirty="0">
                <a:solidFill>
                  <a:srgbClr val="DC23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DC2300"/>
                </a:solidFill>
                <a:latin typeface="Arial"/>
              </a:rPr>
              <a:t>prikazov</a:t>
            </a:r>
            <a:r>
              <a:rPr lang="en-US" sz="1400" b="1" dirty="0">
                <a:solidFill>
                  <a:srgbClr val="DC2300"/>
                </a:solidFill>
                <a:latin typeface="Arial"/>
              </a:rPr>
              <a:t> – </a:t>
            </a:r>
            <a:r>
              <a:rPr lang="en-US" sz="1400" b="1" dirty="0" err="1">
                <a:solidFill>
                  <a:srgbClr val="DC2300"/>
                </a:solidFill>
                <a:latin typeface="Arial"/>
              </a:rPr>
              <a:t>avdio</a:t>
            </a:r>
            <a:r>
              <a:rPr lang="en-US" sz="1400" b="1" dirty="0">
                <a:solidFill>
                  <a:srgbClr val="DC2300"/>
                </a:solidFill>
                <a:latin typeface="Arial"/>
              </a:rPr>
              <a:t>, </a:t>
            </a:r>
            <a:r>
              <a:rPr lang="en-US" sz="1400" b="1" u="sng" dirty="0" err="1">
                <a:solidFill>
                  <a:srgbClr val="DC2300"/>
                </a:solidFill>
                <a:latin typeface="Arial"/>
              </a:rPr>
              <a:t>foto</a:t>
            </a:r>
            <a:r>
              <a:rPr lang="en-US" sz="1400" b="1" dirty="0">
                <a:solidFill>
                  <a:srgbClr val="DC2300"/>
                </a:solidFill>
                <a:latin typeface="Arial"/>
              </a:rPr>
              <a:t> in video </a:t>
            </a:r>
            <a:r>
              <a:rPr lang="en-US" sz="1400" b="1" dirty="0" err="1">
                <a:solidFill>
                  <a:srgbClr val="DC2300"/>
                </a:solidFill>
                <a:latin typeface="Arial"/>
              </a:rPr>
              <a:t>gradivo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Times New Roman"/>
              </a:rPr>
              <a:t>  </a:t>
            </a:r>
            <a:r>
              <a:rPr lang="en-US" sz="1400" dirty="0">
                <a:latin typeface="Arial"/>
              </a:rPr>
              <a:t>                            </a:t>
            </a:r>
            <a:endParaRPr dirty="0"/>
          </a:p>
        </p:txBody>
      </p:sp>
      <p:pic>
        <p:nvPicPr>
          <p:cNvPr id="145" name="Picture 144"/>
          <p:cNvPicPr/>
          <p:nvPr/>
        </p:nvPicPr>
        <p:blipFill>
          <a:blip r:embed="rId2"/>
          <a:stretch>
            <a:fillRect/>
          </a:stretch>
        </p:blipFill>
        <p:spPr>
          <a:xfrm>
            <a:off x="4215600" y="3312000"/>
            <a:ext cx="1832400" cy="2440800"/>
          </a:xfrm>
          <a:prstGeom prst="rect">
            <a:avLst/>
          </a:prstGeom>
        </p:spPr>
      </p:pic>
      <p:pic>
        <p:nvPicPr>
          <p:cNvPr id="146" name="Picture 145"/>
          <p:cNvPicPr/>
          <p:nvPr/>
        </p:nvPicPr>
        <p:blipFill>
          <a:blip r:embed="rId3"/>
          <a:stretch>
            <a:fillRect/>
          </a:stretch>
        </p:blipFill>
        <p:spPr>
          <a:xfrm>
            <a:off x="3888000" y="882000"/>
            <a:ext cx="4824000" cy="2160000"/>
          </a:xfrm>
          <a:prstGeom prst="rect">
            <a:avLst/>
          </a:prstGeom>
        </p:spPr>
      </p:pic>
      <p:pic>
        <p:nvPicPr>
          <p:cNvPr id="147" name="Picture 146"/>
          <p:cNvPicPr/>
          <p:nvPr/>
        </p:nvPicPr>
        <p:blipFill>
          <a:blip r:embed="rId4"/>
          <a:stretch>
            <a:fillRect/>
          </a:stretch>
        </p:blipFill>
        <p:spPr>
          <a:xfrm>
            <a:off x="432000" y="802800"/>
            <a:ext cx="3200400" cy="4309200"/>
          </a:xfrm>
          <a:prstGeom prst="rect">
            <a:avLst/>
          </a:prstGeom>
        </p:spPr>
      </p:pic>
      <p:pic>
        <p:nvPicPr>
          <p:cNvPr id="148" name="Picture 147"/>
          <p:cNvPicPr/>
          <p:nvPr/>
        </p:nvPicPr>
        <p:blipFill>
          <a:blip r:embed="rId5"/>
          <a:stretch>
            <a:fillRect/>
          </a:stretch>
        </p:blipFill>
        <p:spPr>
          <a:xfrm>
            <a:off x="6411600" y="3312000"/>
            <a:ext cx="1868400" cy="249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/>
          <p:nvPr/>
        </p:nvPicPr>
        <p:blipFill>
          <a:blip r:embed="rId2"/>
          <a:stretch>
            <a:fillRect/>
          </a:stretch>
        </p:blipFill>
        <p:spPr>
          <a:xfrm>
            <a:off x="623880" y="71640"/>
            <a:ext cx="7920000" cy="2599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0408" y="3023904"/>
            <a:ext cx="81324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400" dirty="0">
                <a:solidFill>
                  <a:srgbClr val="000000"/>
                </a:solidFill>
                <a:ea typeface="WenQuanYi Micro Hei"/>
              </a:rPr>
              <a:t>GRADNIKI NARAVOSLOVNE PISMENOSTI</a:t>
            </a:r>
            <a:endParaRPr lang="hr-HR" sz="1400" dirty="0" smtClean="0"/>
          </a:p>
          <a:p>
            <a:pPr algn="just"/>
            <a:endParaRPr lang="hr-HR" sz="1400" b="1" dirty="0" smtClean="0">
              <a:solidFill>
                <a:srgbClr val="000000"/>
              </a:solidFill>
              <a:ea typeface="WenQuanYi Micro Hei"/>
            </a:endParaRPr>
          </a:p>
          <a:p>
            <a:pPr algn="just"/>
            <a:r>
              <a:rPr lang="hr-HR" sz="1400" b="1" dirty="0" smtClean="0">
                <a:solidFill>
                  <a:srgbClr val="000000"/>
                </a:solidFill>
                <a:ea typeface="WenQuanYi Micro Hei"/>
              </a:rPr>
              <a:t>1</a:t>
            </a:r>
            <a:r>
              <a:rPr lang="hr-HR" sz="1400" b="1" dirty="0">
                <a:solidFill>
                  <a:srgbClr val="000000"/>
                </a:solidFill>
                <a:ea typeface="WenQuanYi Micro Hei"/>
              </a:rPr>
              <a:t>. Naravoslovnoznanstveno razlaganje pojavov</a:t>
            </a:r>
            <a:r>
              <a:rPr lang="hr-HR" sz="1400" dirty="0">
                <a:solidFill>
                  <a:srgbClr val="000000"/>
                </a:solidFill>
                <a:ea typeface="WenQuanYi Micro Hei"/>
              </a:rPr>
              <a:t>: posameznik prepozna, razloži in ovrednoti razlago naravnih in tehnoloških pojavov, procesov, zakonitosti in njihovo povezanost/soodvisnost v sistemi, kar izkaže tako, da ...</a:t>
            </a:r>
            <a:endParaRPr lang="hr-HR" sz="1400" dirty="0" smtClean="0"/>
          </a:p>
          <a:p>
            <a:pPr algn="just"/>
            <a:r>
              <a:rPr lang="hr-HR" sz="1400" dirty="0">
                <a:solidFill>
                  <a:srgbClr val="000000"/>
                </a:solidFill>
                <a:ea typeface="WenQuanYi Micro Hei"/>
              </a:rPr>
              <a:t>1.1. prikliče, povezuje in uporablja naravoslovno znanje za opis/razlago pojavov z uporabo strokovnega besedišča,</a:t>
            </a:r>
            <a:endParaRPr lang="hr-HR" sz="1400" dirty="0" smtClean="0"/>
          </a:p>
          <a:p>
            <a:pPr algn="just"/>
            <a:r>
              <a:rPr lang="hr-HR" sz="1400" dirty="0">
                <a:solidFill>
                  <a:srgbClr val="000000"/>
                </a:solidFill>
                <a:ea typeface="WenQuanYi Micro Hei"/>
              </a:rPr>
              <a:t>1.2. iz virov pridobiva ustrezne in relevantne informacije za razlago pojmov in pojavov ter pozna/uporablja znanstvene podatkovne zbirke (baze podatkov),</a:t>
            </a:r>
            <a:endParaRPr lang="hr-HR" sz="1400" dirty="0" smtClean="0"/>
          </a:p>
          <a:p>
            <a:pPr algn="just"/>
            <a:r>
              <a:rPr lang="hr-HR" sz="1400" dirty="0">
                <a:solidFill>
                  <a:srgbClr val="DC2300"/>
                </a:solidFill>
                <a:ea typeface="WenQuanYi Micro Hei"/>
              </a:rPr>
              <a:t>1.3. prepozna, uporablja in ustvarja razlage pojavov, ki vključujejo različne prikaze/ponazoritve, modele, analogije …,</a:t>
            </a:r>
            <a:endParaRPr lang="hr-HR" sz="1400" dirty="0" smtClean="0"/>
          </a:p>
          <a:p>
            <a:pPr algn="just"/>
            <a:r>
              <a:rPr lang="hr-HR" sz="1400" dirty="0">
                <a:solidFill>
                  <a:srgbClr val="000000"/>
                </a:solidFill>
                <a:ea typeface="WenQuanYi Micro Hei"/>
              </a:rPr>
              <a:t>1.4. prepoznava in razlaga možno uporabo ter vplive in posledice naravoslovnega znanja za posameznika, družbo in okolje.</a:t>
            </a:r>
            <a:endParaRPr lang="hr-HR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858" y="1907495"/>
            <a:ext cx="82339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rgbClr val="000000"/>
                </a:solidFill>
                <a:ea typeface="Lohit Hindi"/>
              </a:rPr>
              <a:t>NARAVOSLOVNO PISMENA OSEBA ..</a:t>
            </a:r>
            <a:r>
              <a:rPr lang="hr-HR" sz="1400" dirty="0" smtClean="0">
                <a:solidFill>
                  <a:srgbClr val="000000"/>
                </a:solidFill>
                <a:ea typeface="Lohit Hindi"/>
              </a:rPr>
              <a:t>.</a:t>
            </a:r>
          </a:p>
          <a:p>
            <a:endParaRPr lang="hr-HR" sz="1400" b="1" dirty="0" smtClean="0">
              <a:solidFill>
                <a:srgbClr val="000000"/>
              </a:solidFill>
              <a:ea typeface="Lohit Hindi"/>
            </a:endParaRPr>
          </a:p>
          <a:p>
            <a:r>
              <a:rPr lang="hr-HR" sz="1400" dirty="0"/>
              <a:t>… je sposobna razlage naravnih in tehnoloških pojavov, procesov in/ali zakonitosti z različnimi vrstami prikazov pravilno/ustrezno prepoznavati, uporabljati in ustvarjati. </a:t>
            </a:r>
            <a:endParaRPr lang="hr-HR" sz="1400" dirty="0" smtClean="0"/>
          </a:p>
          <a:p>
            <a:endParaRPr lang="hr-HR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93200" y="91659"/>
            <a:ext cx="9071640" cy="500934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GB" sz="1400" b="1" dirty="0">
                <a:solidFill>
                  <a:srgbClr val="000000"/>
                </a:solidFill>
                <a:latin typeface="Arial"/>
                <a:ea typeface="Lohit Hindi"/>
              </a:rPr>
              <a:t>PRIKAZI V VRTCU – PRIMERI</a:t>
            </a:r>
            <a:r>
              <a:rPr lang="en-GB" sz="1000" b="1" dirty="0">
                <a:solidFill>
                  <a:srgbClr val="000000"/>
                </a:solidFill>
                <a:latin typeface="Arial"/>
                <a:ea typeface="Lohit Hindi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Arial"/>
                <a:ea typeface="Lohit Hindi"/>
              </a:rPr>
              <a:t>(</a:t>
            </a:r>
            <a:r>
              <a:rPr lang="en-GB" sz="1000" dirty="0" err="1">
                <a:solidFill>
                  <a:srgbClr val="000000"/>
                </a:solidFill>
                <a:latin typeface="Arial"/>
                <a:ea typeface="Lohit Hindi"/>
              </a:rPr>
              <a:t>Viri</a:t>
            </a:r>
            <a:r>
              <a:rPr lang="en-GB" sz="1000" dirty="0">
                <a:solidFill>
                  <a:srgbClr val="000000"/>
                </a:solidFill>
                <a:latin typeface="Arial"/>
                <a:ea typeface="Lohit Hindi"/>
              </a:rPr>
              <a:t>: http://</a:t>
            </a:r>
            <a:r>
              <a:rPr lang="en-GB" sz="1000" dirty="0" err="1" smtClean="0">
                <a:solidFill>
                  <a:srgbClr val="000000"/>
                </a:solidFill>
                <a:latin typeface="Arial"/>
                <a:ea typeface="Lohit Hindi"/>
              </a:rPr>
              <a:t>cleverlearner.com</a:t>
            </a:r>
            <a:r>
              <a:rPr lang="en-GB" sz="1000" dirty="0" smtClean="0">
                <a:solidFill>
                  <a:srgbClr val="000000"/>
                </a:solidFill>
                <a:latin typeface="Arial"/>
                <a:ea typeface="Lohit Hindi"/>
              </a:rPr>
              <a:t>)</a:t>
            </a:r>
            <a:endParaRPr sz="1000" dirty="0"/>
          </a:p>
        </p:txBody>
      </p:sp>
      <p:pic>
        <p:nvPicPr>
          <p:cNvPr id="152" name="Picture 151"/>
          <p:cNvPicPr/>
          <p:nvPr/>
        </p:nvPicPr>
        <p:blipFill>
          <a:blip r:embed="rId2"/>
          <a:stretch>
            <a:fillRect/>
          </a:stretch>
        </p:blipFill>
        <p:spPr>
          <a:xfrm>
            <a:off x="493200" y="1048554"/>
            <a:ext cx="2602800" cy="2134800"/>
          </a:xfrm>
          <a:prstGeom prst="rect">
            <a:avLst/>
          </a:prstGeom>
        </p:spPr>
      </p:pic>
      <p:sp>
        <p:nvSpPr>
          <p:cNvPr id="153" name="TextShape 2"/>
          <p:cNvSpPr txBox="1"/>
          <p:nvPr/>
        </p:nvSpPr>
        <p:spPr>
          <a:xfrm>
            <a:off x="124060" y="674154"/>
            <a:ext cx="8905680" cy="3744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GB" sz="1400" dirty="0">
                <a:latin typeface="Arial"/>
              </a:rPr>
              <a:t>           </a:t>
            </a:r>
            <a:r>
              <a:rPr lang="en-GB" sz="1400" dirty="0" err="1">
                <a:latin typeface="Arial"/>
              </a:rPr>
              <a:t>Piktogram</a:t>
            </a:r>
            <a:r>
              <a:rPr lang="en-GB" sz="1400" dirty="0">
                <a:latin typeface="Arial"/>
              </a:rPr>
              <a:t> – </a:t>
            </a:r>
            <a:r>
              <a:rPr lang="en-GB" sz="1400" dirty="0" err="1">
                <a:latin typeface="Arial"/>
              </a:rPr>
              <a:t>kroženje</a:t>
            </a:r>
            <a:r>
              <a:rPr lang="en-GB" sz="1400" dirty="0">
                <a:latin typeface="Arial"/>
              </a:rPr>
              <a:t> </a:t>
            </a:r>
            <a:r>
              <a:rPr lang="en-GB" sz="1400" dirty="0" err="1">
                <a:latin typeface="Arial"/>
              </a:rPr>
              <a:t>vode</a:t>
            </a:r>
            <a:r>
              <a:rPr lang="en-GB" sz="1400" dirty="0">
                <a:latin typeface="Arial"/>
              </a:rPr>
              <a:t>                </a:t>
            </a:r>
            <a:r>
              <a:rPr lang="en-GB" sz="1400" dirty="0" err="1" smtClean="0">
                <a:latin typeface="Arial"/>
              </a:rPr>
              <a:t>Vennov</a:t>
            </a:r>
            <a:r>
              <a:rPr lang="en-GB" sz="1400" dirty="0" smtClean="0">
                <a:latin typeface="Arial"/>
              </a:rPr>
              <a:t> diagram - </a:t>
            </a:r>
            <a:r>
              <a:rPr lang="en-GB" sz="1400" dirty="0" err="1" smtClean="0">
                <a:latin typeface="Arial"/>
              </a:rPr>
              <a:t>presek</a:t>
            </a:r>
            <a:r>
              <a:rPr lang="en-GB" sz="1400" dirty="0" smtClean="0">
                <a:latin typeface="Arial"/>
              </a:rPr>
              <a:t>                 </a:t>
            </a:r>
            <a:r>
              <a:rPr lang="en-GB" sz="1400" dirty="0" err="1" smtClean="0">
                <a:latin typeface="Arial"/>
              </a:rPr>
              <a:t>Stolpični</a:t>
            </a:r>
            <a:r>
              <a:rPr lang="en-GB" sz="1400" dirty="0" smtClean="0">
                <a:latin typeface="Arial"/>
              </a:rPr>
              <a:t> </a:t>
            </a:r>
            <a:r>
              <a:rPr lang="en-GB" sz="1400" dirty="0">
                <a:latin typeface="Arial"/>
              </a:rPr>
              <a:t>diagram - </a:t>
            </a:r>
            <a:r>
              <a:rPr lang="en-GB" sz="1400" dirty="0" err="1">
                <a:latin typeface="Arial"/>
              </a:rPr>
              <a:t>štetje</a:t>
            </a:r>
            <a:endParaRPr sz="1400" dirty="0"/>
          </a:p>
        </p:txBody>
      </p:sp>
      <p:pic>
        <p:nvPicPr>
          <p:cNvPr id="154" name="Picture 153"/>
          <p:cNvPicPr/>
          <p:nvPr/>
        </p:nvPicPr>
        <p:blipFill>
          <a:blip r:embed="rId3"/>
          <a:stretch>
            <a:fillRect/>
          </a:stretch>
        </p:blipFill>
        <p:spPr>
          <a:xfrm>
            <a:off x="3456000" y="991942"/>
            <a:ext cx="2368800" cy="2588400"/>
          </a:xfrm>
          <a:prstGeom prst="rect">
            <a:avLst/>
          </a:prstGeom>
        </p:spPr>
      </p:pic>
      <p:pic>
        <p:nvPicPr>
          <p:cNvPr id="155" name="Picture 154"/>
          <p:cNvPicPr/>
          <p:nvPr/>
        </p:nvPicPr>
        <p:blipFill>
          <a:blip r:embed="rId4"/>
          <a:stretch>
            <a:fillRect/>
          </a:stretch>
        </p:blipFill>
        <p:spPr>
          <a:xfrm>
            <a:off x="6062400" y="919942"/>
            <a:ext cx="2793600" cy="2836800"/>
          </a:xfrm>
          <a:prstGeom prst="rect">
            <a:avLst/>
          </a:prstGeom>
        </p:spPr>
      </p:pic>
      <p:pic>
        <p:nvPicPr>
          <p:cNvPr id="156" name="Picture 155"/>
          <p:cNvPicPr/>
          <p:nvPr/>
        </p:nvPicPr>
        <p:blipFill>
          <a:blip r:embed="rId5"/>
          <a:stretch>
            <a:fillRect/>
          </a:stretch>
        </p:blipFill>
        <p:spPr>
          <a:xfrm>
            <a:off x="360000" y="4051624"/>
            <a:ext cx="3384000" cy="2109600"/>
          </a:xfrm>
          <a:prstGeom prst="rect">
            <a:avLst/>
          </a:prstGeom>
        </p:spPr>
      </p:pic>
      <p:sp>
        <p:nvSpPr>
          <p:cNvPr id="157" name="TextShape 3"/>
          <p:cNvSpPr txBox="1"/>
          <p:nvPr/>
        </p:nvSpPr>
        <p:spPr>
          <a:xfrm>
            <a:off x="385920" y="3763624"/>
            <a:ext cx="8542080" cy="3744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GB" sz="1400" dirty="0">
                <a:latin typeface="Arial"/>
              </a:rPr>
              <a:t>     </a:t>
            </a:r>
            <a:r>
              <a:rPr lang="en-GB" sz="1400" dirty="0" err="1" smtClean="0">
                <a:latin typeface="Arial"/>
              </a:rPr>
              <a:t>Piktogram</a:t>
            </a:r>
            <a:r>
              <a:rPr lang="en-GB" sz="1400" dirty="0" smtClean="0">
                <a:latin typeface="Arial"/>
              </a:rPr>
              <a:t> </a:t>
            </a:r>
            <a:r>
              <a:rPr lang="en-GB" sz="1400" dirty="0">
                <a:latin typeface="Arial"/>
              </a:rPr>
              <a:t>– </a:t>
            </a:r>
            <a:r>
              <a:rPr lang="en-GB" sz="1400" dirty="0" err="1">
                <a:latin typeface="Arial"/>
              </a:rPr>
              <a:t>zaporedje</a:t>
            </a:r>
            <a:r>
              <a:rPr lang="en-GB" sz="1400" dirty="0">
                <a:latin typeface="Arial"/>
              </a:rPr>
              <a:t> </a:t>
            </a:r>
            <a:r>
              <a:rPr lang="en-GB" sz="1400" dirty="0" err="1">
                <a:latin typeface="Arial"/>
              </a:rPr>
              <a:t>dogodkov</a:t>
            </a:r>
            <a:r>
              <a:rPr lang="en-GB" sz="1400" dirty="0">
                <a:latin typeface="Arial"/>
              </a:rPr>
              <a:t>                      </a:t>
            </a:r>
            <a:r>
              <a:rPr lang="en-GB" sz="1400" dirty="0" smtClean="0">
                <a:latin typeface="Arial"/>
              </a:rPr>
              <a:t> </a:t>
            </a:r>
            <a:r>
              <a:rPr lang="en-GB" sz="1400" dirty="0" err="1" smtClean="0">
                <a:latin typeface="Arial"/>
              </a:rPr>
              <a:t>Strukturni</a:t>
            </a:r>
            <a:r>
              <a:rPr lang="en-GB" sz="1400" dirty="0" smtClean="0">
                <a:latin typeface="Arial"/>
              </a:rPr>
              <a:t> </a:t>
            </a:r>
            <a:r>
              <a:rPr lang="en-GB" sz="1400" dirty="0" err="1">
                <a:latin typeface="Arial"/>
              </a:rPr>
              <a:t>krog</a:t>
            </a:r>
            <a:r>
              <a:rPr lang="en-GB" sz="1400" dirty="0">
                <a:latin typeface="Arial"/>
              </a:rPr>
              <a:t> – </a:t>
            </a:r>
            <a:r>
              <a:rPr lang="en-GB" sz="1400" dirty="0" err="1">
                <a:latin typeface="Arial"/>
              </a:rPr>
              <a:t>najljubša</a:t>
            </a:r>
            <a:r>
              <a:rPr lang="en-GB" sz="1400" dirty="0">
                <a:latin typeface="Arial"/>
              </a:rPr>
              <a:t> </a:t>
            </a:r>
            <a:r>
              <a:rPr lang="en-GB" sz="1400" dirty="0" err="1">
                <a:latin typeface="Arial"/>
              </a:rPr>
              <a:t>barva</a:t>
            </a:r>
            <a:r>
              <a:rPr lang="en-GB" sz="1400" dirty="0">
                <a:latin typeface="Arial"/>
              </a:rPr>
              <a:t> </a:t>
            </a:r>
            <a:r>
              <a:rPr lang="en-GB" sz="1400" dirty="0" err="1">
                <a:latin typeface="Arial"/>
              </a:rPr>
              <a:t>otrok</a:t>
            </a:r>
            <a:r>
              <a:rPr lang="en-GB" sz="1400" dirty="0">
                <a:latin typeface="Arial"/>
              </a:rPr>
              <a:t>                               </a:t>
            </a:r>
            <a:endParaRPr sz="1400" dirty="0"/>
          </a:p>
        </p:txBody>
      </p:sp>
      <p:pic>
        <p:nvPicPr>
          <p:cNvPr id="158" name="Picture 157"/>
          <p:cNvPicPr/>
          <p:nvPr/>
        </p:nvPicPr>
        <p:blipFill>
          <a:blip r:embed="rId6"/>
          <a:stretch>
            <a:fillRect/>
          </a:stretch>
        </p:blipFill>
        <p:spPr>
          <a:xfrm>
            <a:off x="4542627" y="4080424"/>
            <a:ext cx="2793600" cy="19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99680" y="93873"/>
            <a:ext cx="9071640" cy="508452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GB" sz="1400" b="1" dirty="0">
                <a:solidFill>
                  <a:srgbClr val="000000"/>
                </a:solidFill>
                <a:latin typeface="Arial"/>
                <a:ea typeface="Lohit Hindi"/>
              </a:rPr>
              <a:t>PRIKAZI V SREDNJI ŠOLI – PRIMER </a:t>
            </a:r>
            <a:r>
              <a:rPr lang="en-GB" sz="1000" dirty="0">
                <a:solidFill>
                  <a:srgbClr val="000000"/>
                </a:solidFill>
                <a:latin typeface="Arial"/>
                <a:ea typeface="Lohit Hindi"/>
              </a:rPr>
              <a:t>(</a:t>
            </a:r>
            <a:r>
              <a:rPr lang="en-GB" sz="1000" dirty="0" err="1">
                <a:solidFill>
                  <a:srgbClr val="000000"/>
                </a:solidFill>
                <a:latin typeface="Arial"/>
                <a:ea typeface="Lohit Hindi"/>
              </a:rPr>
              <a:t>Viri</a:t>
            </a:r>
            <a:r>
              <a:rPr lang="en-GB" sz="1000" dirty="0">
                <a:solidFill>
                  <a:srgbClr val="000000"/>
                </a:solidFill>
                <a:latin typeface="Arial"/>
                <a:ea typeface="Lohit Hindi"/>
              </a:rPr>
              <a:t>: </a:t>
            </a:r>
            <a:r>
              <a:rPr lang="en-GB" sz="1000" dirty="0">
                <a:solidFill>
                  <a:srgbClr val="000000"/>
                </a:solidFill>
                <a:latin typeface="Arial"/>
                <a:ea typeface="Lohit Hindi"/>
                <a:hlinkClick r:id="rId2"/>
              </a:rPr>
              <a:t>http://bostjankop.eu</a:t>
            </a:r>
            <a:r>
              <a:rPr lang="en-GB" sz="1000" dirty="0">
                <a:solidFill>
                  <a:srgbClr val="000000"/>
                </a:solidFill>
                <a:latin typeface="Arial"/>
                <a:ea typeface="Lohit Hindi"/>
              </a:rPr>
              <a:t>, </a:t>
            </a:r>
            <a:r>
              <a:rPr lang="en-GB" sz="1000" dirty="0">
                <a:solidFill>
                  <a:srgbClr val="000000"/>
                </a:solidFill>
                <a:latin typeface="Arial"/>
                <a:ea typeface="Lohit Hindi"/>
                <a:hlinkClick r:id="rId3"/>
              </a:rPr>
              <a:t>http://allanawheeler.wordpress.com</a:t>
            </a:r>
            <a:r>
              <a:rPr lang="en-GB" sz="1000" dirty="0">
                <a:solidFill>
                  <a:srgbClr val="000000"/>
                </a:solidFill>
                <a:latin typeface="Arial"/>
                <a:ea typeface="Lohit Hindi"/>
              </a:rPr>
              <a:t>, http://www.sos112.si)</a:t>
            </a:r>
            <a:endParaRPr dirty="0"/>
          </a:p>
        </p:txBody>
      </p:sp>
      <p:sp>
        <p:nvSpPr>
          <p:cNvPr id="160" name="TextShape 2"/>
          <p:cNvSpPr txBox="1"/>
          <p:nvPr/>
        </p:nvSpPr>
        <p:spPr>
          <a:xfrm>
            <a:off x="385920" y="605436"/>
            <a:ext cx="8905680" cy="3744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GB" sz="1400" dirty="0" err="1">
                <a:latin typeface="Arial"/>
              </a:rPr>
              <a:t>Litosfera</a:t>
            </a:r>
            <a:r>
              <a:rPr lang="en-GB" sz="1400" dirty="0">
                <a:latin typeface="Arial"/>
              </a:rPr>
              <a:t> je </a:t>
            </a:r>
            <a:r>
              <a:rPr lang="en-GB" sz="1400" dirty="0" err="1">
                <a:latin typeface="Arial"/>
              </a:rPr>
              <a:t>razdeljena</a:t>
            </a:r>
            <a:r>
              <a:rPr lang="en-GB" sz="1400" dirty="0">
                <a:latin typeface="Arial"/>
              </a:rPr>
              <a:t> </a:t>
            </a:r>
            <a:r>
              <a:rPr lang="en-GB" sz="1400" dirty="0" err="1">
                <a:latin typeface="Arial"/>
              </a:rPr>
              <a:t>na</a:t>
            </a:r>
            <a:r>
              <a:rPr lang="en-GB" sz="1400" dirty="0">
                <a:latin typeface="Arial"/>
              </a:rPr>
              <a:t> </a:t>
            </a:r>
            <a:r>
              <a:rPr lang="en-GB" sz="1400" dirty="0" err="1">
                <a:latin typeface="Arial"/>
              </a:rPr>
              <a:t>več</a:t>
            </a:r>
            <a:r>
              <a:rPr lang="en-GB" sz="1400" dirty="0">
                <a:latin typeface="Arial"/>
              </a:rPr>
              <a:t> </a:t>
            </a:r>
            <a:r>
              <a:rPr lang="en-GB" sz="1400" dirty="0" err="1">
                <a:latin typeface="Arial"/>
              </a:rPr>
              <a:t>tektonskih</a:t>
            </a:r>
            <a:r>
              <a:rPr lang="en-GB" sz="1400" dirty="0">
                <a:latin typeface="Arial"/>
              </a:rPr>
              <a:t> (</a:t>
            </a:r>
            <a:r>
              <a:rPr lang="en-GB" sz="1400" dirty="0" err="1">
                <a:latin typeface="Arial"/>
              </a:rPr>
              <a:t>litosferskih</a:t>
            </a:r>
            <a:r>
              <a:rPr lang="en-GB" sz="1400" dirty="0">
                <a:latin typeface="Arial"/>
              </a:rPr>
              <a:t>) </a:t>
            </a:r>
            <a:r>
              <a:rPr lang="en-GB" sz="1400" dirty="0" err="1">
                <a:latin typeface="Arial"/>
              </a:rPr>
              <a:t>plošč</a:t>
            </a:r>
            <a:r>
              <a:rPr lang="en-GB" sz="1400" dirty="0">
                <a:latin typeface="Arial"/>
              </a:rPr>
              <a:t> – </a:t>
            </a:r>
            <a:r>
              <a:rPr lang="en-GB" sz="1400" dirty="0" err="1">
                <a:latin typeface="Arial"/>
              </a:rPr>
              <a:t>osem</a:t>
            </a:r>
            <a:r>
              <a:rPr lang="en-GB" sz="1400" dirty="0">
                <a:latin typeface="Arial"/>
              </a:rPr>
              <a:t> </a:t>
            </a:r>
            <a:r>
              <a:rPr lang="en-GB" sz="1400" dirty="0" err="1">
                <a:latin typeface="Arial"/>
              </a:rPr>
              <a:t>velikih</a:t>
            </a:r>
            <a:r>
              <a:rPr lang="en-GB" sz="1400" dirty="0">
                <a:latin typeface="Arial"/>
              </a:rPr>
              <a:t> in </a:t>
            </a:r>
            <a:r>
              <a:rPr lang="en-GB" sz="1400" dirty="0" err="1">
                <a:latin typeface="Arial"/>
              </a:rPr>
              <a:t>več</a:t>
            </a:r>
            <a:r>
              <a:rPr lang="en-GB" sz="1400" dirty="0">
                <a:latin typeface="Arial"/>
              </a:rPr>
              <a:t> </a:t>
            </a:r>
            <a:r>
              <a:rPr lang="en-GB" sz="1400" dirty="0" err="1" smtClean="0">
                <a:latin typeface="Arial"/>
              </a:rPr>
              <a:t>manjših</a:t>
            </a:r>
            <a:r>
              <a:rPr lang="en-GB" sz="1400" dirty="0" smtClean="0">
                <a:latin typeface="Arial"/>
              </a:rPr>
              <a:t>. </a:t>
            </a:r>
            <a:endParaRPr sz="1400" dirty="0"/>
          </a:p>
        </p:txBody>
      </p:sp>
      <p:pic>
        <p:nvPicPr>
          <p:cNvPr id="161" name="Picture 160"/>
          <p:cNvPicPr/>
          <p:nvPr/>
        </p:nvPicPr>
        <p:blipFill>
          <a:blip r:embed="rId4"/>
          <a:stretch>
            <a:fillRect/>
          </a:stretch>
        </p:blipFill>
        <p:spPr>
          <a:xfrm>
            <a:off x="2158920" y="946574"/>
            <a:ext cx="4824000" cy="2444400"/>
          </a:xfrm>
          <a:prstGeom prst="rect">
            <a:avLst/>
          </a:prstGeom>
        </p:spPr>
      </p:pic>
      <p:sp>
        <p:nvSpPr>
          <p:cNvPr id="162" name="TextShape 3"/>
          <p:cNvSpPr txBox="1"/>
          <p:nvPr/>
        </p:nvSpPr>
        <p:spPr>
          <a:xfrm>
            <a:off x="306000" y="3385440"/>
            <a:ext cx="8406000" cy="2642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GB" sz="1400" dirty="0" err="1">
                <a:latin typeface="Arial"/>
                <a:cs typeface="Arial"/>
              </a:rPr>
              <a:t>Tektonske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plošče</a:t>
            </a:r>
            <a:r>
              <a:rPr lang="en-GB" sz="1400" dirty="0">
                <a:latin typeface="Arial"/>
                <a:cs typeface="Arial"/>
              </a:rPr>
              <a:t> se </a:t>
            </a:r>
            <a:r>
              <a:rPr lang="en-GB" sz="1400" dirty="0" err="1">
                <a:latin typeface="Arial"/>
                <a:cs typeface="Arial"/>
              </a:rPr>
              <a:t>premikajo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>
                <a:latin typeface="Arial"/>
                <a:ea typeface="Ubuntu"/>
                <a:cs typeface="Arial"/>
              </a:rPr>
              <a:t>–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razmikajo</a:t>
            </a:r>
            <a:r>
              <a:rPr lang="en-GB" sz="1400" dirty="0">
                <a:latin typeface="Arial"/>
                <a:cs typeface="Arial"/>
              </a:rPr>
              <a:t>, </a:t>
            </a:r>
            <a:r>
              <a:rPr lang="en-GB" sz="1400" dirty="0" err="1">
                <a:latin typeface="Arial"/>
                <a:cs typeface="Arial"/>
              </a:rPr>
              <a:t>primikajo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ali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drsijo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druga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ob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drugi</a:t>
            </a:r>
            <a:r>
              <a:rPr lang="en-GB" sz="140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63" name="Picture 162"/>
          <p:cNvPicPr/>
          <p:nvPr/>
        </p:nvPicPr>
        <p:blipFill>
          <a:blip r:embed="rId5"/>
          <a:stretch>
            <a:fillRect/>
          </a:stretch>
        </p:blipFill>
        <p:spPr>
          <a:xfrm>
            <a:off x="2340000" y="3685094"/>
            <a:ext cx="4320000" cy="24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366480" y="274002"/>
            <a:ext cx="8633520" cy="5162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GB" sz="1400" dirty="0" err="1">
                <a:latin typeface="Arial"/>
              </a:rPr>
              <a:t>Vrste</a:t>
            </a:r>
            <a:r>
              <a:rPr lang="en-GB" sz="1400" dirty="0">
                <a:latin typeface="Arial"/>
              </a:rPr>
              <a:t> </a:t>
            </a:r>
            <a:r>
              <a:rPr lang="en-GB" sz="1400" dirty="0" err="1">
                <a:latin typeface="Arial"/>
              </a:rPr>
              <a:t>potresnih</a:t>
            </a:r>
            <a:r>
              <a:rPr lang="en-GB" sz="1400" dirty="0">
                <a:latin typeface="Arial"/>
              </a:rPr>
              <a:t> </a:t>
            </a:r>
            <a:r>
              <a:rPr lang="en-GB" sz="1400" dirty="0" err="1">
                <a:latin typeface="Arial"/>
              </a:rPr>
              <a:t>valov</a:t>
            </a:r>
            <a:r>
              <a:rPr lang="en-GB" sz="1400" dirty="0">
                <a:latin typeface="Arial"/>
              </a:rPr>
              <a:t>: </a:t>
            </a:r>
            <a:r>
              <a:rPr lang="en-GB" sz="1400" dirty="0" err="1">
                <a:latin typeface="Arial"/>
              </a:rPr>
              <a:t>primarni</a:t>
            </a:r>
            <a:r>
              <a:rPr lang="en-GB" sz="1400" dirty="0">
                <a:latin typeface="Arial"/>
              </a:rPr>
              <a:t> (P) </a:t>
            </a:r>
            <a:r>
              <a:rPr lang="en-GB" sz="1400" dirty="0" err="1">
                <a:latin typeface="Arial"/>
              </a:rPr>
              <a:t>valovi</a:t>
            </a:r>
            <a:r>
              <a:rPr lang="en-GB" sz="1400" dirty="0">
                <a:latin typeface="Arial"/>
              </a:rPr>
              <a:t>, </a:t>
            </a:r>
            <a:r>
              <a:rPr lang="en-GB" sz="1400" dirty="0" err="1">
                <a:latin typeface="Arial"/>
              </a:rPr>
              <a:t>sekundarni</a:t>
            </a:r>
            <a:r>
              <a:rPr lang="en-GB" sz="1400" dirty="0">
                <a:latin typeface="Arial"/>
              </a:rPr>
              <a:t> (S) </a:t>
            </a:r>
            <a:r>
              <a:rPr lang="en-GB" sz="1400" dirty="0" err="1">
                <a:latin typeface="Arial"/>
              </a:rPr>
              <a:t>valovi</a:t>
            </a:r>
            <a:r>
              <a:rPr lang="en-GB" sz="1400" dirty="0">
                <a:latin typeface="Arial"/>
              </a:rPr>
              <a:t>, </a:t>
            </a:r>
            <a:r>
              <a:rPr lang="en-GB" sz="1400" dirty="0" err="1">
                <a:latin typeface="Arial"/>
              </a:rPr>
              <a:t>različni</a:t>
            </a:r>
            <a:r>
              <a:rPr lang="en-GB" sz="1400" dirty="0">
                <a:latin typeface="Arial"/>
              </a:rPr>
              <a:t> </a:t>
            </a:r>
            <a:r>
              <a:rPr lang="en-GB" sz="1400" dirty="0" err="1">
                <a:latin typeface="Arial"/>
              </a:rPr>
              <a:t>površinski</a:t>
            </a:r>
            <a:r>
              <a:rPr lang="en-GB" sz="1400" dirty="0">
                <a:latin typeface="Arial"/>
              </a:rPr>
              <a:t> </a:t>
            </a:r>
            <a:r>
              <a:rPr lang="en-GB" sz="1400" dirty="0" err="1">
                <a:latin typeface="Arial"/>
              </a:rPr>
              <a:t>valovi</a:t>
            </a:r>
            <a:r>
              <a:rPr lang="en-GB" sz="1400" dirty="0">
                <a:latin typeface="Arial"/>
              </a:rPr>
              <a:t>.</a:t>
            </a:r>
            <a:endParaRPr sz="1400" dirty="0"/>
          </a:p>
        </p:txBody>
      </p:sp>
      <p:pic>
        <p:nvPicPr>
          <p:cNvPr id="165" name="Picture 164"/>
          <p:cNvPicPr/>
          <p:nvPr/>
        </p:nvPicPr>
        <p:blipFill>
          <a:blip r:embed="rId2"/>
          <a:stretch>
            <a:fillRect/>
          </a:stretch>
        </p:blipFill>
        <p:spPr>
          <a:xfrm>
            <a:off x="127440" y="523214"/>
            <a:ext cx="8784000" cy="535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366480" y="234720"/>
            <a:ext cx="8633520" cy="5162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GB" sz="1400" dirty="0" err="1">
                <a:latin typeface="Arial"/>
              </a:rPr>
              <a:t>Potresi</a:t>
            </a:r>
            <a:r>
              <a:rPr lang="en-GB" sz="1400" dirty="0">
                <a:latin typeface="Arial"/>
              </a:rPr>
              <a:t> v </a:t>
            </a:r>
            <a:r>
              <a:rPr lang="en-GB" sz="1400" dirty="0" err="1">
                <a:latin typeface="Arial"/>
              </a:rPr>
              <a:t>Sloveniji</a:t>
            </a:r>
            <a:r>
              <a:rPr lang="en-GB" sz="1400" dirty="0">
                <a:latin typeface="Arial"/>
              </a:rPr>
              <a:t> v </a:t>
            </a:r>
            <a:r>
              <a:rPr lang="en-GB" sz="1400" dirty="0" err="1">
                <a:latin typeface="Arial"/>
              </a:rPr>
              <a:t>letu</a:t>
            </a:r>
            <a:r>
              <a:rPr lang="en-GB" sz="1400" dirty="0">
                <a:latin typeface="Arial"/>
              </a:rPr>
              <a:t> 2017.</a:t>
            </a:r>
            <a:endParaRPr sz="1400" dirty="0"/>
          </a:p>
        </p:txBody>
      </p:sp>
      <p:pic>
        <p:nvPicPr>
          <p:cNvPr id="167" name="Picture 166"/>
          <p:cNvPicPr/>
          <p:nvPr/>
        </p:nvPicPr>
        <p:blipFill>
          <a:blip r:embed="rId2"/>
          <a:stretch>
            <a:fillRect/>
          </a:stretch>
        </p:blipFill>
        <p:spPr>
          <a:xfrm>
            <a:off x="5092349" y="663422"/>
            <a:ext cx="3711600" cy="2739600"/>
          </a:xfrm>
          <a:prstGeom prst="rect">
            <a:avLst/>
          </a:prstGeom>
        </p:spPr>
      </p:pic>
      <p:pic>
        <p:nvPicPr>
          <p:cNvPr id="168" name="Picture 167"/>
          <p:cNvPicPr/>
          <p:nvPr/>
        </p:nvPicPr>
        <p:blipFill>
          <a:blip r:embed="rId3"/>
          <a:stretch>
            <a:fillRect/>
          </a:stretch>
        </p:blipFill>
        <p:spPr>
          <a:xfrm>
            <a:off x="5344349" y="3482256"/>
            <a:ext cx="3506400" cy="2541600"/>
          </a:xfrm>
          <a:prstGeom prst="rect">
            <a:avLst/>
          </a:prstGeom>
        </p:spPr>
      </p:pic>
      <p:pic>
        <p:nvPicPr>
          <p:cNvPr id="169" name="Picture 168"/>
          <p:cNvPicPr/>
          <p:nvPr/>
        </p:nvPicPr>
        <p:blipFill>
          <a:blip r:embed="rId4"/>
          <a:stretch>
            <a:fillRect/>
          </a:stretch>
        </p:blipFill>
        <p:spPr>
          <a:xfrm>
            <a:off x="437893" y="573740"/>
            <a:ext cx="4291200" cy="39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366479" y="415080"/>
            <a:ext cx="8536931" cy="26089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GB" sz="1400" b="1" dirty="0" err="1">
                <a:latin typeface="Arial"/>
                <a:cs typeface="Arial"/>
              </a:rPr>
              <a:t>Naloge</a:t>
            </a:r>
            <a:r>
              <a:rPr lang="en-GB" sz="1400" b="1" dirty="0" smtClean="0">
                <a:latin typeface="Arial"/>
                <a:cs typeface="Arial"/>
              </a:rPr>
              <a:t>:</a:t>
            </a:r>
          </a:p>
          <a:p>
            <a:pPr>
              <a:buSzPct val="75000"/>
            </a:pPr>
            <a:endParaRPr sz="1400" dirty="0">
              <a:latin typeface="Arial"/>
              <a:cs typeface="Arial"/>
            </a:endParaRPr>
          </a:p>
          <a:p>
            <a:pPr marL="285750" indent="-285750">
              <a:buSzPct val="75000"/>
              <a:buFont typeface="Wingdings" charset="2"/>
              <a:buChar char="²"/>
            </a:pPr>
            <a:r>
              <a:rPr lang="en-GB" sz="1400" dirty="0" err="1">
                <a:latin typeface="Arial"/>
                <a:cs typeface="Arial"/>
              </a:rPr>
              <a:t>grupiranje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mej</a:t>
            </a:r>
            <a:r>
              <a:rPr lang="en-GB" sz="1400" dirty="0">
                <a:latin typeface="Arial"/>
                <a:cs typeface="Arial"/>
              </a:rPr>
              <a:t> med </a:t>
            </a:r>
            <a:r>
              <a:rPr lang="en-GB" sz="1400" dirty="0" err="1">
                <a:latin typeface="Arial"/>
                <a:cs typeface="Arial"/>
              </a:rPr>
              <a:t>tektonskimi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ploščami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glede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na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vrste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 smtClean="0">
                <a:latin typeface="Arial"/>
                <a:cs typeface="Arial"/>
              </a:rPr>
              <a:t>premikov</a:t>
            </a:r>
            <a:r>
              <a:rPr lang="en-GB" sz="1400" dirty="0" smtClean="0">
                <a:latin typeface="Arial"/>
                <a:cs typeface="Arial"/>
              </a:rPr>
              <a:t>,</a:t>
            </a:r>
          </a:p>
          <a:p>
            <a:pPr marL="285750" indent="-285750">
              <a:buSzPct val="75000"/>
              <a:buFont typeface="Wingdings" charset="2"/>
              <a:buChar char="²"/>
            </a:pPr>
            <a:endParaRPr sz="1400" dirty="0">
              <a:latin typeface="Arial"/>
              <a:cs typeface="Arial"/>
            </a:endParaRPr>
          </a:p>
          <a:p>
            <a:pPr marL="285750" indent="-285750">
              <a:buSzPct val="75000"/>
              <a:buFont typeface="Wingdings" charset="2"/>
              <a:buChar char="²"/>
            </a:pPr>
            <a:r>
              <a:rPr lang="en-GB" sz="1400" dirty="0" err="1">
                <a:latin typeface="Arial"/>
                <a:cs typeface="Arial"/>
              </a:rPr>
              <a:t>besedilni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opis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učinkov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različnih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vrst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potresnih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valov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na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okolje</a:t>
            </a:r>
            <a:r>
              <a:rPr lang="en-GB" sz="1400" dirty="0">
                <a:latin typeface="Arial"/>
                <a:cs typeface="Arial"/>
              </a:rPr>
              <a:t>,   </a:t>
            </a:r>
            <a:endParaRPr lang="en-GB" sz="1400" dirty="0" smtClean="0">
              <a:latin typeface="Arial"/>
              <a:cs typeface="Arial"/>
            </a:endParaRPr>
          </a:p>
          <a:p>
            <a:pPr marL="285750" indent="-285750">
              <a:buSzPct val="75000"/>
              <a:buFont typeface="Wingdings" charset="2"/>
              <a:buChar char="²"/>
            </a:pPr>
            <a:endParaRPr sz="1400" dirty="0">
              <a:latin typeface="Arial"/>
              <a:cs typeface="Arial"/>
            </a:endParaRPr>
          </a:p>
          <a:p>
            <a:pPr marL="285750" indent="-285750">
              <a:buSzPct val="75000"/>
              <a:buFont typeface="Wingdings" charset="2"/>
              <a:buChar char="²"/>
            </a:pPr>
            <a:r>
              <a:rPr lang="en-GB" sz="1400" dirty="0" err="1">
                <a:latin typeface="Arial"/>
                <a:cs typeface="Arial"/>
              </a:rPr>
              <a:t>kombinirana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tabela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števila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potresov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glede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na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globino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žarišča</a:t>
            </a:r>
            <a:r>
              <a:rPr lang="en-GB" sz="1400" dirty="0">
                <a:latin typeface="Arial"/>
                <a:cs typeface="Arial"/>
              </a:rPr>
              <a:t> (</a:t>
            </a:r>
            <a:r>
              <a:rPr lang="en-GB" sz="1400" dirty="0" err="1">
                <a:latin typeface="Arial"/>
                <a:cs typeface="Arial"/>
              </a:rPr>
              <a:t>npr</a:t>
            </a:r>
            <a:r>
              <a:rPr lang="en-GB" sz="1400" dirty="0">
                <a:latin typeface="Arial"/>
                <a:cs typeface="Arial"/>
              </a:rPr>
              <a:t>. 15-40 km) in </a:t>
            </a:r>
            <a:r>
              <a:rPr lang="en-GB" sz="1400" dirty="0" err="1">
                <a:latin typeface="Arial"/>
                <a:cs typeface="Arial"/>
              </a:rPr>
              <a:t>magnitudo</a:t>
            </a:r>
            <a:r>
              <a:rPr lang="en-GB" sz="1400" dirty="0">
                <a:latin typeface="Arial"/>
                <a:cs typeface="Arial"/>
              </a:rPr>
              <a:t> (</a:t>
            </a:r>
            <a:r>
              <a:rPr lang="en-GB" sz="1400" dirty="0" err="1">
                <a:latin typeface="Arial"/>
                <a:cs typeface="Arial"/>
              </a:rPr>
              <a:t>npr</a:t>
            </a:r>
            <a:r>
              <a:rPr lang="en-GB" sz="1400" dirty="0">
                <a:latin typeface="Arial"/>
                <a:cs typeface="Arial"/>
              </a:rPr>
              <a:t>. 1,5-4)</a:t>
            </a:r>
            <a:r>
              <a:rPr lang="en-GB" sz="1400" dirty="0" smtClean="0">
                <a:latin typeface="Arial"/>
                <a:cs typeface="Arial"/>
              </a:rPr>
              <a:t>,</a:t>
            </a:r>
          </a:p>
          <a:p>
            <a:pPr marL="285750" indent="-285750">
              <a:buSzPct val="75000"/>
              <a:buFont typeface="Wingdings" charset="2"/>
              <a:buChar char="²"/>
            </a:pPr>
            <a:endParaRPr sz="1400" dirty="0">
              <a:latin typeface="Arial"/>
              <a:cs typeface="Arial"/>
            </a:endParaRPr>
          </a:p>
          <a:p>
            <a:pPr marL="285750" indent="-285750">
              <a:buSzPct val="75000"/>
              <a:buFont typeface="Wingdings" charset="2"/>
              <a:buChar char="²"/>
            </a:pPr>
            <a:r>
              <a:rPr lang="en-GB" sz="1400" dirty="0" err="1">
                <a:latin typeface="Arial"/>
                <a:cs typeface="Arial"/>
              </a:rPr>
              <a:t>skica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škatle</a:t>
            </a:r>
            <a:r>
              <a:rPr lang="en-GB" sz="1400" dirty="0">
                <a:latin typeface="Arial"/>
                <a:cs typeface="Arial"/>
              </a:rPr>
              <a:t> z </a:t>
            </a:r>
            <a:r>
              <a:rPr lang="en-GB" sz="1400" dirty="0" err="1">
                <a:latin typeface="Arial"/>
                <a:cs typeface="Arial"/>
              </a:rPr>
              <a:t>brki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potresov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glede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na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globino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žarišča</a:t>
            </a:r>
            <a:r>
              <a:rPr lang="en-GB" sz="1400" dirty="0">
                <a:latin typeface="Arial"/>
                <a:cs typeface="Arial"/>
              </a:rPr>
              <a:t> (</a:t>
            </a:r>
            <a:r>
              <a:rPr lang="en-GB" sz="1400" dirty="0" err="1">
                <a:latin typeface="Arial"/>
                <a:cs typeface="Arial"/>
              </a:rPr>
              <a:t>ali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magnitudo</a:t>
            </a:r>
            <a:r>
              <a:rPr lang="en-GB" sz="1400" dirty="0">
                <a:latin typeface="Arial"/>
                <a:cs typeface="Arial"/>
              </a:rPr>
              <a:t>)</a:t>
            </a:r>
            <a:r>
              <a:rPr lang="en-GB" sz="1400" dirty="0" smtClean="0">
                <a:latin typeface="Arial"/>
                <a:cs typeface="Arial"/>
              </a:rPr>
              <a:t>,</a:t>
            </a:r>
          </a:p>
          <a:p>
            <a:pPr marL="285750" indent="-285750">
              <a:buSzPct val="75000"/>
              <a:buFont typeface="Wingdings" charset="2"/>
              <a:buChar char="²"/>
            </a:pPr>
            <a:endParaRPr sz="1400" dirty="0">
              <a:latin typeface="Arial"/>
              <a:cs typeface="Arial"/>
            </a:endParaRPr>
          </a:p>
          <a:p>
            <a:pPr marL="285750" indent="-285750">
              <a:buSzPct val="75000"/>
              <a:buFont typeface="Wingdings" charset="2"/>
              <a:buChar char="²"/>
            </a:pPr>
            <a:r>
              <a:rPr lang="en-GB" sz="1400" dirty="0">
                <a:latin typeface="Arial"/>
                <a:cs typeface="Arial"/>
              </a:rPr>
              <a:t>... 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71"/>
          <p:cNvPicPr/>
          <p:nvPr/>
        </p:nvPicPr>
        <p:blipFill>
          <a:blip r:embed="rId2"/>
          <a:stretch>
            <a:fillRect/>
          </a:stretch>
        </p:blipFill>
        <p:spPr>
          <a:xfrm>
            <a:off x="17280" y="1296000"/>
            <a:ext cx="9126720" cy="5549040"/>
          </a:xfrm>
          <a:prstGeom prst="rect">
            <a:avLst/>
          </a:prstGeom>
        </p:spPr>
      </p:pic>
      <p:sp>
        <p:nvSpPr>
          <p:cNvPr id="173" name="TextShape 1"/>
          <p:cNvSpPr txBox="1"/>
          <p:nvPr/>
        </p:nvSpPr>
        <p:spPr>
          <a:xfrm>
            <a:off x="3750480" y="450720"/>
            <a:ext cx="2333520" cy="413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GB" sz="1400" dirty="0" err="1">
                <a:latin typeface="Arial"/>
              </a:rPr>
              <a:t>Hvala</a:t>
            </a:r>
            <a:r>
              <a:rPr lang="en-GB" sz="1400" dirty="0">
                <a:latin typeface="Arial"/>
              </a:rPr>
              <a:t> </a:t>
            </a:r>
            <a:r>
              <a:rPr lang="en-GB" sz="1400" dirty="0" err="1">
                <a:latin typeface="Arial"/>
              </a:rPr>
              <a:t>za</a:t>
            </a:r>
            <a:r>
              <a:rPr lang="en-GB" sz="1400" dirty="0">
                <a:latin typeface="Arial"/>
              </a:rPr>
              <a:t> </a:t>
            </a:r>
            <a:r>
              <a:rPr lang="en-GB" sz="1400" dirty="0" err="1">
                <a:latin typeface="Arial"/>
              </a:rPr>
              <a:t>pozornost</a:t>
            </a:r>
            <a:r>
              <a:rPr lang="en-GB" sz="1400" dirty="0">
                <a:latin typeface="Arial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794" y="956088"/>
            <a:ext cx="8019282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400" b="1" dirty="0">
                <a:solidFill>
                  <a:srgbClr val="000000"/>
                </a:solidFill>
                <a:ea typeface="WenQuanYi Micro Hei"/>
              </a:rPr>
              <a:t>GRADNIKI NARAVOSLOVNE PISMENOSTI</a:t>
            </a:r>
            <a:endParaRPr lang="hr-HR" sz="1400" dirty="0" smtClean="0"/>
          </a:p>
          <a:p>
            <a:pPr algn="just"/>
            <a:endParaRPr lang="hr-HR" sz="1400" dirty="0" smtClean="0"/>
          </a:p>
          <a:p>
            <a:pPr algn="just"/>
            <a:r>
              <a:rPr lang="hr-HR" sz="1400" b="1" dirty="0">
                <a:solidFill>
                  <a:srgbClr val="999999"/>
                </a:solidFill>
                <a:ea typeface="WenQuanYi Micro Hei"/>
              </a:rPr>
              <a:t>1. Naravoslovnoznanstveno razlaganje pojavov</a:t>
            </a:r>
            <a:r>
              <a:rPr lang="hr-HR" sz="1400" dirty="0">
                <a:solidFill>
                  <a:srgbClr val="999999"/>
                </a:solidFill>
                <a:ea typeface="WenQuanYi Micro Hei"/>
              </a:rPr>
              <a:t>: posameznik prepozna, razloži in ovrednoti razlago naravnih in tehnoloških pojavov, procesov, zakonitosti in njihovo povezanost/soodvisnost v sistemih.</a:t>
            </a:r>
            <a:endParaRPr lang="hr-HR" sz="1400" dirty="0" smtClean="0"/>
          </a:p>
          <a:p>
            <a:pPr algn="just"/>
            <a:endParaRPr lang="hr-HR" sz="1400" dirty="0" smtClean="0"/>
          </a:p>
          <a:p>
            <a:pPr algn="just"/>
            <a:r>
              <a:rPr lang="hr-HR" sz="1400" b="1" dirty="0">
                <a:solidFill>
                  <a:srgbClr val="000000"/>
                </a:solidFill>
                <a:ea typeface="WenQuanYi Micro Hei"/>
              </a:rPr>
              <a:t>2.</a:t>
            </a:r>
            <a:r>
              <a:rPr lang="hr-HR" sz="1400" dirty="0">
                <a:solidFill>
                  <a:srgbClr val="000000"/>
                </a:solidFill>
                <a:ea typeface="WenQuanYi Micro Hei"/>
              </a:rPr>
              <a:t> </a:t>
            </a:r>
            <a:r>
              <a:rPr lang="hr-HR" sz="1400" b="1" dirty="0">
                <a:solidFill>
                  <a:srgbClr val="000000"/>
                </a:solidFill>
                <a:ea typeface="WenQuanYi Micro Hei"/>
              </a:rPr>
              <a:t>Naravoslovnoznanstveno raziskovanje, interpretiranje podatkov in dokazov</a:t>
            </a:r>
            <a:r>
              <a:rPr lang="hr-HR" sz="1400" dirty="0">
                <a:solidFill>
                  <a:srgbClr val="000000"/>
                </a:solidFill>
                <a:ea typeface="WenQuanYi Micro Hei"/>
              </a:rPr>
              <a:t>: posameznik opisuje, načrtuje, izvede in ovrednoti poskuse/raziskave ter predlaga načine naravoslovnoznanstvenega »naslavljanja« vprašanj ter </a:t>
            </a:r>
            <a:r>
              <a:rPr lang="hr-HR" sz="1400" dirty="0">
                <a:solidFill>
                  <a:srgbClr val="FF0000"/>
                </a:solidFill>
                <a:ea typeface="WenQuanYi Micro Hei"/>
              </a:rPr>
              <a:t>v različnih prikazih in na več načinov naravoslovnoznanstveno analizira in ovrednoti podatke, trditve in argumente ter povzema ustrezne zaključke</a:t>
            </a:r>
            <a:r>
              <a:rPr lang="hr-HR" sz="1400" dirty="0">
                <a:solidFill>
                  <a:srgbClr val="000000"/>
                </a:solidFill>
                <a:ea typeface="WenQuanYi Micro Hei"/>
              </a:rPr>
              <a:t>. </a:t>
            </a:r>
            <a:endParaRPr lang="hr-HR" sz="1400" dirty="0" smtClean="0"/>
          </a:p>
          <a:p>
            <a:pPr algn="just"/>
            <a:endParaRPr lang="hr-HR" sz="1400" dirty="0" smtClean="0"/>
          </a:p>
          <a:p>
            <a:pPr algn="just"/>
            <a:r>
              <a:rPr lang="hr-HR" sz="1400" b="1" dirty="0">
                <a:solidFill>
                  <a:srgbClr val="000000"/>
                </a:solidFill>
                <a:ea typeface="WenQuanYi Micro Hei"/>
              </a:rPr>
              <a:t>3. Odnos do naravoslovja</a:t>
            </a:r>
            <a:r>
              <a:rPr lang="hr-HR" sz="1400" dirty="0">
                <a:solidFill>
                  <a:srgbClr val="000000"/>
                </a:solidFill>
                <a:ea typeface="WenQuanYi Micro Hei"/>
              </a:rPr>
              <a:t>: posameznik razvija odnos do narave in naravoslovnih znanosti, oblikuje proaktivno držo v odnosu do varstva okolja in narave. </a:t>
            </a:r>
            <a:endParaRPr lang="hr-HR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668" y="957771"/>
            <a:ext cx="6965609" cy="1883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 smtClean="0">
                <a:solidFill>
                  <a:srgbClr val="000000"/>
                </a:solidFill>
                <a:ea typeface="WenQuanYi Micro Hei"/>
              </a:rPr>
              <a:t>DELITEV PRIKAZOV</a:t>
            </a:r>
          </a:p>
          <a:p>
            <a:endParaRPr lang="hr-HR" sz="1400" b="1" dirty="0" smtClean="0">
              <a:solidFill>
                <a:srgbClr val="000000"/>
              </a:solidFill>
              <a:ea typeface="WenQuanYi Micro Hei"/>
            </a:endParaRPr>
          </a:p>
          <a:p>
            <a:endParaRPr lang="hr-HR" sz="1400" b="1" dirty="0" smtClean="0">
              <a:solidFill>
                <a:srgbClr val="000000"/>
              </a:solidFill>
              <a:ea typeface="WenQuanYi Micro Hei"/>
            </a:endParaRPr>
          </a:p>
          <a:p>
            <a:r>
              <a:rPr lang="hr-HR" sz="1400" b="1" u="sng" dirty="0" smtClean="0">
                <a:solidFill>
                  <a:srgbClr val="000000"/>
                </a:solidFill>
                <a:ea typeface="WenQuanYi Micro Hei"/>
              </a:rPr>
              <a:t>1</a:t>
            </a:r>
            <a:r>
              <a:rPr lang="hr-HR" sz="1400" b="1" u="sng" dirty="0">
                <a:solidFill>
                  <a:srgbClr val="000000"/>
                </a:solidFill>
                <a:ea typeface="WenQuanYi Micro Hei"/>
              </a:rPr>
              <a:t>. Besedilni/tekstovni prikazi</a:t>
            </a:r>
            <a:r>
              <a:rPr lang="hr-HR" sz="1400" dirty="0">
                <a:solidFill>
                  <a:srgbClr val="000000"/>
                </a:solidFill>
                <a:ea typeface="WenQuanYi Micro Hei"/>
              </a:rPr>
              <a:t>:</a:t>
            </a:r>
            <a:r>
              <a:rPr lang="hr-HR" sz="1400" b="1" dirty="0">
                <a:solidFill>
                  <a:srgbClr val="000000"/>
                </a:solidFill>
                <a:ea typeface="WenQuanYi Micro Hei"/>
              </a:rPr>
              <a:t> </a:t>
            </a:r>
            <a:r>
              <a:rPr lang="hr-HR" sz="1400" dirty="0">
                <a:solidFill>
                  <a:srgbClr val="000000"/>
                </a:solidFill>
                <a:ea typeface="WenQuanYi Micro Hei"/>
              </a:rPr>
              <a:t>predstavitev podatkov v obliki povedi in odstavkov. </a:t>
            </a:r>
            <a:endParaRPr lang="hr-HR" sz="1400" dirty="0" smtClean="0"/>
          </a:p>
          <a:p>
            <a:pPr>
              <a:lnSpc>
                <a:spcPts val="176"/>
              </a:lnSpc>
            </a:pPr>
            <a:endParaRPr lang="hr-HR" sz="1400" dirty="0" smtClean="0"/>
          </a:p>
          <a:p>
            <a:endParaRPr lang="hr-HR" sz="1400" dirty="0" smtClean="0"/>
          </a:p>
          <a:p>
            <a:r>
              <a:rPr lang="hr-HR" sz="1400" b="1" u="sng" dirty="0">
                <a:solidFill>
                  <a:srgbClr val="000000"/>
                </a:solidFill>
                <a:ea typeface="WenQuanYi Micro Hei"/>
              </a:rPr>
              <a:t>2. Tabelarni prikazi</a:t>
            </a:r>
            <a:r>
              <a:rPr lang="hr-HR" sz="1400" dirty="0">
                <a:solidFill>
                  <a:srgbClr val="000000"/>
                </a:solidFill>
                <a:ea typeface="WenQuanYi Micro Hei"/>
              </a:rPr>
              <a:t>:</a:t>
            </a:r>
            <a:r>
              <a:rPr lang="hr-HR" sz="1400" b="1" dirty="0">
                <a:solidFill>
                  <a:srgbClr val="000000"/>
                </a:solidFill>
                <a:ea typeface="WenQuanYi Micro Hei"/>
              </a:rPr>
              <a:t> </a:t>
            </a:r>
            <a:r>
              <a:rPr lang="hr-HR" sz="1400" dirty="0">
                <a:solidFill>
                  <a:srgbClr val="000000"/>
                </a:solidFill>
                <a:ea typeface="WenQuanYi Micro Hei"/>
              </a:rPr>
              <a:t>predstavitev podatkov v obliki preglednic/razpredelnic/tabel</a:t>
            </a:r>
            <a:r>
              <a:rPr lang="hr-HR" sz="1400" dirty="0" smtClean="0">
                <a:solidFill>
                  <a:srgbClr val="000000"/>
                </a:solidFill>
                <a:ea typeface="WenQuanYi Micro Hei"/>
              </a:rPr>
              <a:t>.</a:t>
            </a:r>
          </a:p>
          <a:p>
            <a:endParaRPr lang="hr-HR" sz="1400" dirty="0" smtClean="0"/>
          </a:p>
          <a:p>
            <a:pPr>
              <a:lnSpc>
                <a:spcPts val="176"/>
              </a:lnSpc>
            </a:pPr>
            <a:endParaRPr lang="hr-HR" sz="1400" dirty="0" smtClean="0"/>
          </a:p>
          <a:p>
            <a:pPr>
              <a:lnSpc>
                <a:spcPts val="176"/>
              </a:lnSpc>
            </a:pPr>
            <a:endParaRPr lang="hr-HR" sz="1400" dirty="0" smtClean="0"/>
          </a:p>
          <a:p>
            <a:r>
              <a:rPr lang="hr-HR" sz="1400" b="1" u="sng" dirty="0">
                <a:solidFill>
                  <a:srgbClr val="000000"/>
                </a:solidFill>
                <a:ea typeface="WenQuanYi Micro Hei"/>
              </a:rPr>
              <a:t>3. Grafični prikazi</a:t>
            </a:r>
            <a:r>
              <a:rPr lang="hr-HR" sz="1400" dirty="0">
                <a:solidFill>
                  <a:srgbClr val="000000"/>
                </a:solidFill>
                <a:ea typeface="WenQuanYi Micro Hei"/>
              </a:rPr>
              <a:t>:</a:t>
            </a:r>
            <a:r>
              <a:rPr lang="hr-HR" sz="1400" b="1" dirty="0">
                <a:solidFill>
                  <a:srgbClr val="000000"/>
                </a:solidFill>
                <a:ea typeface="WenQuanYi Micro Hei"/>
              </a:rPr>
              <a:t> </a:t>
            </a:r>
            <a:r>
              <a:rPr lang="hr-HR" sz="1400" dirty="0">
                <a:solidFill>
                  <a:srgbClr val="000000"/>
                </a:solidFill>
                <a:ea typeface="WenQuanYi Micro Hei"/>
              </a:rPr>
              <a:t>predstavitev podatkov z grafičnimi elementi. </a:t>
            </a:r>
            <a:endParaRPr lang="hr-HR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2"/>
          <p:cNvSpPr txBox="1"/>
          <p:nvPr/>
        </p:nvSpPr>
        <p:spPr>
          <a:xfrm>
            <a:off x="498600" y="-58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GB" sz="1400" b="1">
                <a:solidFill>
                  <a:srgbClr val="000000"/>
                </a:solidFill>
                <a:latin typeface="Arial"/>
                <a:ea typeface="Lohit Hindi"/>
              </a:rPr>
              <a:t>OPREDELITEV PRIKAZOV (S PRIMERI)</a:t>
            </a: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27848" y="808557"/>
            <a:ext cx="84147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1400" b="1" u="sng" dirty="0" smtClean="0">
                <a:solidFill>
                  <a:srgbClr val="000000"/>
                </a:solidFill>
                <a:ea typeface="WenQuanYi Micro Hei"/>
              </a:rPr>
              <a:t>Besedilni</a:t>
            </a:r>
            <a:r>
              <a:rPr lang="hr-HR" sz="1400" b="1" u="sng" dirty="0">
                <a:solidFill>
                  <a:srgbClr val="000000"/>
                </a:solidFill>
                <a:ea typeface="WenQuanYi Micro Hei"/>
              </a:rPr>
              <a:t>/tekstovni prikazi</a:t>
            </a:r>
            <a:r>
              <a:rPr lang="hr-HR" sz="1400" dirty="0">
                <a:solidFill>
                  <a:srgbClr val="000000"/>
                </a:solidFill>
                <a:ea typeface="WenQuanYi Micro Hei"/>
              </a:rPr>
              <a:t>:</a:t>
            </a:r>
            <a:r>
              <a:rPr lang="hr-HR" sz="1400" b="1" dirty="0">
                <a:solidFill>
                  <a:srgbClr val="000000"/>
                </a:solidFill>
                <a:ea typeface="WenQuanYi Micro Hei"/>
              </a:rPr>
              <a:t> </a:t>
            </a:r>
            <a:r>
              <a:rPr lang="hr-HR" sz="1400" dirty="0">
                <a:solidFill>
                  <a:srgbClr val="000000"/>
                </a:solidFill>
                <a:ea typeface="WenQuanYi Micro Hei"/>
              </a:rPr>
              <a:t>predstavitev podatkov v obliki povedi in odstavkov, ki </a:t>
            </a:r>
            <a:r>
              <a:rPr lang="hr-HR" sz="1400" dirty="0" smtClean="0">
                <a:solidFill>
                  <a:srgbClr val="000000"/>
                </a:solidFill>
                <a:ea typeface="WenQuanYi Micro Hei"/>
              </a:rPr>
              <a:t>vključuje</a:t>
            </a:r>
          </a:p>
          <a:p>
            <a:endParaRPr lang="hr-HR" sz="1400" dirty="0" smtClean="0">
              <a:solidFill>
                <a:srgbClr val="000000"/>
              </a:solidFill>
              <a:ea typeface="WenQuanYi Micro Hei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400" b="1" dirty="0">
                <a:solidFill>
                  <a:srgbClr val="000000"/>
                </a:solidFill>
                <a:ea typeface="WenQuanYi Micro Hei"/>
              </a:rPr>
              <a:t>p</a:t>
            </a:r>
            <a:r>
              <a:rPr lang="hr-HR" sz="1400" b="1" dirty="0" smtClean="0">
                <a:solidFill>
                  <a:srgbClr val="000000"/>
                </a:solidFill>
                <a:ea typeface="WenQuanYi Micro Hei"/>
              </a:rPr>
              <a:t>oudarjanje</a:t>
            </a:r>
            <a:r>
              <a:rPr lang="hr-HR" sz="1400" dirty="0" smtClean="0">
                <a:solidFill>
                  <a:srgbClr val="000000"/>
                </a:solidFill>
                <a:ea typeface="WenQuanYi Micro Hei"/>
              </a:rPr>
              <a:t> glavnih značilnosti in izpostavljanje najbolj presenetljivih lastnosti,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b="1" dirty="0">
                <a:solidFill>
                  <a:srgbClr val="000000"/>
                </a:solidFill>
                <a:ea typeface="WenQuanYi Micro Hei"/>
              </a:rPr>
              <a:t>n</a:t>
            </a:r>
            <a:r>
              <a:rPr lang="hr-HR" sz="1400" b="1" dirty="0" smtClean="0">
                <a:solidFill>
                  <a:srgbClr val="000000"/>
                </a:solidFill>
                <a:ea typeface="WenQuanYi Micro Hei"/>
              </a:rPr>
              <a:t>aštevanje</a:t>
            </a:r>
            <a:r>
              <a:rPr lang="hr-HR" sz="1400" dirty="0" smtClean="0">
                <a:solidFill>
                  <a:srgbClr val="000000"/>
                </a:solidFill>
                <a:ea typeface="WenQuanYi Micro Hei"/>
              </a:rPr>
              <a:t> pomembnih lastnosti v obliki ranžirne, časovne ali stvarne vrste,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b="1" dirty="0">
                <a:solidFill>
                  <a:srgbClr val="000000"/>
                </a:solidFill>
                <a:ea typeface="WenQuanYi Micro Hei"/>
              </a:rPr>
              <a:t>g</a:t>
            </a:r>
            <a:r>
              <a:rPr lang="hr-HR" sz="1400" b="1" dirty="0" smtClean="0">
                <a:solidFill>
                  <a:srgbClr val="000000"/>
                </a:solidFill>
                <a:ea typeface="WenQuanYi Micro Hei"/>
              </a:rPr>
              <a:t>rupiranje</a:t>
            </a:r>
            <a:r>
              <a:rPr lang="hr-HR" sz="1400" dirty="0" smtClean="0">
                <a:solidFill>
                  <a:srgbClr val="000000"/>
                </a:solidFill>
                <a:ea typeface="WenQuanYi Micro Hei"/>
              </a:rPr>
              <a:t> v skupine in razrede,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b="1" dirty="0">
                <a:solidFill>
                  <a:srgbClr val="000000"/>
                </a:solidFill>
                <a:ea typeface="WenQuanYi Micro Hei"/>
              </a:rPr>
              <a:t>f</a:t>
            </a:r>
            <a:r>
              <a:rPr lang="hr-HR" sz="1400" b="1" dirty="0" smtClean="0">
                <a:solidFill>
                  <a:srgbClr val="000000"/>
                </a:solidFill>
                <a:ea typeface="WenQuanYi Micro Hei"/>
              </a:rPr>
              <a:t>ormalne jez</a:t>
            </a:r>
            <a:r>
              <a:rPr lang="hr-HR" sz="1400" dirty="0" smtClean="0">
                <a:solidFill>
                  <a:srgbClr val="000000"/>
                </a:solidFill>
                <a:ea typeface="WenQuanYi Micro Hei"/>
              </a:rPr>
              <a:t>ike, tj. </a:t>
            </a:r>
            <a:r>
              <a:rPr lang="en-US" sz="1400" dirty="0">
                <a:solidFill>
                  <a:srgbClr val="000000"/>
                </a:solidFill>
                <a:ea typeface="WenQuanYi Micro Hei"/>
              </a:rPr>
              <a:t>m</a:t>
            </a:r>
            <a:r>
              <a:rPr lang="hr-HR" sz="1400" dirty="0" smtClean="0">
                <a:solidFill>
                  <a:srgbClr val="000000"/>
                </a:solidFill>
                <a:ea typeface="WenQuanYi Micro Hei"/>
              </a:rPr>
              <a:t>nožice nizov in simbolov skupaj s pravili (npr. </a:t>
            </a:r>
            <a:r>
              <a:rPr lang="en-US" sz="1400" dirty="0" smtClean="0">
                <a:solidFill>
                  <a:srgbClr val="000000"/>
                </a:solidFill>
                <a:ea typeface="WenQuanYi Micro Hei"/>
              </a:rPr>
              <a:t>P</a:t>
            </a:r>
            <a:r>
              <a:rPr lang="hr-HR" sz="1400" dirty="0" smtClean="0">
                <a:solidFill>
                  <a:srgbClr val="000000"/>
                </a:solidFill>
                <a:ea typeface="WenQuanYi Micro Hei"/>
              </a:rPr>
              <a:t>sevdokoda, programska koda, matematični jezik, logični jezik, kemijski jezik).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7786" y="2517941"/>
            <a:ext cx="8414846" cy="3706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>
                <a:solidFill>
                  <a:srgbClr val="DC2300"/>
                </a:solidFill>
              </a:rPr>
              <a:t>Primeri besedilnih prikazov</a:t>
            </a:r>
          </a:p>
          <a:p>
            <a:endParaRPr lang="hr-HR" dirty="0" smtClean="0"/>
          </a:p>
          <a:p>
            <a:pPr>
              <a:spcAft>
                <a:spcPts val="500"/>
              </a:spcAft>
              <a:buSzPct val="45000"/>
            </a:pPr>
            <a:r>
              <a:rPr lang="hr-HR" sz="1400" b="1" dirty="0"/>
              <a:t>Ranžirna vrsta</a:t>
            </a:r>
            <a:r>
              <a:rPr lang="hr-HR" sz="1400" dirty="0"/>
              <a:t>: po velikosti urejeno zaporedje številskih podatkov; primerna za krajša podatkovna zaporedja (za daljša podatkovna zaporedja je bolj primerna frekvenčna tabela)</a:t>
            </a:r>
            <a:r>
              <a:rPr lang="hr-HR" sz="1400" dirty="0" smtClean="0"/>
              <a:t>.</a:t>
            </a:r>
          </a:p>
          <a:p>
            <a:pPr marL="742950" lvl="1" indent="-285750">
              <a:spcAft>
                <a:spcPts val="500"/>
              </a:spcAft>
              <a:buSzPct val="75000"/>
              <a:buFont typeface="Wingdings" charset="2"/>
              <a:buChar char="²"/>
            </a:pPr>
            <a:r>
              <a:rPr lang="hr-HR" sz="1400" dirty="0" smtClean="0"/>
              <a:t>Število </a:t>
            </a:r>
            <a:r>
              <a:rPr lang="hr-HR" sz="1400" dirty="0"/>
              <a:t>točk, ki so jih učenci dosegli na preverjanju znanja: 7, 9, 10, 10, 12, 13, 14, 14, 15, 16, 16, 17, 18, 20. </a:t>
            </a:r>
            <a:endParaRPr lang="hr-HR" dirty="0"/>
          </a:p>
          <a:p>
            <a:pPr marL="742950" lvl="1" indent="-285750">
              <a:spcAft>
                <a:spcPts val="500"/>
              </a:spcAft>
              <a:buSzPct val="75000"/>
              <a:buFont typeface="Wingdings" charset="2"/>
              <a:buChar char="²"/>
            </a:pPr>
            <a:r>
              <a:rPr lang="hr-HR" sz="1400" dirty="0" smtClean="0"/>
              <a:t>Število </a:t>
            </a:r>
            <a:r>
              <a:rPr lang="hr-HR" sz="1400" dirty="0"/>
              <a:t>potnikov na vlaku, ki vozi vsak delovni dan ob 6.15 iz Grosuplja v Ljubljano, v dveh tednih (od največjega do najmanjšega števila):  45, 40, 38, 35, 35, 32, 30, 28, 22, 20</a:t>
            </a:r>
            <a:r>
              <a:rPr lang="hr-HR" sz="1400" dirty="0" smtClean="0"/>
              <a:t>.</a:t>
            </a:r>
            <a:endParaRPr lang="hr-HR" dirty="0" smtClean="0"/>
          </a:p>
          <a:p>
            <a:pPr>
              <a:spcAft>
                <a:spcPts val="500"/>
              </a:spcAft>
              <a:buSzPct val="45000"/>
            </a:pPr>
            <a:r>
              <a:rPr lang="hr-HR" sz="1400" b="1" dirty="0"/>
              <a:t>Časovna vrsta</a:t>
            </a:r>
            <a:r>
              <a:rPr lang="hr-HR" sz="1400" dirty="0"/>
              <a:t>: zaporedje (ne nujno številskih) podatkov, urejenih glede na zaporedne časovne trenutke ali obdobja, na katera se nanašajo.</a:t>
            </a:r>
            <a:endParaRPr lang="hr-HR" dirty="0" smtClean="0"/>
          </a:p>
          <a:p>
            <a:pPr marL="742950" lvl="1" indent="-285750">
              <a:spcAft>
                <a:spcPts val="500"/>
              </a:spcAft>
              <a:buSzPct val="75000"/>
              <a:buFont typeface="Wingdings" charset="2"/>
              <a:buChar char="²"/>
            </a:pPr>
            <a:r>
              <a:rPr lang="hr-HR" sz="1400" dirty="0"/>
              <a:t>Povprečna starost prebivalcev Slovenije v zadnjih 10 letih: 41.4 (2010), 41.7, 41.9, 42.1, 42.3, 42.5, 42.7, 43.0, 43.2, 43.4 (2019). </a:t>
            </a:r>
            <a:endParaRPr lang="hr-HR" dirty="0"/>
          </a:p>
          <a:p>
            <a:pPr marL="742950" lvl="1" indent="-285750">
              <a:buSzPct val="75000"/>
              <a:buFont typeface="Wingdings" charset="2"/>
              <a:buChar char="²"/>
            </a:pPr>
            <a:r>
              <a:rPr lang="hr-HR" sz="1400" dirty="0" smtClean="0"/>
              <a:t>Najpogostejše </a:t>
            </a:r>
            <a:r>
              <a:rPr lang="hr-HR" sz="1400" dirty="0"/>
              <a:t>ime novorojenk v Sloveniji od leta 2000 naprej: Nika (2000-2006), Lana (2007-2009), Eva (2010-2011), Lara (2012), Sara (2013) Eva (2014), Ema (2015), Zala (2016-2017), Ema (2018). </a:t>
            </a:r>
            <a:endParaRPr lang="hr-H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/>
          <p:cNvPicPr/>
          <p:nvPr/>
        </p:nvPicPr>
        <p:blipFill>
          <a:blip r:embed="rId2"/>
          <a:stretch>
            <a:fillRect/>
          </a:stretch>
        </p:blipFill>
        <p:spPr>
          <a:xfrm>
            <a:off x="1289467" y="4609442"/>
            <a:ext cx="2160000" cy="1062000"/>
          </a:xfrm>
          <a:prstGeom prst="rect">
            <a:avLst/>
          </a:prstGeom>
        </p:spPr>
      </p:pic>
      <p:pic>
        <p:nvPicPr>
          <p:cNvPr id="88" name="Picture 87"/>
          <p:cNvPicPr/>
          <p:nvPr/>
        </p:nvPicPr>
        <p:blipFill>
          <a:blip r:embed="rId3"/>
          <a:stretch>
            <a:fillRect/>
          </a:stretch>
        </p:blipFill>
        <p:spPr>
          <a:xfrm>
            <a:off x="5148050" y="4609442"/>
            <a:ext cx="2160000" cy="101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0638" y="461319"/>
            <a:ext cx="8261842" cy="3236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buSzPct val="45000"/>
            </a:pPr>
            <a:r>
              <a:rPr lang="hr-HR" sz="1400" b="1" dirty="0"/>
              <a:t>Stvarna vrsta</a:t>
            </a:r>
            <a:r>
              <a:rPr lang="hr-HR" sz="1400" dirty="0"/>
              <a:t>: zaporedje (ne nujno številskih) podatkov.</a:t>
            </a:r>
            <a:endParaRPr lang="hr-HR" sz="1400" dirty="0" smtClean="0"/>
          </a:p>
          <a:p>
            <a:pPr marL="742950" lvl="1" indent="-285750">
              <a:spcAft>
                <a:spcPts val="500"/>
              </a:spcAft>
              <a:buSzPct val="75000"/>
              <a:buFont typeface="Wingdings" charset="2"/>
              <a:buChar char="²"/>
            </a:pPr>
            <a:r>
              <a:rPr lang="hr-HR" sz="1400" dirty="0"/>
              <a:t>Najpogostejša imena novorojenčkov v Sloveniji v letu 2018 (padajoče): Luka, Ema, Jakob, Zala, Filip in Nik, Eva, Mia, Mark, Sara in Žan. </a:t>
            </a:r>
          </a:p>
          <a:p>
            <a:pPr marL="742950" lvl="1" indent="-285750">
              <a:buSzPct val="75000"/>
              <a:buFont typeface="Wingdings" charset="2"/>
              <a:buChar char="²"/>
            </a:pPr>
            <a:r>
              <a:rPr lang="hr-HR" sz="1400" dirty="0" smtClean="0"/>
              <a:t>Povprečna </a:t>
            </a:r>
            <a:r>
              <a:rPr lang="hr-HR" sz="1400" dirty="0"/>
              <a:t>mesečna bruto plača v 2018 po skupinah poklicev (v evrih)</a:t>
            </a:r>
            <a:r>
              <a:rPr lang="hr-HR" sz="1400" dirty="0" smtClean="0"/>
              <a:t>:</a:t>
            </a:r>
          </a:p>
          <a:p>
            <a:pPr marL="1200150" lvl="2" indent="-285750">
              <a:buSzPct val="75000"/>
              <a:buFont typeface="Courier New"/>
              <a:buChar char="o"/>
            </a:pPr>
            <a:r>
              <a:rPr lang="hr-HR" sz="1400" dirty="0" smtClean="0"/>
              <a:t>zakonodajalci</a:t>
            </a:r>
            <a:r>
              <a:rPr lang="hr-HR" sz="1400" dirty="0"/>
              <a:t>, visoki uradniki, menedžerji: 2877</a:t>
            </a:r>
            <a:r>
              <a:rPr lang="hr-HR" sz="1400" dirty="0" smtClean="0"/>
              <a:t>,</a:t>
            </a:r>
            <a:endParaRPr lang="hr-HR" sz="1400" dirty="0"/>
          </a:p>
          <a:p>
            <a:pPr marL="1200150" lvl="2" indent="-285750">
              <a:buSzPct val="75000"/>
              <a:buFont typeface="Courier New"/>
              <a:buChar char="o"/>
            </a:pPr>
            <a:r>
              <a:rPr lang="hr-HR" sz="1400" dirty="0" smtClean="0"/>
              <a:t>s</a:t>
            </a:r>
            <a:r>
              <a:rPr lang="hr-HR" sz="1400" dirty="0" smtClean="0"/>
              <a:t>trokovnjaki: 2443,</a:t>
            </a:r>
            <a:endParaRPr lang="hr-HR" sz="1400" dirty="0"/>
          </a:p>
          <a:p>
            <a:pPr marL="1200150" lvl="2" indent="-285750">
              <a:buSzPct val="75000"/>
              <a:buFont typeface="Courier New"/>
              <a:buChar char="o"/>
            </a:pPr>
            <a:r>
              <a:rPr lang="hr-HR" sz="1400" dirty="0" smtClean="0"/>
              <a:t>tehniki in drugi strokovni sodelavci: 1915,</a:t>
            </a:r>
            <a:endParaRPr lang="hr-HR" sz="1400" dirty="0"/>
          </a:p>
          <a:p>
            <a:pPr marL="1200150" lvl="2" indent="-285750">
              <a:buSzPct val="75000"/>
              <a:buFont typeface="Courier New"/>
              <a:buChar char="o"/>
            </a:pPr>
            <a:r>
              <a:rPr lang="hr-HR" sz="1400" dirty="0" smtClean="0"/>
              <a:t>uradniki: 1547,</a:t>
            </a:r>
            <a:endParaRPr lang="hr-HR" sz="1400" dirty="0"/>
          </a:p>
          <a:p>
            <a:pPr marL="1200150" lvl="2" indent="-285750">
              <a:buSzPct val="75000"/>
              <a:buFont typeface="Courier New"/>
              <a:buChar char="o"/>
            </a:pPr>
            <a:r>
              <a:rPr lang="hr-HR" sz="1400" dirty="0" smtClean="0"/>
              <a:t>poklici za storitve, prodajalci: 1285,</a:t>
            </a:r>
            <a:endParaRPr lang="hr-HR" sz="1400" dirty="0"/>
          </a:p>
          <a:p>
            <a:pPr marL="1200150" lvl="2" indent="-285750">
              <a:buSzPct val="75000"/>
              <a:buFont typeface="Courier New"/>
              <a:buChar char="o"/>
            </a:pPr>
            <a:r>
              <a:rPr lang="hr-HR" sz="1400" dirty="0" smtClean="0"/>
              <a:t>kmetovalci, gozdarji, ribiči, lovci: 1227,</a:t>
            </a:r>
            <a:endParaRPr lang="hr-HR" sz="1400" dirty="0"/>
          </a:p>
          <a:p>
            <a:pPr marL="1200150" lvl="2" indent="-285750">
              <a:buSzPct val="75000"/>
              <a:buFont typeface="Courier New"/>
              <a:buChar char="o"/>
            </a:pPr>
            <a:r>
              <a:rPr lang="hr-HR" sz="1400" dirty="0" smtClean="0"/>
              <a:t>poklici za neindustrijski način dela: 1417,</a:t>
            </a:r>
            <a:endParaRPr lang="hr-HR" sz="1400" dirty="0"/>
          </a:p>
          <a:p>
            <a:pPr marL="1200150" lvl="2" indent="-285750">
              <a:buSzPct val="75000"/>
              <a:buFont typeface="Courier New"/>
              <a:buChar char="o"/>
            </a:pPr>
            <a:r>
              <a:rPr lang="hr-HR" sz="1400" dirty="0" smtClean="0"/>
              <a:t>upravljavci strojev in naprav, industrijski izdelovalci in sestavljavci: 1373,</a:t>
            </a:r>
            <a:endParaRPr lang="hr-HR" sz="1400" dirty="0"/>
          </a:p>
          <a:p>
            <a:pPr marL="1200150" lvl="2" indent="-285750">
              <a:buSzPct val="75000"/>
              <a:buFont typeface="Courier New"/>
              <a:buChar char="o"/>
            </a:pPr>
            <a:r>
              <a:rPr lang="hr-HR" sz="1400" dirty="0" smtClean="0"/>
              <a:t>poklici za preprosta dela: 1117,</a:t>
            </a:r>
            <a:endParaRPr lang="hr-HR" sz="1400" dirty="0"/>
          </a:p>
          <a:p>
            <a:pPr marL="1200150" lvl="2" indent="-285750">
              <a:buSzPct val="75000"/>
              <a:buFont typeface="Courier New"/>
              <a:buChar char="o"/>
            </a:pPr>
            <a:r>
              <a:rPr lang="hr-HR" sz="1400" dirty="0" smtClean="0"/>
              <a:t>vojaški poklici: 2086.</a:t>
            </a:r>
            <a:endParaRPr lang="hr-HR" sz="1400" dirty="0"/>
          </a:p>
        </p:txBody>
      </p:sp>
      <p:sp>
        <p:nvSpPr>
          <p:cNvPr id="3" name="Rectangle 2"/>
          <p:cNvSpPr/>
          <p:nvPr/>
        </p:nvSpPr>
        <p:spPr>
          <a:xfrm>
            <a:off x="510638" y="3958160"/>
            <a:ext cx="8261842" cy="587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buSzPct val="45000"/>
            </a:pPr>
            <a:r>
              <a:rPr lang="hr-HR" sz="1400" b="1" dirty="0" smtClean="0"/>
              <a:t>Formalni </a:t>
            </a:r>
            <a:r>
              <a:rPr lang="hr-HR" sz="1400" b="1" dirty="0"/>
              <a:t>jeziki: </a:t>
            </a:r>
            <a:r>
              <a:rPr lang="hr-HR" sz="1400" dirty="0">
                <a:solidFill>
                  <a:srgbClr val="000000"/>
                </a:solidFill>
                <a:ea typeface="WenQuanYi Micro Hei"/>
              </a:rPr>
              <a:t>množica nizov </a:t>
            </a:r>
            <a:r>
              <a:rPr lang="hr-HR" sz="1400" dirty="0" smtClean="0">
                <a:solidFill>
                  <a:srgbClr val="000000"/>
                </a:solidFill>
                <a:ea typeface="WenQuanYi Micro Hei"/>
              </a:rPr>
              <a:t>in </a:t>
            </a:r>
            <a:r>
              <a:rPr lang="hr-HR" sz="1400" dirty="0">
                <a:solidFill>
                  <a:srgbClr val="000000"/>
                </a:solidFill>
                <a:ea typeface="WenQuanYi Micro Hei"/>
              </a:rPr>
              <a:t>simbolov skupaj s </a:t>
            </a:r>
            <a:r>
              <a:rPr lang="hr-HR" sz="1400" dirty="0" smtClean="0">
                <a:solidFill>
                  <a:srgbClr val="000000"/>
                </a:solidFill>
                <a:ea typeface="WenQuanYi Micro Hei"/>
              </a:rPr>
              <a:t>pravili.</a:t>
            </a:r>
          </a:p>
          <a:p>
            <a:pPr marL="742950" lvl="1" indent="-285750">
              <a:buSzPct val="75000"/>
              <a:buFont typeface="Wingdings" charset="2"/>
              <a:buChar char="²"/>
            </a:pPr>
            <a:r>
              <a:rPr lang="hr-HR" sz="1400" dirty="0" smtClean="0">
                <a:solidFill>
                  <a:srgbClr val="000000"/>
                </a:solidFill>
                <a:ea typeface="WenQuanYi Micro Hei"/>
              </a:rPr>
              <a:t>Psevdokoda</a:t>
            </a:r>
            <a:r>
              <a:rPr lang="hr-HR" sz="1400" dirty="0">
                <a:solidFill>
                  <a:srgbClr val="000000"/>
                </a:solidFill>
                <a:ea typeface="WenQuanYi Micro Hei"/>
              </a:rPr>
              <a:t>:  						</a:t>
            </a:r>
            <a:r>
              <a:rPr lang="hr-HR" sz="1400" dirty="0" smtClean="0">
                <a:solidFill>
                  <a:srgbClr val="000000"/>
                </a:solidFill>
                <a:ea typeface="WenQuanYi Micro Hei"/>
              </a:rPr>
              <a:t>Programska </a:t>
            </a:r>
            <a:r>
              <a:rPr lang="hr-HR" sz="1400" dirty="0">
                <a:solidFill>
                  <a:srgbClr val="000000"/>
                </a:solidFill>
                <a:ea typeface="WenQuanYi Micro Hei"/>
              </a:rPr>
              <a:t>koda: </a:t>
            </a:r>
            <a:endParaRPr lang="hr-HR" sz="1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/>
          <p:nvPr/>
        </p:nvPicPr>
        <p:blipFill>
          <a:blip r:embed="rId2"/>
          <a:stretch>
            <a:fillRect/>
          </a:stretch>
        </p:blipFill>
        <p:spPr>
          <a:xfrm>
            <a:off x="3023640" y="1211852"/>
            <a:ext cx="4320000" cy="802800"/>
          </a:xfrm>
          <a:prstGeom prst="rect">
            <a:avLst/>
          </a:prstGeom>
        </p:spPr>
      </p:pic>
      <p:pic>
        <p:nvPicPr>
          <p:cNvPr id="91" name="Picture 90"/>
          <p:cNvPicPr/>
          <p:nvPr/>
        </p:nvPicPr>
        <p:blipFill>
          <a:blip r:embed="rId3"/>
          <a:stretch>
            <a:fillRect/>
          </a:stretch>
        </p:blipFill>
        <p:spPr>
          <a:xfrm>
            <a:off x="3153240" y="2435726"/>
            <a:ext cx="4320000" cy="324000"/>
          </a:xfrm>
          <a:prstGeom prst="rect">
            <a:avLst/>
          </a:prstGeom>
        </p:spPr>
      </p:pic>
      <p:pic>
        <p:nvPicPr>
          <p:cNvPr id="92" name="Picture 91"/>
          <p:cNvPicPr/>
          <p:nvPr/>
        </p:nvPicPr>
        <p:blipFill>
          <a:blip r:embed="rId4"/>
          <a:stretch>
            <a:fillRect/>
          </a:stretch>
        </p:blipFill>
        <p:spPr>
          <a:xfrm>
            <a:off x="3129480" y="3463986"/>
            <a:ext cx="2880000" cy="35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1538" y="697753"/>
            <a:ext cx="8083822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45000"/>
            </a:pPr>
            <a:r>
              <a:rPr lang="hr-HR" sz="1400" b="1" dirty="0">
                <a:solidFill>
                  <a:srgbClr val="000000"/>
                </a:solidFill>
                <a:latin typeface="Arial"/>
                <a:ea typeface="WenQuanYi Micro Hei"/>
                <a:cs typeface="Arial"/>
              </a:rPr>
              <a:t>Formalni jeziki: </a:t>
            </a:r>
            <a:r>
              <a:rPr lang="hr-HR" sz="1400" dirty="0">
                <a:solidFill>
                  <a:srgbClr val="000000"/>
                </a:solidFill>
                <a:latin typeface="Arial"/>
                <a:ea typeface="WenQuanYi Micro Hei"/>
                <a:cs typeface="Arial"/>
              </a:rPr>
              <a:t>množica nizov oz. simbolov skupaj s pravili.</a:t>
            </a:r>
            <a:endParaRPr lang="hr-HR" sz="1400" dirty="0" smtClean="0">
              <a:latin typeface="Arial"/>
              <a:cs typeface="Arial"/>
            </a:endParaRPr>
          </a:p>
          <a:p>
            <a:pPr lvl="1">
              <a:buSzPct val="45000"/>
              <a:buFont typeface="StarSymbol"/>
              <a:buChar char=""/>
            </a:pPr>
            <a:endParaRPr lang="hr-HR" sz="1400" dirty="0" smtClean="0">
              <a:latin typeface="Arial"/>
              <a:cs typeface="Arial"/>
            </a:endParaRPr>
          </a:p>
          <a:p>
            <a:pPr lvl="2">
              <a:buSzPct val="45000"/>
              <a:buFont typeface="StarSymbol"/>
              <a:buChar char=""/>
            </a:pPr>
            <a:endParaRPr lang="hr-HR" sz="1400" dirty="0" smtClean="0">
              <a:latin typeface="Arial"/>
              <a:cs typeface="Arial"/>
            </a:endParaRPr>
          </a:p>
          <a:p>
            <a:pPr marL="742950" lvl="1" indent="-285750">
              <a:buSzPct val="75000"/>
              <a:buFont typeface="Wingdings" charset="2"/>
              <a:buChar char="²"/>
            </a:pPr>
            <a:r>
              <a:rPr lang="hr-HR" sz="1400" dirty="0" smtClean="0">
                <a:solidFill>
                  <a:srgbClr val="000000"/>
                </a:solidFill>
                <a:latin typeface="Arial"/>
                <a:ea typeface="WenQuanYi Micro Hei"/>
                <a:cs typeface="Arial"/>
              </a:rPr>
              <a:t>Matematični </a:t>
            </a:r>
            <a:r>
              <a:rPr lang="hr-HR" sz="1400" dirty="0">
                <a:solidFill>
                  <a:srgbClr val="000000"/>
                </a:solidFill>
                <a:latin typeface="Arial"/>
                <a:ea typeface="WenQuanYi Micro Hei"/>
                <a:cs typeface="Arial"/>
              </a:rPr>
              <a:t>jezik</a:t>
            </a:r>
            <a:r>
              <a:rPr lang="hr-HR" sz="1400" dirty="0" smtClean="0">
                <a:solidFill>
                  <a:srgbClr val="000000"/>
                </a:solidFill>
                <a:latin typeface="Arial"/>
                <a:ea typeface="WenQuanYi Micro Hei"/>
                <a:cs typeface="Arial"/>
              </a:rPr>
              <a:t>:</a:t>
            </a:r>
          </a:p>
          <a:p>
            <a:pPr marL="742950" lvl="1" indent="-285750">
              <a:buSzPct val="75000"/>
              <a:buFont typeface="Wingdings" charset="2"/>
              <a:buChar char="²"/>
            </a:pPr>
            <a:endParaRPr lang="hr-HR" sz="1400" dirty="0" smtClean="0">
              <a:latin typeface="Arial"/>
              <a:cs typeface="Arial"/>
            </a:endParaRPr>
          </a:p>
          <a:p>
            <a:pPr lvl="2">
              <a:buSzPct val="45000"/>
              <a:buFont typeface="StarSymbol"/>
              <a:buChar char=""/>
            </a:pPr>
            <a:endParaRPr lang="hr-HR" sz="1400" dirty="0" smtClean="0">
              <a:latin typeface="Arial"/>
              <a:cs typeface="Arial"/>
            </a:endParaRPr>
          </a:p>
          <a:p>
            <a:pPr lvl="2">
              <a:buSzPct val="45000"/>
            </a:pPr>
            <a:endParaRPr lang="hr-HR" sz="1400" dirty="0" smtClean="0">
              <a:latin typeface="Arial"/>
              <a:cs typeface="Arial"/>
            </a:endParaRPr>
          </a:p>
          <a:p>
            <a:pPr lvl="2">
              <a:buSzPct val="45000"/>
              <a:buFont typeface="StarSymbol"/>
              <a:buChar char=""/>
            </a:pPr>
            <a:endParaRPr lang="hr-HR" sz="1400" dirty="0" smtClean="0">
              <a:latin typeface="Arial"/>
              <a:cs typeface="Arial"/>
            </a:endParaRPr>
          </a:p>
          <a:p>
            <a:pPr marL="742950" lvl="1" indent="-285750">
              <a:buSzPct val="75000"/>
              <a:buFont typeface="Wingdings" charset="2"/>
              <a:buChar char="²"/>
            </a:pPr>
            <a:r>
              <a:rPr lang="hr-HR" sz="1400" dirty="0" smtClean="0">
                <a:solidFill>
                  <a:srgbClr val="000000"/>
                </a:solidFill>
                <a:latin typeface="Arial"/>
                <a:ea typeface="Ubuntu"/>
                <a:cs typeface="Arial"/>
              </a:rPr>
              <a:t>Logični</a:t>
            </a:r>
            <a:r>
              <a:rPr lang="hr-HR" sz="1400" dirty="0" smtClean="0">
                <a:solidFill>
                  <a:srgbClr val="000000"/>
                </a:solidFill>
                <a:latin typeface="Arial"/>
                <a:ea typeface="WenQuanYi Micro Hei"/>
                <a:cs typeface="Arial"/>
              </a:rPr>
              <a:t> </a:t>
            </a:r>
            <a:r>
              <a:rPr lang="hr-HR" sz="1400" dirty="0">
                <a:solidFill>
                  <a:srgbClr val="000000"/>
                </a:solidFill>
                <a:latin typeface="Arial"/>
                <a:ea typeface="WenQuanYi Micro Hei"/>
                <a:cs typeface="Arial"/>
              </a:rPr>
              <a:t>jezik:</a:t>
            </a:r>
            <a:endParaRPr lang="hr-HR" sz="1400" dirty="0" smtClean="0">
              <a:latin typeface="Arial"/>
              <a:cs typeface="Arial"/>
            </a:endParaRPr>
          </a:p>
          <a:p>
            <a:pPr lvl="2">
              <a:buSzPct val="45000"/>
              <a:buFont typeface="StarSymbol"/>
              <a:buChar char=""/>
            </a:pPr>
            <a:endParaRPr lang="hr-HR" sz="1400" dirty="0" smtClean="0">
              <a:latin typeface="Arial"/>
              <a:cs typeface="Arial"/>
            </a:endParaRPr>
          </a:p>
          <a:p>
            <a:pPr lvl="2">
              <a:buSzPct val="45000"/>
              <a:buFont typeface="StarSymbol"/>
              <a:buChar char=""/>
            </a:pPr>
            <a:endParaRPr lang="hr-HR" sz="1400" dirty="0" smtClean="0">
              <a:latin typeface="Arial"/>
              <a:cs typeface="Arial"/>
            </a:endParaRPr>
          </a:p>
          <a:p>
            <a:pPr lvl="2">
              <a:buSzPct val="45000"/>
            </a:pPr>
            <a:endParaRPr lang="hr-HR" sz="1400" dirty="0">
              <a:latin typeface="Arial"/>
              <a:cs typeface="Arial"/>
            </a:endParaRPr>
          </a:p>
          <a:p>
            <a:pPr lvl="2">
              <a:buSzPct val="45000"/>
            </a:pPr>
            <a:endParaRPr lang="hr-HR" sz="1400" dirty="0" smtClean="0">
              <a:latin typeface="Arial"/>
              <a:cs typeface="Arial"/>
            </a:endParaRPr>
          </a:p>
          <a:p>
            <a:pPr marL="742950" lvl="1" indent="-285750">
              <a:buSzPct val="75000"/>
              <a:buFont typeface="Wingdings" charset="2"/>
              <a:buChar char="²"/>
            </a:pPr>
            <a:r>
              <a:rPr lang="hr-HR" sz="1400" dirty="0" smtClean="0">
                <a:solidFill>
                  <a:srgbClr val="000000"/>
                </a:solidFill>
                <a:latin typeface="Arial"/>
                <a:ea typeface="Ubuntu"/>
                <a:cs typeface="Arial"/>
              </a:rPr>
              <a:t>Kemijski</a:t>
            </a:r>
            <a:r>
              <a:rPr lang="hr-HR" sz="1400" dirty="0" smtClean="0">
                <a:solidFill>
                  <a:srgbClr val="000000"/>
                </a:solidFill>
                <a:latin typeface="Arial"/>
                <a:ea typeface="WenQuanYi Micro Hei"/>
                <a:cs typeface="Arial"/>
              </a:rPr>
              <a:t> </a:t>
            </a:r>
            <a:r>
              <a:rPr lang="hr-HR" sz="1400" dirty="0">
                <a:solidFill>
                  <a:srgbClr val="000000"/>
                </a:solidFill>
                <a:latin typeface="Arial"/>
                <a:ea typeface="WenQuanYi Micro Hei"/>
                <a:cs typeface="Arial"/>
              </a:rPr>
              <a:t>jezik:</a:t>
            </a:r>
            <a:endParaRPr lang="hr-HR"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Table 4"/>
          <p:cNvGraphicFramePr/>
          <p:nvPr>
            <p:extLst>
              <p:ext uri="{D42A27DB-BD31-4B8C-83A1-F6EECF244321}">
                <p14:modId xmlns:p14="http://schemas.microsoft.com/office/powerpoint/2010/main" val="194331587"/>
              </p:ext>
            </p:extLst>
          </p:nvPr>
        </p:nvGraphicFramePr>
        <p:xfrm>
          <a:off x="3305424" y="2654414"/>
          <a:ext cx="5336122" cy="3200400"/>
        </p:xfrm>
        <a:graphic>
          <a:graphicData uri="http://schemas.openxmlformats.org/drawingml/2006/table">
            <a:tbl>
              <a:tblPr/>
              <a:tblGrid>
                <a:gridCol w="3070990"/>
                <a:gridCol w="2265132"/>
              </a:tblGrid>
              <a:tr h="260280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atin typeface="Arial"/>
                          <a:cs typeface="Arial"/>
                        </a:rPr>
                        <a:t>S</a:t>
                      </a:r>
                      <a:r>
                        <a:rPr lang="en-GB" sz="1200" b="1" dirty="0" err="1" smtClean="0">
                          <a:latin typeface="Arial"/>
                          <a:cs typeface="Arial"/>
                        </a:rPr>
                        <a:t>kupina</a:t>
                      </a:r>
                      <a:r>
                        <a:rPr lang="en-GB" sz="12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dirty="0" err="1">
                          <a:latin typeface="Arial"/>
                          <a:cs typeface="Arial"/>
                        </a:rPr>
                        <a:t>poklicev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>
                          <a:latin typeface="Arial"/>
                          <a:cs typeface="Arial"/>
                        </a:rPr>
                        <a:t>Povprečna</a:t>
                      </a:r>
                      <a:r>
                        <a:rPr lang="en-GB"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dirty="0" err="1">
                          <a:latin typeface="Arial"/>
                          <a:cs typeface="Arial"/>
                        </a:rPr>
                        <a:t>plača</a:t>
                      </a:r>
                      <a:r>
                        <a:rPr lang="en-GB" sz="1200" b="1" dirty="0">
                          <a:latin typeface="Arial"/>
                          <a:cs typeface="Arial"/>
                        </a:rPr>
                        <a:t> (EUR)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116">
                <a:tc>
                  <a:txBody>
                    <a:bodyPr/>
                    <a:lstStyle/>
                    <a:p>
                      <a:r>
                        <a:rPr lang="en-GB" sz="1200" dirty="0" err="1">
                          <a:latin typeface="Arial"/>
                          <a:cs typeface="Arial"/>
                        </a:rPr>
                        <a:t>zakonodajalci</a:t>
                      </a:r>
                      <a:r>
                        <a:rPr lang="en-GB" sz="1200" dirty="0">
                          <a:latin typeface="Arial"/>
                          <a:cs typeface="Arial"/>
                        </a:rPr>
                        <a:t>, </a:t>
                      </a:r>
                      <a:r>
                        <a:rPr lang="en-GB" sz="1200" dirty="0" err="1">
                          <a:latin typeface="Arial"/>
                          <a:cs typeface="Arial"/>
                        </a:rPr>
                        <a:t>visoki</a:t>
                      </a:r>
                      <a:r>
                        <a:rPr lang="en-GB"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dirty="0" err="1">
                          <a:latin typeface="Arial"/>
                          <a:cs typeface="Arial"/>
                        </a:rPr>
                        <a:t>uradniki</a:t>
                      </a:r>
                      <a:r>
                        <a:rPr lang="en-GB" sz="1200" dirty="0">
                          <a:latin typeface="Arial"/>
                          <a:cs typeface="Arial"/>
                        </a:rPr>
                        <a:t>, </a:t>
                      </a:r>
                      <a:r>
                        <a:rPr lang="en-GB" sz="1200" dirty="0" err="1">
                          <a:latin typeface="Arial"/>
                          <a:cs typeface="Arial"/>
                        </a:rPr>
                        <a:t>menedžerji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2877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22480">
                <a:tc>
                  <a:txBody>
                    <a:bodyPr/>
                    <a:lstStyle/>
                    <a:p>
                      <a:r>
                        <a:rPr lang="en-GB" sz="1200" dirty="0" err="1">
                          <a:latin typeface="Arial"/>
                          <a:cs typeface="Arial"/>
                        </a:rPr>
                        <a:t>strokovnjaki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2443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28960">
                <a:tc>
                  <a:txBody>
                    <a:bodyPr/>
                    <a:lstStyle/>
                    <a:p>
                      <a:r>
                        <a:rPr lang="en-GB" sz="1200">
                          <a:latin typeface="Arial"/>
                          <a:cs typeface="Arial"/>
                        </a:rPr>
                        <a:t>tehniki in drugi strokovni sodelavci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1915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en-GB" sz="1200">
                          <a:latin typeface="Arial"/>
                          <a:cs typeface="Arial"/>
                        </a:rPr>
                        <a:t>uradniki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1547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41200">
                <a:tc>
                  <a:txBody>
                    <a:bodyPr/>
                    <a:lstStyle/>
                    <a:p>
                      <a:r>
                        <a:rPr lang="en-GB" sz="1200">
                          <a:latin typeface="Arial"/>
                          <a:cs typeface="Arial"/>
                        </a:rPr>
                        <a:t>poklici za storitve, prodajalci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1285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29680">
                <a:tc>
                  <a:txBody>
                    <a:bodyPr/>
                    <a:lstStyle/>
                    <a:p>
                      <a:r>
                        <a:rPr lang="en-GB" sz="1200">
                          <a:latin typeface="Arial"/>
                          <a:cs typeface="Arial"/>
                        </a:rPr>
                        <a:t>kmetovalci, gozdarji, ribiči, lovci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1227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53800">
                <a:tc>
                  <a:txBody>
                    <a:bodyPr/>
                    <a:lstStyle/>
                    <a:p>
                      <a:r>
                        <a:rPr lang="en-GB" sz="1200">
                          <a:latin typeface="Arial"/>
                          <a:cs typeface="Arial"/>
                        </a:rPr>
                        <a:t>poklici za neindustrijski način dela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1417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37320">
                <a:tc>
                  <a:txBody>
                    <a:bodyPr/>
                    <a:lstStyle/>
                    <a:p>
                      <a:r>
                        <a:rPr lang="en-GB" sz="1200">
                          <a:latin typeface="Arial"/>
                          <a:cs typeface="Arial"/>
                        </a:rPr>
                        <a:t>upravljavci strojev in naprav, industrijski izdelovalci in sestavljavci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1373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54160">
                <a:tc>
                  <a:txBody>
                    <a:bodyPr/>
                    <a:lstStyle/>
                    <a:p>
                      <a:r>
                        <a:rPr lang="en-GB" sz="1200">
                          <a:latin typeface="Arial"/>
                          <a:cs typeface="Arial"/>
                        </a:rPr>
                        <a:t>poklici za preprosta dela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1117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31480">
                <a:tc>
                  <a:txBody>
                    <a:bodyPr/>
                    <a:lstStyle/>
                    <a:p>
                      <a:r>
                        <a:rPr lang="en-GB" sz="1200" dirty="0" err="1">
                          <a:latin typeface="Arial"/>
                          <a:cs typeface="Arial"/>
                        </a:rPr>
                        <a:t>vojaški</a:t>
                      </a:r>
                      <a:r>
                        <a:rPr lang="en-GB"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dirty="0" err="1">
                          <a:latin typeface="Arial"/>
                          <a:cs typeface="Arial"/>
                        </a:rPr>
                        <a:t>poklici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2086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1706" y="342938"/>
            <a:ext cx="85171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000000"/>
                </a:solidFill>
                <a:ea typeface="Lohit Hindi"/>
              </a:rPr>
              <a:t>OPREDELITEV PRIKAZOV (S PRIMERI</a:t>
            </a:r>
            <a:r>
              <a:rPr lang="de-DE" sz="1400" b="1" dirty="0" smtClean="0">
                <a:solidFill>
                  <a:srgbClr val="000000"/>
                </a:solidFill>
                <a:ea typeface="Lohit Hindi"/>
              </a:rPr>
              <a:t>)</a:t>
            </a:r>
          </a:p>
          <a:p>
            <a:endParaRPr lang="de-DE" sz="1400" b="1" dirty="0">
              <a:solidFill>
                <a:srgbClr val="000000"/>
              </a:solidFill>
              <a:ea typeface="Lohit Hindi"/>
            </a:endParaRPr>
          </a:p>
          <a:p>
            <a:r>
              <a:rPr lang="hr-HR" sz="1400" b="1" u="sng" dirty="0">
                <a:solidFill>
                  <a:srgbClr val="000000"/>
                </a:solidFill>
                <a:ea typeface="WenQuanYi Micro Hei"/>
              </a:rPr>
              <a:t>2. Tabelarni prikazi</a:t>
            </a:r>
            <a:r>
              <a:rPr lang="hr-HR" sz="1400" dirty="0">
                <a:solidFill>
                  <a:srgbClr val="000000"/>
                </a:solidFill>
                <a:ea typeface="WenQuanYi Micro Hei"/>
              </a:rPr>
              <a:t>:</a:t>
            </a:r>
            <a:r>
              <a:rPr lang="hr-HR" sz="1400" b="1" dirty="0">
                <a:solidFill>
                  <a:srgbClr val="000000"/>
                </a:solidFill>
                <a:ea typeface="WenQuanYi Micro Hei"/>
              </a:rPr>
              <a:t> </a:t>
            </a:r>
            <a:r>
              <a:rPr lang="hr-HR" sz="1400" dirty="0">
                <a:solidFill>
                  <a:srgbClr val="000000"/>
                </a:solidFill>
                <a:ea typeface="WenQuanYi Micro Hei"/>
              </a:rPr>
              <a:t>predstavitev podatkov v obliki preglednic/razpredelnic/tabel, ki </a:t>
            </a:r>
            <a:r>
              <a:rPr lang="hr-HR" sz="1400" dirty="0" smtClean="0">
                <a:solidFill>
                  <a:srgbClr val="000000"/>
                </a:solidFill>
                <a:ea typeface="WenQuanYi Micro Hei"/>
              </a:rPr>
              <a:t>vključuje</a:t>
            </a:r>
          </a:p>
          <a:p>
            <a:endParaRPr lang="hr-HR" sz="1400" dirty="0">
              <a:solidFill>
                <a:srgbClr val="000000"/>
              </a:solidFill>
              <a:ea typeface="WenQuanYi Micro Hei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400" b="1" dirty="0">
                <a:solidFill>
                  <a:srgbClr val="000000"/>
                </a:solidFill>
                <a:ea typeface="WenQuanYi Micro Hei"/>
              </a:rPr>
              <a:t>e</a:t>
            </a:r>
            <a:r>
              <a:rPr lang="hr-HR" sz="1400" b="1" dirty="0" smtClean="0">
                <a:solidFill>
                  <a:srgbClr val="000000"/>
                </a:solidFill>
                <a:ea typeface="WenQuanYi Micro Hei"/>
              </a:rPr>
              <a:t>nostavne/enorazsežne tabele </a:t>
            </a:r>
            <a:r>
              <a:rPr lang="hr-HR" sz="1400" dirty="0" smtClean="0">
                <a:solidFill>
                  <a:srgbClr val="000000"/>
                </a:solidFill>
                <a:ea typeface="WenQuanYi Micro Hei"/>
              </a:rPr>
              <a:t>z eno vrsto podatkov, v katerih so podatki razvrščeni po eni spremenljivki,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b="1" dirty="0">
                <a:solidFill>
                  <a:srgbClr val="000000"/>
                </a:solidFill>
                <a:ea typeface="WenQuanYi Micro Hei"/>
              </a:rPr>
              <a:t>s</a:t>
            </a:r>
            <a:r>
              <a:rPr lang="hr-HR" sz="1400" b="1" dirty="0" smtClean="0">
                <a:solidFill>
                  <a:srgbClr val="000000"/>
                </a:solidFill>
                <a:ea typeface="WenQuanYi Micro Hei"/>
              </a:rPr>
              <a:t>estavljene tabele </a:t>
            </a:r>
            <a:r>
              <a:rPr lang="hr-HR" sz="1400" dirty="0" smtClean="0">
                <a:solidFill>
                  <a:srgbClr val="000000"/>
                </a:solidFill>
                <a:ea typeface="WenQuanYi Micro Hei"/>
              </a:rPr>
              <a:t>z več vrstami podatkov, v katerih so podatki razvrščeni po eni spremenljivki,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b="1" dirty="0" smtClean="0">
                <a:solidFill>
                  <a:srgbClr val="000000"/>
                </a:solidFill>
                <a:ea typeface="WenQuanYi Micro Hei"/>
              </a:rPr>
              <a:t>k</a:t>
            </a:r>
            <a:r>
              <a:rPr lang="hr-HR" sz="1400" b="1" dirty="0" smtClean="0">
                <a:solidFill>
                  <a:srgbClr val="000000"/>
                </a:solidFill>
                <a:ea typeface="WenQuanYi Micro Hei"/>
              </a:rPr>
              <a:t>ombinirane/dvorazsežne tabele</a:t>
            </a:r>
            <a:r>
              <a:rPr lang="hr-HR" sz="1400" dirty="0" smtClean="0">
                <a:solidFill>
                  <a:srgbClr val="000000"/>
                </a:solidFill>
                <a:ea typeface="WenQuanYi Micro Hei"/>
              </a:rPr>
              <a:t> z več vrstami podatkov, v katerih so podatki razvrščeni po dveh spremenljivkah hkrati.</a:t>
            </a:r>
            <a:endParaRPr lang="de-DE" sz="1400" dirty="0"/>
          </a:p>
        </p:txBody>
      </p:sp>
      <p:sp>
        <p:nvSpPr>
          <p:cNvPr id="3" name="Rectangle 2"/>
          <p:cNvSpPr/>
          <p:nvPr/>
        </p:nvSpPr>
        <p:spPr>
          <a:xfrm>
            <a:off x="400608" y="2538743"/>
            <a:ext cx="24668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>
                <a:solidFill>
                  <a:srgbClr val="DC2300"/>
                </a:solidFill>
              </a:rPr>
              <a:t>Primeri tabelarnih </a:t>
            </a:r>
            <a:r>
              <a:rPr lang="hr-HR" sz="1400" b="1" dirty="0" smtClean="0">
                <a:solidFill>
                  <a:srgbClr val="DC2300"/>
                </a:solidFill>
              </a:rPr>
              <a:t>prikazov</a:t>
            </a:r>
          </a:p>
          <a:p>
            <a:endParaRPr lang="hr-HR" sz="1400" dirty="0" smtClean="0"/>
          </a:p>
          <a:p>
            <a:pPr marL="285750" indent="-285750">
              <a:buSzPct val="75000"/>
              <a:buFont typeface="Wingdings" charset="2"/>
              <a:buChar char="²"/>
            </a:pPr>
            <a:r>
              <a:rPr lang="hr-HR" sz="1400" b="1" dirty="0"/>
              <a:t>Enostavna tabela:</a:t>
            </a:r>
            <a:r>
              <a:rPr lang="hr-HR" sz="1400" dirty="0"/>
              <a:t> </a:t>
            </a:r>
            <a:endParaRPr lang="hr-HR" sz="1400" dirty="0" smtClean="0"/>
          </a:p>
          <a:p>
            <a:pPr>
              <a:buSzPct val="45000"/>
              <a:buFont typeface="StarSymbol"/>
              <a:buChar char=""/>
            </a:pPr>
            <a:endParaRPr lang="hr-HR" sz="1400" dirty="0" smtClean="0"/>
          </a:p>
          <a:p>
            <a:pPr>
              <a:buSzPct val="45000"/>
            </a:pPr>
            <a:r>
              <a:rPr lang="hr-HR" sz="1400" dirty="0" smtClean="0"/>
              <a:t>Povprečna </a:t>
            </a:r>
            <a:r>
              <a:rPr lang="hr-HR" sz="1400" dirty="0"/>
              <a:t>mesečna </a:t>
            </a:r>
            <a:r>
              <a:rPr lang="hr-HR" sz="1400" dirty="0" smtClean="0"/>
              <a:t>bruto plača </a:t>
            </a:r>
            <a:r>
              <a:rPr lang="hr-HR" sz="1400" dirty="0"/>
              <a:t>v </a:t>
            </a:r>
            <a:r>
              <a:rPr lang="hr-HR" sz="1400" dirty="0" smtClean="0"/>
              <a:t>2018</a:t>
            </a:r>
            <a:endParaRPr lang="hr-HR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Table 2"/>
          <p:cNvGraphicFramePr/>
          <p:nvPr>
            <p:extLst>
              <p:ext uri="{D42A27DB-BD31-4B8C-83A1-F6EECF244321}">
                <p14:modId xmlns:p14="http://schemas.microsoft.com/office/powerpoint/2010/main" val="3330793660"/>
              </p:ext>
            </p:extLst>
          </p:nvPr>
        </p:nvGraphicFramePr>
        <p:xfrm>
          <a:off x="826975" y="1300112"/>
          <a:ext cx="7516080" cy="674640"/>
        </p:xfrm>
        <a:graphic>
          <a:graphicData uri="http://schemas.openxmlformats.org/drawingml/2006/table">
            <a:tbl>
              <a:tblPr/>
              <a:tblGrid>
                <a:gridCol w="959400"/>
                <a:gridCol w="595080"/>
                <a:gridCol w="595080"/>
                <a:gridCol w="595080"/>
                <a:gridCol w="595080"/>
                <a:gridCol w="595080"/>
                <a:gridCol w="595080"/>
                <a:gridCol w="595080"/>
                <a:gridCol w="595080"/>
                <a:gridCol w="595080"/>
                <a:gridCol w="600480"/>
                <a:gridCol w="600480"/>
              </a:tblGrid>
              <a:tr h="337320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atin typeface="Arial"/>
                          <a:cs typeface="Arial"/>
                        </a:rPr>
                        <a:t>Ime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Luka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>
                          <a:latin typeface="Arial"/>
                          <a:cs typeface="Arial"/>
                        </a:rPr>
                        <a:t>Ema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>
                          <a:latin typeface="Arial"/>
                          <a:cs typeface="Arial"/>
                        </a:rPr>
                        <a:t>Jakob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>
                          <a:latin typeface="Arial"/>
                          <a:cs typeface="Arial"/>
                        </a:rPr>
                        <a:t>Zala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>
                          <a:latin typeface="Arial"/>
                          <a:cs typeface="Arial"/>
                        </a:rPr>
                        <a:t>Filip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>
                          <a:latin typeface="Arial"/>
                          <a:cs typeface="Arial"/>
                        </a:rPr>
                        <a:t>Nik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Eva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Mia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Mark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Sara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>
                          <a:latin typeface="Arial"/>
                          <a:cs typeface="Arial"/>
                        </a:rPr>
                        <a:t>Žan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37320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atin typeface="Arial"/>
                          <a:cs typeface="Arial"/>
                        </a:rPr>
                        <a:t>Frekvenca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288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268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242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241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227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227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220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216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211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182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/>
                          <a:cs typeface="Arial"/>
                        </a:rPr>
                        <a:t>182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9" name="Table 3"/>
          <p:cNvGraphicFramePr/>
          <p:nvPr>
            <p:extLst>
              <p:ext uri="{D42A27DB-BD31-4B8C-83A1-F6EECF244321}">
                <p14:modId xmlns:p14="http://schemas.microsoft.com/office/powerpoint/2010/main" val="2214340345"/>
              </p:ext>
            </p:extLst>
          </p:nvPr>
        </p:nvGraphicFramePr>
        <p:xfrm>
          <a:off x="820002" y="3248182"/>
          <a:ext cx="5172480" cy="1434600"/>
        </p:xfrm>
        <a:graphic>
          <a:graphicData uri="http://schemas.openxmlformats.org/drawingml/2006/table">
            <a:tbl>
              <a:tblPr/>
              <a:tblGrid>
                <a:gridCol w="516600"/>
                <a:gridCol w="1678680"/>
                <a:gridCol w="1339200"/>
                <a:gridCol w="1638000"/>
              </a:tblGrid>
              <a:tr h="33732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/>
                        <a:t>Dostop</a:t>
                      </a:r>
                      <a:r>
                        <a:rPr lang="en-GB" sz="1200" b="1" dirty="0"/>
                        <a:t> do </a:t>
                      </a:r>
                      <a:r>
                        <a:rPr lang="en-GB" sz="1200" b="1" dirty="0" err="1"/>
                        <a:t>interneta</a:t>
                      </a:r>
                      <a:endParaRPr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/>
                        <a:t>Računalnik</a:t>
                      </a:r>
                      <a:endParaRPr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/>
                        <a:t>Mobilni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telefon</a:t>
                      </a:r>
                      <a:endParaRPr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84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2007</a:t>
                      </a:r>
                      <a:endParaRPr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376173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430929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587063</a:t>
                      </a:r>
                      <a:endParaRPr sz="12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2008</a:t>
                      </a:r>
                      <a:endParaRPr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381909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422337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598728</a:t>
                      </a:r>
                      <a:endParaRPr sz="1200" dirty="0"/>
                    </a:p>
                  </a:txBody>
                  <a:tcPr/>
                </a:tc>
              </a:tr>
              <a:tr h="2376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2009</a:t>
                      </a:r>
                      <a:endParaRPr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410091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456786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605987</a:t>
                      </a:r>
                      <a:endParaRPr sz="12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2010</a:t>
                      </a:r>
                      <a:endParaRPr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435257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450166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602934</a:t>
                      </a:r>
                      <a:endParaRPr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2979" y="553313"/>
            <a:ext cx="7245853" cy="587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buSzPct val="45000"/>
            </a:pPr>
            <a:r>
              <a:rPr lang="hr-HR" sz="1400" b="1" dirty="0" smtClean="0"/>
              <a:t>Enostavna/enorazsežna tabela (tabela frekvenčne porazdelitve)</a:t>
            </a:r>
            <a:r>
              <a:rPr lang="hr-HR" sz="1400" b="1" dirty="0"/>
              <a:t>: </a:t>
            </a:r>
            <a:endParaRPr lang="hr-HR" sz="1400" b="1" dirty="0" smtClean="0"/>
          </a:p>
          <a:p>
            <a:pPr marL="285750" lvl="1" indent="-285750">
              <a:buSzPct val="75000"/>
              <a:buFont typeface="Wingdings" charset="2"/>
              <a:buChar char="²"/>
            </a:pPr>
            <a:r>
              <a:rPr lang="hr-HR" sz="1400" dirty="0" smtClean="0"/>
              <a:t>Najpogostejša imena novorojenčkov v Sloveniji v letu 2018</a:t>
            </a:r>
            <a:endParaRPr lang="hr-HR" dirty="0" smtClean="0"/>
          </a:p>
        </p:txBody>
      </p:sp>
      <p:sp>
        <p:nvSpPr>
          <p:cNvPr id="3" name="Rectangle 2"/>
          <p:cNvSpPr/>
          <p:nvPr/>
        </p:nvSpPr>
        <p:spPr>
          <a:xfrm>
            <a:off x="505365" y="2589995"/>
            <a:ext cx="8175462" cy="587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buSzPct val="45000"/>
            </a:pPr>
            <a:r>
              <a:rPr lang="hr-HR" sz="1400" b="1" dirty="0" smtClean="0"/>
              <a:t>Sestavljena tabela:</a:t>
            </a:r>
            <a:endParaRPr lang="hr-HR" sz="1400" dirty="0" smtClean="0"/>
          </a:p>
          <a:p>
            <a:pPr marL="285750" indent="-285750">
              <a:spcAft>
                <a:spcPts val="500"/>
              </a:spcAft>
              <a:buSzPct val="75000"/>
              <a:buFont typeface="Wingdings" charset="2"/>
              <a:buChar char="²"/>
            </a:pPr>
            <a:r>
              <a:rPr lang="hr-HR" sz="1400" dirty="0" smtClean="0"/>
              <a:t>Obseg opremljenosti gospodinjstev v Sloveniji z informacijsko-komunikacijsko opremo</a:t>
            </a:r>
            <a:endParaRPr lang="hr-HR" sz="1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1509</Words>
  <Application>Microsoft Macintosh PowerPoint</Application>
  <PresentationFormat>On-screen Show (4:3)</PresentationFormat>
  <Paragraphs>251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Melita Hajdinjak</cp:lastModifiedBy>
  <cp:revision>43</cp:revision>
  <dcterms:modified xsi:type="dcterms:W3CDTF">2019-10-22T23:22:28Z</dcterms:modified>
</cp:coreProperties>
</file>