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65" r:id="rId4"/>
    <p:sldId id="259" r:id="rId5"/>
    <p:sldId id="266" r:id="rId6"/>
    <p:sldId id="267" r:id="rId7"/>
    <p:sldId id="273" r:id="rId8"/>
    <p:sldId id="268" r:id="rId9"/>
    <p:sldId id="269" r:id="rId10"/>
    <p:sldId id="263" r:id="rId11"/>
    <p:sldId id="277" r:id="rId12"/>
    <p:sldId id="274" r:id="rId13"/>
    <p:sldId id="282" r:id="rId14"/>
    <p:sldId id="283" r:id="rId15"/>
    <p:sldId id="284" r:id="rId16"/>
    <p:sldId id="278" r:id="rId17"/>
    <p:sldId id="281" r:id="rId18"/>
    <p:sldId id="275" r:id="rId19"/>
    <p:sldId id="261" r:id="rId20"/>
    <p:sldId id="270" r:id="rId21"/>
    <p:sldId id="271" r:id="rId22"/>
    <p:sldId id="272" r:id="rId23"/>
    <p:sldId id="280" r:id="rId24"/>
    <p:sldId id="279" r:id="rId25"/>
    <p:sldId id="286" r:id="rId26"/>
    <p:sldId id="287" r:id="rId27"/>
    <p:sldId id="262" r:id="rId28"/>
    <p:sldId id="276" r:id="rId29"/>
    <p:sldId id="260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6969"/>
    <a:srgbClr val="71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-3250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57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5970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7068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52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73795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9823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196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6022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6907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0515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5299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D60DA-3ED7-41E7-909B-8719ABC0F517}" type="datetimeFigureOut">
              <a:rPr lang="sl-SI" smtClean="0"/>
              <a:t>18.10.2019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475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www.trisat.um.si/trisat-edu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26" Type="http://schemas.openxmlformats.org/officeDocument/2006/relationships/image" Target="../media/image85.jpeg"/><Relationship Id="rId3" Type="http://schemas.openxmlformats.org/officeDocument/2006/relationships/image" Target="../media/image64.jpeg"/><Relationship Id="rId21" Type="http://schemas.openxmlformats.org/officeDocument/2006/relationships/image" Target="../media/image80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jpeg"/><Relationship Id="rId25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5.png"/><Relationship Id="rId20" Type="http://schemas.openxmlformats.org/officeDocument/2006/relationships/image" Target="../media/image79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png"/><Relationship Id="rId11" Type="http://schemas.openxmlformats.org/officeDocument/2006/relationships/image" Target="../media/image70.png"/><Relationship Id="rId24" Type="http://schemas.openxmlformats.org/officeDocument/2006/relationships/image" Target="../media/image83.jpe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1.jpeg"/><Relationship Id="rId27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ctrTitle"/>
          </p:nvPr>
        </p:nvSpPr>
        <p:spPr>
          <a:xfrm>
            <a:off x="1483743" y="2794955"/>
            <a:ext cx="6858000" cy="785007"/>
          </a:xfrm>
        </p:spPr>
        <p:txBody>
          <a:bodyPr>
            <a:normAutofit/>
          </a:bodyPr>
          <a:lstStyle/>
          <a:p>
            <a:pPr algn="l"/>
            <a:r>
              <a:rPr lang="sl-SI" sz="2400" b="1" dirty="0">
                <a:latin typeface="Arial" panose="020B0604020202020204" pitchFamily="34" charset="0"/>
                <a:cs typeface="Arial" panose="020B0604020202020204" pitchFamily="34" charset="0"/>
              </a:rPr>
              <a:t>IZZIVI IN PRILOŽNOSTI, KI JIH PONUJAJO VESOLJSKE </a:t>
            </a:r>
            <a:r>
              <a:rPr lang="sl-SI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TEHNOLOGIJE</a:t>
            </a:r>
            <a:endParaRPr lang="sl-S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1483743" y="4183810"/>
            <a:ext cx="6858000" cy="905775"/>
          </a:xfrm>
        </p:spPr>
        <p:txBody>
          <a:bodyPr>
            <a:normAutofit lnSpcReduction="10000"/>
          </a:bodyPr>
          <a:lstStyle/>
          <a:p>
            <a:pPr algn="l"/>
            <a:r>
              <a:rPr lang="sl-SI" sz="1800" dirty="0" smtClean="0"/>
              <a:t>dr. Iztok Kramberger</a:t>
            </a:r>
          </a:p>
          <a:p>
            <a:pPr algn="l"/>
            <a:r>
              <a:rPr lang="sl-SI" sz="1800" dirty="0" smtClean="0"/>
              <a:t>Univerza v Mariboru, Fakulteta za elektrotehniko, računalništvo in informatiko, </a:t>
            </a:r>
            <a:r>
              <a:rPr lang="sl-SI" sz="1800" dirty="0" err="1" smtClean="0"/>
              <a:t>SkyLabs</a:t>
            </a:r>
            <a:r>
              <a:rPr lang="sl-SI" sz="1800" dirty="0" smtClean="0"/>
              <a:t> d.o.o.</a:t>
            </a:r>
          </a:p>
        </p:txBody>
      </p:sp>
    </p:spTree>
    <p:extLst>
      <p:ext uri="{BB962C8B-B14F-4D97-AF65-F5344CB8AC3E}">
        <p14:creationId xmlns:p14="http://schemas.microsoft.com/office/powerpoint/2010/main" val="411541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Izgradnja TRISAT</a:t>
            </a:r>
            <a:endParaRPr lang="sl-SI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168" y="1311384"/>
            <a:ext cx="8376138" cy="471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96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Izgradnja TRISAT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Programsko definirana zemeljska postaja</a:t>
            </a:r>
          </a:p>
          <a:p>
            <a:pPr lvl="1"/>
            <a:r>
              <a:rPr lang="sl-SI" dirty="0" smtClean="0"/>
              <a:t>UM-FERI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2783502"/>
            <a:ext cx="4130740" cy="310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8061" y="2783501"/>
            <a:ext cx="2353872" cy="310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80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Preizkušanje TRISAT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Preizkušanje</a:t>
            </a:r>
            <a:endParaRPr lang="en-US" sz="2400" dirty="0"/>
          </a:p>
          <a:p>
            <a:pPr lvl="1"/>
            <a:r>
              <a:rPr lang="en-US" sz="2000" dirty="0" err="1"/>
              <a:t>preizkušanje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protonskem</a:t>
            </a:r>
            <a:r>
              <a:rPr lang="en-US" sz="2000" dirty="0"/>
              <a:t> </a:t>
            </a:r>
            <a:r>
              <a:rPr lang="en-US" sz="2000" dirty="0" err="1"/>
              <a:t>žarku</a:t>
            </a:r>
            <a:endParaRPr lang="en-US" sz="2000" dirty="0"/>
          </a:p>
          <a:p>
            <a:pPr lvl="2"/>
            <a:r>
              <a:rPr lang="en-US" sz="1800" dirty="0"/>
              <a:t>PSI: do 225 MeV</a:t>
            </a:r>
          </a:p>
          <a:p>
            <a:pPr lvl="1"/>
            <a:r>
              <a:rPr lang="en-US" sz="2000" dirty="0" err="1"/>
              <a:t>preizkušanje</a:t>
            </a:r>
            <a:r>
              <a:rPr lang="en-US" sz="2000" dirty="0"/>
              <a:t> s </a:t>
            </a:r>
            <a:r>
              <a:rPr lang="en-US" sz="2000" dirty="0" err="1"/>
              <a:t>težkimi</a:t>
            </a:r>
            <a:r>
              <a:rPr lang="en-US" sz="2000" dirty="0"/>
              <a:t> </a:t>
            </a:r>
            <a:r>
              <a:rPr lang="en-US" sz="2000" dirty="0" err="1"/>
              <a:t>ioni</a:t>
            </a:r>
            <a:endParaRPr lang="en-US" sz="2000" dirty="0"/>
          </a:p>
          <a:p>
            <a:pPr lvl="2"/>
            <a:r>
              <a:rPr lang="en-US" sz="1800" dirty="0"/>
              <a:t>CERN: do 55 MeVcm2/mg</a:t>
            </a:r>
          </a:p>
          <a:p>
            <a:pPr lvl="1"/>
            <a:r>
              <a:rPr lang="en-US" sz="2000" dirty="0" err="1"/>
              <a:t>preizkušanje</a:t>
            </a:r>
            <a:r>
              <a:rPr lang="en-US" sz="2000" dirty="0"/>
              <a:t> z </a:t>
            </a:r>
            <a:r>
              <a:rPr lang="en-US" sz="2000" dirty="0" err="1"/>
              <a:t>nevtroni</a:t>
            </a:r>
            <a:endParaRPr lang="en-US" sz="2000" dirty="0"/>
          </a:p>
          <a:p>
            <a:pPr lvl="2"/>
            <a:r>
              <a:rPr lang="en-US" sz="1800" dirty="0" err="1"/>
              <a:t>ChipIR</a:t>
            </a:r>
            <a:r>
              <a:rPr lang="en-US" sz="1800" dirty="0"/>
              <a:t>: </a:t>
            </a:r>
            <a:r>
              <a:rPr lang="en-US" sz="1800" dirty="0" err="1"/>
              <a:t>povprečno</a:t>
            </a:r>
            <a:r>
              <a:rPr lang="en-US" sz="1800" dirty="0"/>
              <a:t> 410 MeV</a:t>
            </a:r>
          </a:p>
          <a:p>
            <a:pPr lvl="1"/>
            <a:r>
              <a:rPr lang="en-US" sz="2000" dirty="0" err="1"/>
              <a:t>vibracijski</a:t>
            </a:r>
            <a:r>
              <a:rPr lang="en-US" sz="2000" dirty="0"/>
              <a:t> in </a:t>
            </a:r>
            <a:r>
              <a:rPr lang="en-US" sz="2000" dirty="0" err="1"/>
              <a:t>vakuumsko-termalni</a:t>
            </a:r>
            <a:r>
              <a:rPr lang="en-US" sz="2000" dirty="0"/>
              <a:t> </a:t>
            </a:r>
            <a:r>
              <a:rPr lang="en-US" sz="2000" dirty="0" err="1"/>
              <a:t>testi</a:t>
            </a:r>
            <a:endParaRPr lang="en-US" sz="2000" dirty="0"/>
          </a:p>
          <a:p>
            <a:pPr lvl="2"/>
            <a:r>
              <a:rPr lang="en-US" sz="1800" dirty="0"/>
              <a:t>UM-FERI, </a:t>
            </a:r>
            <a:r>
              <a:rPr lang="en-US" sz="1800" dirty="0" err="1"/>
              <a:t>Domel</a:t>
            </a:r>
            <a:endParaRPr lang="en-US" sz="1800" dirty="0"/>
          </a:p>
          <a:p>
            <a:pPr lvl="1"/>
            <a:r>
              <a:rPr lang="en-US" sz="2000" dirty="0" err="1"/>
              <a:t>preizkušanje</a:t>
            </a:r>
            <a:r>
              <a:rPr lang="en-US" sz="2000" dirty="0"/>
              <a:t> </a:t>
            </a:r>
            <a:r>
              <a:rPr lang="en-US" sz="2000" dirty="0" err="1"/>
              <a:t>navigacije</a:t>
            </a:r>
            <a:endParaRPr lang="en-US" sz="2000" dirty="0"/>
          </a:p>
          <a:p>
            <a:pPr lvl="2"/>
            <a:r>
              <a:rPr lang="en-US" sz="1800" dirty="0" smtClean="0"/>
              <a:t>UM-FERI</a:t>
            </a:r>
            <a:r>
              <a:rPr lang="en-US" sz="1800" dirty="0"/>
              <a:t>, </a:t>
            </a:r>
            <a:r>
              <a:rPr lang="en-US" sz="1800" dirty="0" err="1"/>
              <a:t>SkyLabs</a:t>
            </a:r>
            <a:endParaRPr lang="en-US" sz="18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2" descr="D:\Copy\Copy\Projekti\Trisat\Vibration_Testing\Images\SubSystems_BF_Vibration-6084 (Large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1392" y="4185138"/>
            <a:ext cx="3294768" cy="190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TRISAT\Analysis\Assembly\Vibration_Testing\Domel\Images\TRISAT_SubSystems_After_Vibration_Test_10092016\SubSystems_BF_Vibration-6092 (Large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9438" y="4892789"/>
            <a:ext cx="2608384" cy="99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:\David\TRISAT\Subsystems\Radiation_test\Results\PIF_Current_Limiters\Pictures\IMG_20170917_053500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6216" y="57936"/>
            <a:ext cx="2554421" cy="293841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822" y="2506208"/>
            <a:ext cx="2452815" cy="163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Povezana sli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558461" y="2712057"/>
            <a:ext cx="1957755" cy="1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06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Preizkušanje ključnih tehnologij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" y="1361919"/>
            <a:ext cx="8257872" cy="465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042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Preizkušanje ključnih tehnologij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" y="1323258"/>
            <a:ext cx="8298180" cy="468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639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Preizkušanje ključnih tehnologij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" y="1385348"/>
            <a:ext cx="8195502" cy="461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594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4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907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12300" cy="715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784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Ključne</a:t>
            </a:r>
            <a:r>
              <a:rPr lang="en-US" dirty="0"/>
              <a:t> </a:t>
            </a:r>
            <a:r>
              <a:rPr lang="en-US" dirty="0" err="1" smtClean="0"/>
              <a:t>prednosti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28650" y="1825625"/>
            <a:ext cx="6113346" cy="4351338"/>
          </a:xfrm>
        </p:spPr>
        <p:txBody>
          <a:bodyPr>
            <a:normAutofit fontScale="92500"/>
          </a:bodyPr>
          <a:lstStyle/>
          <a:p>
            <a:r>
              <a:rPr lang="en-US" sz="2400" dirty="0" err="1"/>
              <a:t>Izkoriščanje</a:t>
            </a:r>
            <a:r>
              <a:rPr lang="en-US" sz="2400" dirty="0"/>
              <a:t> </a:t>
            </a:r>
            <a:r>
              <a:rPr lang="en-US" sz="2400" dirty="0" err="1"/>
              <a:t>prednosti</a:t>
            </a:r>
            <a:r>
              <a:rPr lang="en-US" sz="2400" dirty="0"/>
              <a:t> </a:t>
            </a:r>
            <a:r>
              <a:rPr lang="en-US" sz="2400" dirty="0" err="1"/>
              <a:t>novih</a:t>
            </a:r>
            <a:r>
              <a:rPr lang="en-US" sz="2400" dirty="0"/>
              <a:t> in </a:t>
            </a:r>
            <a:r>
              <a:rPr lang="en-US" sz="2400" dirty="0" err="1"/>
              <a:t>uporaba</a:t>
            </a:r>
            <a:r>
              <a:rPr lang="en-US" sz="2400" dirty="0"/>
              <a:t> </a:t>
            </a:r>
            <a:r>
              <a:rPr lang="en-US" sz="2400" dirty="0" err="1"/>
              <a:t>splošnih</a:t>
            </a:r>
            <a:r>
              <a:rPr lang="en-US" sz="2400" dirty="0"/>
              <a:t> </a:t>
            </a:r>
            <a:r>
              <a:rPr lang="en-US" sz="2400" dirty="0" err="1"/>
              <a:t>potrošniških</a:t>
            </a:r>
            <a:r>
              <a:rPr lang="en-US" sz="2400" dirty="0"/>
              <a:t> tehnologij </a:t>
            </a:r>
            <a:r>
              <a:rPr lang="en-US" sz="2400" dirty="0" err="1"/>
              <a:t>spreminja</a:t>
            </a:r>
            <a:r>
              <a:rPr lang="en-US" sz="2400" dirty="0"/>
              <a:t> </a:t>
            </a:r>
            <a:r>
              <a:rPr lang="en-US" sz="2400" dirty="0" err="1"/>
              <a:t>vesoljski</a:t>
            </a:r>
            <a:r>
              <a:rPr lang="en-US" sz="2400" dirty="0"/>
              <a:t> </a:t>
            </a:r>
            <a:r>
              <a:rPr lang="en-US" sz="2400" dirty="0" err="1"/>
              <a:t>posel</a:t>
            </a:r>
            <a:endParaRPr lang="en-US" sz="2400" dirty="0"/>
          </a:p>
          <a:p>
            <a:pPr lvl="1"/>
            <a:r>
              <a:rPr lang="en-US" sz="2000" dirty="0" err="1"/>
              <a:t>Miniaturizacija</a:t>
            </a:r>
            <a:r>
              <a:rPr lang="en-US" sz="2000" dirty="0"/>
              <a:t> </a:t>
            </a:r>
            <a:r>
              <a:rPr lang="en-US" sz="2000" dirty="0" err="1"/>
              <a:t>vesoljskega</a:t>
            </a:r>
            <a:r>
              <a:rPr lang="en-US" sz="2000" dirty="0"/>
              <a:t> </a:t>
            </a:r>
            <a:r>
              <a:rPr lang="en-US" sz="2000" dirty="0" err="1"/>
              <a:t>segmenta</a:t>
            </a:r>
            <a:r>
              <a:rPr lang="en-US" sz="2000" dirty="0"/>
              <a:t> z </a:t>
            </a:r>
            <a:r>
              <a:rPr lang="en-US" sz="2000" dirty="0" err="1"/>
              <a:t>uporabo</a:t>
            </a:r>
            <a:r>
              <a:rPr lang="en-US" sz="2000" dirty="0"/>
              <a:t> </a:t>
            </a:r>
            <a:r>
              <a:rPr lang="en-US" sz="2000" dirty="0" err="1"/>
              <a:t>novodobnih</a:t>
            </a:r>
            <a:r>
              <a:rPr lang="en-US" sz="2000" dirty="0"/>
              <a:t> </a:t>
            </a:r>
            <a:r>
              <a:rPr lang="en-US" sz="2000" dirty="0" err="1"/>
              <a:t>elektronskih</a:t>
            </a:r>
            <a:r>
              <a:rPr lang="en-US" sz="2000" dirty="0"/>
              <a:t> </a:t>
            </a:r>
            <a:r>
              <a:rPr lang="en-US" sz="2000" dirty="0" err="1"/>
              <a:t>komponent</a:t>
            </a:r>
            <a:r>
              <a:rPr lang="en-US" sz="2000" dirty="0"/>
              <a:t> in </a:t>
            </a:r>
            <a:r>
              <a:rPr lang="en-US" sz="2000" dirty="0" err="1"/>
              <a:t>inovativnih</a:t>
            </a:r>
            <a:r>
              <a:rPr lang="en-US" sz="2000" dirty="0"/>
              <a:t> </a:t>
            </a:r>
            <a:r>
              <a:rPr lang="en-US" sz="2000" dirty="0" err="1"/>
              <a:t>postopkov</a:t>
            </a:r>
            <a:r>
              <a:rPr lang="en-US" sz="2000" dirty="0"/>
              <a:t> </a:t>
            </a:r>
            <a:r>
              <a:rPr lang="en-US" sz="2000" dirty="0" err="1"/>
              <a:t>načrtovanja</a:t>
            </a:r>
            <a:endParaRPr lang="en-US" sz="2000" dirty="0"/>
          </a:p>
          <a:p>
            <a:endParaRPr lang="en-US" sz="2400" dirty="0"/>
          </a:p>
          <a:p>
            <a:r>
              <a:rPr lang="en-US" sz="2400" dirty="0"/>
              <a:t>Nano </a:t>
            </a:r>
            <a:r>
              <a:rPr lang="en-US" sz="2400" dirty="0" err="1"/>
              <a:t>sateliti</a:t>
            </a:r>
            <a:r>
              <a:rPr lang="en-US" sz="2400" dirty="0"/>
              <a:t> </a:t>
            </a:r>
            <a:r>
              <a:rPr lang="en-US" sz="2400" dirty="0" err="1"/>
              <a:t>nudijo</a:t>
            </a:r>
            <a:r>
              <a:rPr lang="en-US" sz="2400" dirty="0"/>
              <a:t> </a:t>
            </a:r>
            <a:r>
              <a:rPr lang="en-US" sz="2400" dirty="0" err="1"/>
              <a:t>veliko</a:t>
            </a:r>
            <a:r>
              <a:rPr lang="en-US" sz="2400" dirty="0"/>
              <a:t> </a:t>
            </a:r>
            <a:r>
              <a:rPr lang="en-US" sz="2400" dirty="0" err="1"/>
              <a:t>mero</a:t>
            </a:r>
            <a:r>
              <a:rPr lang="en-US" sz="2400" dirty="0"/>
              <a:t> </a:t>
            </a:r>
            <a:r>
              <a:rPr lang="en-US" sz="2400" dirty="0" err="1"/>
              <a:t>storilnosti</a:t>
            </a:r>
            <a:r>
              <a:rPr lang="en-US" sz="2400" dirty="0"/>
              <a:t> </a:t>
            </a:r>
            <a:r>
              <a:rPr lang="en-US" sz="2400" dirty="0" err="1"/>
              <a:t>klasičnih</a:t>
            </a:r>
            <a:r>
              <a:rPr lang="en-US" sz="2400" dirty="0"/>
              <a:t> </a:t>
            </a:r>
            <a:r>
              <a:rPr lang="en-US" sz="2400" dirty="0" err="1"/>
              <a:t>satelitov</a:t>
            </a:r>
            <a:r>
              <a:rPr lang="en-US" sz="2400" dirty="0"/>
              <a:t> za </a:t>
            </a:r>
            <a:r>
              <a:rPr lang="en-US" sz="2400" dirty="0" err="1"/>
              <a:t>zgolj</a:t>
            </a:r>
            <a:r>
              <a:rPr lang="en-US" sz="2400" dirty="0"/>
              <a:t> </a:t>
            </a:r>
            <a:r>
              <a:rPr lang="en-US" sz="2400" dirty="0" err="1"/>
              <a:t>delež</a:t>
            </a:r>
            <a:r>
              <a:rPr lang="en-US" sz="2400" dirty="0"/>
              <a:t> </a:t>
            </a:r>
            <a:r>
              <a:rPr lang="en-US" sz="2400" dirty="0" err="1"/>
              <a:t>njihovih</a:t>
            </a:r>
            <a:r>
              <a:rPr lang="en-US" sz="2400" dirty="0"/>
              <a:t> </a:t>
            </a:r>
            <a:r>
              <a:rPr lang="en-US" sz="2400" dirty="0" err="1"/>
              <a:t>stroškov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Cenovno</a:t>
            </a:r>
            <a:r>
              <a:rPr lang="en-US" sz="2400" dirty="0"/>
              <a:t> </a:t>
            </a:r>
            <a:r>
              <a:rPr lang="en-US" sz="2400" dirty="0" err="1"/>
              <a:t>ugodno</a:t>
            </a:r>
            <a:r>
              <a:rPr lang="en-US" sz="2400" dirty="0"/>
              <a:t> </a:t>
            </a:r>
            <a:r>
              <a:rPr lang="en-US" sz="2400" dirty="0" err="1"/>
              <a:t>vtiranje</a:t>
            </a:r>
            <a:r>
              <a:rPr lang="en-US" sz="2400" dirty="0"/>
              <a:t> v </a:t>
            </a:r>
            <a:r>
              <a:rPr lang="en-US" sz="2400" dirty="0" err="1"/>
              <a:t>orbite</a:t>
            </a:r>
            <a:r>
              <a:rPr lang="en-US" sz="2400" dirty="0"/>
              <a:t> z </a:t>
            </a:r>
            <a:r>
              <a:rPr lang="en-US" sz="2400" dirty="0" err="1"/>
              <a:t>večino</a:t>
            </a:r>
            <a:r>
              <a:rPr lang="en-US" sz="2400" dirty="0"/>
              <a:t> </a:t>
            </a:r>
            <a:r>
              <a:rPr lang="en-US" sz="2400" dirty="0" err="1"/>
              <a:t>razpoložljivih</a:t>
            </a:r>
            <a:r>
              <a:rPr lang="en-US" sz="2400" dirty="0"/>
              <a:t> </a:t>
            </a:r>
            <a:r>
              <a:rPr lang="en-US" sz="2400" dirty="0" err="1"/>
              <a:t>nosilnih</a:t>
            </a:r>
            <a:r>
              <a:rPr lang="en-US" sz="2400" dirty="0"/>
              <a:t> </a:t>
            </a:r>
            <a:r>
              <a:rPr lang="en-US" sz="2400" dirty="0" err="1"/>
              <a:t>raket</a:t>
            </a:r>
            <a:r>
              <a:rPr lang="en-US" sz="2400" dirty="0"/>
              <a:t> </a:t>
            </a:r>
            <a:r>
              <a:rPr lang="en-US" sz="2400" dirty="0" err="1"/>
              <a:t>brez</a:t>
            </a:r>
            <a:r>
              <a:rPr lang="en-US" sz="2400" dirty="0"/>
              <a:t> </a:t>
            </a:r>
            <a:r>
              <a:rPr lang="en-US" sz="2400" dirty="0" err="1"/>
              <a:t>dodatnih</a:t>
            </a:r>
            <a:r>
              <a:rPr lang="en-US" sz="2400" dirty="0"/>
              <a:t> </a:t>
            </a:r>
            <a:r>
              <a:rPr lang="en-US" sz="2400" dirty="0" err="1"/>
              <a:t>adaptacij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6" descr="http://www.deltrontech.com/img/Minu_sample_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5021" y="1962023"/>
            <a:ext cx="2209272" cy="150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directory.eoportal.org/documents/163813/513727/CubeSatDeployers_Auto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1996" y="3947467"/>
            <a:ext cx="2202297" cy="16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735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Zakaj </a:t>
            </a:r>
            <a:r>
              <a:rPr lang="sl-SI" dirty="0" err="1"/>
              <a:t>nano</a:t>
            </a:r>
            <a:r>
              <a:rPr lang="sl-SI" dirty="0"/>
              <a:t> </a:t>
            </a:r>
            <a:r>
              <a:rPr lang="sl-SI" dirty="0" smtClean="0"/>
              <a:t>sateliti?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 err="1"/>
              <a:t>Nano</a:t>
            </a:r>
            <a:r>
              <a:rPr lang="sl-SI" sz="2400" dirty="0"/>
              <a:t> sateliti </a:t>
            </a:r>
            <a:r>
              <a:rPr lang="sl-SI" sz="2400" dirty="0" smtClean="0"/>
              <a:t>so </a:t>
            </a:r>
            <a:r>
              <a:rPr lang="sl-SI" sz="2400" dirty="0"/>
              <a:t>trenutno najbolj zanimive tehnološke platforme za investicije zasebnega sektorja</a:t>
            </a:r>
          </a:p>
          <a:p>
            <a:pPr lvl="1"/>
            <a:r>
              <a:rPr lang="sl-SI" sz="2000" dirty="0"/>
              <a:t>Spremljanje Zemeljskih sprememb v skoraj realnem času</a:t>
            </a:r>
          </a:p>
          <a:p>
            <a:endParaRPr lang="sl-SI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984" y="3284984"/>
            <a:ext cx="3360000" cy="252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284984"/>
            <a:ext cx="3360000" cy="2520000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1310668" y="5785519"/>
            <a:ext cx="3357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b="1" dirty="0" smtClean="0"/>
              <a:t>pred požarom …</a:t>
            </a:r>
            <a:endParaRPr lang="sl-SI" sz="1400" b="1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4788024" y="5805264"/>
            <a:ext cx="336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b="1" dirty="0" smtClean="0"/>
              <a:t>ob požaru …</a:t>
            </a:r>
            <a:endParaRPr lang="sl-SI" sz="1400" b="1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1310668" y="2996952"/>
            <a:ext cx="6837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b="1" dirty="0" smtClean="0"/>
              <a:t>Goreča polja, </a:t>
            </a:r>
            <a:r>
              <a:rPr lang="sl-SI" sz="1400" b="1" dirty="0" err="1" smtClean="0"/>
              <a:t>Itumbiara</a:t>
            </a:r>
            <a:r>
              <a:rPr lang="sl-SI" sz="1400" b="1" dirty="0" smtClean="0"/>
              <a:t>, Brazilija, Posnetek: Planet </a:t>
            </a:r>
            <a:r>
              <a:rPr lang="sl-SI" sz="1400" b="1" dirty="0" err="1" smtClean="0"/>
              <a:t>Labs</a:t>
            </a:r>
            <a:endParaRPr lang="sl-SI" sz="1400" b="1" dirty="0"/>
          </a:p>
        </p:txBody>
      </p:sp>
    </p:spTree>
    <p:extLst>
      <p:ext uri="{BB962C8B-B14F-4D97-AF65-F5344CB8AC3E}">
        <p14:creationId xmlns:p14="http://schemas.microsoft.com/office/powerpoint/2010/main" val="373102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kylabs_vis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577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6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Nano</a:t>
            </a:r>
            <a:r>
              <a:rPr lang="sl-SI" dirty="0" smtClean="0"/>
              <a:t> sateliti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/>
              <a:t>Mega</a:t>
            </a:r>
            <a:r>
              <a:rPr lang="sl-SI" dirty="0"/>
              <a:t>-konstelacije za oddaljeno opazovanje zemlje</a:t>
            </a:r>
          </a:p>
          <a:p>
            <a:pPr lvl="1"/>
            <a:r>
              <a:rPr lang="sl-SI" dirty="0" smtClean="0"/>
              <a:t>agrikultura</a:t>
            </a:r>
            <a:r>
              <a:rPr lang="sl-SI" dirty="0"/>
              <a:t>, obramba, energija in infrastruktura, zavarovalništvo, pomorstvo</a:t>
            </a:r>
          </a:p>
          <a:p>
            <a:pPr lvl="1"/>
            <a:r>
              <a:rPr lang="sl-SI" dirty="0"/>
              <a:t>d</a:t>
            </a:r>
            <a:r>
              <a:rPr lang="sl-SI" dirty="0" smtClean="0"/>
              <a:t>oseganje </a:t>
            </a:r>
            <a:r>
              <a:rPr lang="sl-SI" dirty="0"/>
              <a:t>opazovanja v stvarnem času</a:t>
            </a:r>
          </a:p>
          <a:p>
            <a:pPr lvl="1"/>
            <a:r>
              <a:rPr lang="sl-SI" dirty="0" smtClean="0"/>
              <a:t>planet </a:t>
            </a:r>
            <a:r>
              <a:rPr lang="sl-SI" dirty="0"/>
              <a:t>– trenutno 250 </a:t>
            </a:r>
            <a:r>
              <a:rPr lang="sl-SI" dirty="0" err="1"/>
              <a:t>nanosatelitov</a:t>
            </a:r>
            <a:endParaRPr lang="sl-SI" dirty="0"/>
          </a:p>
        </p:txBody>
      </p:sp>
      <p:pic>
        <p:nvPicPr>
          <p:cNvPr id="4" name="Picture 2" descr="https://assets.planet.com/markets/mpa-trial/timelapse-imagery/1158823_2017-04-29_0f52_composite_crop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839" y="3900342"/>
            <a:ext cx="2398159" cy="179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planet.com/assets/images/markets/defense/timeseries/hamhung_chemical_material_institute_20180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4539" y="3900342"/>
            <a:ext cx="2393860" cy="179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www.planet.com/assets/images/markets/insurance/rgb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0167" y="3918618"/>
            <a:ext cx="2462273" cy="177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2915816" y="5700542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200" b="1" dirty="0" smtClean="0"/>
              <a:t>slikovni vir: </a:t>
            </a:r>
            <a:r>
              <a:rPr lang="sl-SI" sz="1200" b="1" dirty="0" err="1" smtClean="0"/>
              <a:t>www.planet.com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2207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neweb.world/img/use/Progressive-Pitch-Websit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807" y="3265260"/>
            <a:ext cx="3390656" cy="279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Nano</a:t>
            </a:r>
            <a:r>
              <a:rPr lang="sl-SI" dirty="0"/>
              <a:t> sateliti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Mega-</a:t>
            </a:r>
            <a:r>
              <a:rPr lang="en-US" dirty="0" err="1"/>
              <a:t>konstelacije</a:t>
            </a:r>
            <a:r>
              <a:rPr lang="en-US" dirty="0"/>
              <a:t> za </a:t>
            </a:r>
            <a:r>
              <a:rPr lang="en-US" dirty="0" err="1"/>
              <a:t>telekomunikacije</a:t>
            </a:r>
            <a:endParaRPr lang="en-US" dirty="0"/>
          </a:p>
          <a:p>
            <a:pPr lvl="1"/>
            <a:r>
              <a:rPr lang="en-US" dirty="0"/>
              <a:t>1,2 </a:t>
            </a:r>
            <a:r>
              <a:rPr lang="en-US" dirty="0" err="1"/>
              <a:t>milijardi</a:t>
            </a:r>
            <a:r>
              <a:rPr lang="en-US" dirty="0"/>
              <a:t> USD za </a:t>
            </a:r>
            <a:r>
              <a:rPr lang="en-US" dirty="0" err="1"/>
              <a:t>izgradnjo</a:t>
            </a:r>
            <a:r>
              <a:rPr lang="en-US" dirty="0"/>
              <a:t> </a:t>
            </a:r>
            <a:r>
              <a:rPr lang="en-US" dirty="0" err="1"/>
              <a:t>konstelacije</a:t>
            </a:r>
            <a:r>
              <a:rPr lang="en-US" dirty="0"/>
              <a:t> </a:t>
            </a:r>
            <a:r>
              <a:rPr lang="en-US" dirty="0" err="1"/>
              <a:t>cenovno</a:t>
            </a:r>
            <a:r>
              <a:rPr lang="en-US" dirty="0"/>
              <a:t> </a:t>
            </a:r>
            <a:r>
              <a:rPr lang="en-US" dirty="0" err="1"/>
              <a:t>ugodnih</a:t>
            </a:r>
            <a:r>
              <a:rPr lang="en-US" dirty="0"/>
              <a:t> </a:t>
            </a:r>
            <a:r>
              <a:rPr lang="en-US" dirty="0" err="1"/>
              <a:t>satelitov</a:t>
            </a:r>
            <a:endParaRPr lang="en-US" dirty="0"/>
          </a:p>
          <a:p>
            <a:pPr lvl="1"/>
            <a:r>
              <a:rPr lang="sl-SI" dirty="0" smtClean="0"/>
              <a:t>p</a:t>
            </a:r>
            <a:r>
              <a:rPr lang="en-US" dirty="0" err="1" smtClean="0"/>
              <a:t>roizvodna</a:t>
            </a:r>
            <a:r>
              <a:rPr lang="en-US" dirty="0" smtClean="0"/>
              <a:t> </a:t>
            </a:r>
            <a:r>
              <a:rPr lang="en-US" dirty="0" err="1"/>
              <a:t>kapaciteta</a:t>
            </a:r>
            <a:r>
              <a:rPr lang="en-US" dirty="0"/>
              <a:t> 15 </a:t>
            </a:r>
            <a:r>
              <a:rPr lang="en-US" dirty="0" err="1"/>
              <a:t>satelitov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teden</a:t>
            </a:r>
            <a:endParaRPr lang="en-US" dirty="0"/>
          </a:p>
          <a:p>
            <a:pPr lvl="1"/>
            <a:r>
              <a:rPr lang="sl-SI" dirty="0" smtClean="0"/>
              <a:t>n</a:t>
            </a:r>
            <a:r>
              <a:rPr lang="en-US" dirty="0" err="1" smtClean="0"/>
              <a:t>ajnižja</a:t>
            </a:r>
            <a:r>
              <a:rPr lang="en-US" dirty="0" smtClean="0"/>
              <a:t> </a:t>
            </a:r>
            <a:r>
              <a:rPr lang="en-US" dirty="0" err="1"/>
              <a:t>cena</a:t>
            </a:r>
            <a:r>
              <a:rPr lang="en-US" dirty="0"/>
              <a:t> za </a:t>
            </a:r>
            <a:r>
              <a:rPr lang="en-US" dirty="0" err="1"/>
              <a:t>globalni</a:t>
            </a:r>
            <a:r>
              <a:rPr lang="en-US" dirty="0"/>
              <a:t> </a:t>
            </a:r>
            <a:r>
              <a:rPr lang="en-US" dirty="0" err="1"/>
              <a:t>dostop</a:t>
            </a:r>
            <a:r>
              <a:rPr lang="en-US" dirty="0"/>
              <a:t> do </a:t>
            </a:r>
            <a:r>
              <a:rPr lang="en-US" dirty="0" err="1"/>
              <a:t>Interneta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6" descr="http://oneweb.world/img/use/Vehicle-Cell-Network-for-First-Responder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8968" y="3861049"/>
            <a:ext cx="2994801" cy="200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1237402" y="5570691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200" b="1" dirty="0" smtClean="0"/>
              <a:t>slikovni vir: </a:t>
            </a:r>
            <a:r>
              <a:rPr lang="sl-SI" sz="1200" b="1" dirty="0" err="1" smtClean="0"/>
              <a:t>www.oneweb.world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017657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Nano</a:t>
            </a:r>
            <a:r>
              <a:rPr lang="sl-SI" dirty="0"/>
              <a:t> sateliti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Mega-</a:t>
            </a:r>
            <a:r>
              <a:rPr lang="en-US" dirty="0" err="1"/>
              <a:t>konstelacije</a:t>
            </a:r>
            <a:r>
              <a:rPr lang="en-US" dirty="0"/>
              <a:t> za Internet </a:t>
            </a:r>
            <a:r>
              <a:rPr lang="en-US" dirty="0" err="1"/>
              <a:t>stvari</a:t>
            </a:r>
            <a:endParaRPr lang="en-US" dirty="0"/>
          </a:p>
          <a:p>
            <a:pPr lvl="1"/>
            <a:r>
              <a:rPr lang="en-US" dirty="0" err="1"/>
              <a:t>skupen</a:t>
            </a:r>
            <a:r>
              <a:rPr lang="en-US" dirty="0"/>
              <a:t> </a:t>
            </a:r>
            <a:r>
              <a:rPr lang="en-US" dirty="0" err="1"/>
              <a:t>dostop</a:t>
            </a:r>
            <a:r>
              <a:rPr lang="en-US" dirty="0"/>
              <a:t> do </a:t>
            </a:r>
            <a:r>
              <a:rPr lang="en-US" dirty="0" err="1"/>
              <a:t>vseh</a:t>
            </a:r>
            <a:r>
              <a:rPr lang="en-US" dirty="0"/>
              <a:t> </a:t>
            </a:r>
            <a:r>
              <a:rPr lang="en-US" dirty="0" err="1"/>
              <a:t>oddaljenih</a:t>
            </a:r>
            <a:r>
              <a:rPr lang="en-US" dirty="0"/>
              <a:t> </a:t>
            </a:r>
            <a:r>
              <a:rPr lang="en-US" dirty="0" err="1"/>
              <a:t>točk</a:t>
            </a:r>
            <a:r>
              <a:rPr lang="en-US" dirty="0"/>
              <a:t> </a:t>
            </a:r>
            <a:r>
              <a:rPr lang="en-US" dirty="0" err="1"/>
              <a:t>brez</a:t>
            </a:r>
            <a:r>
              <a:rPr lang="en-US" dirty="0"/>
              <a:t> </a:t>
            </a:r>
            <a:r>
              <a:rPr lang="en-US" dirty="0" err="1"/>
              <a:t>izgradnje</a:t>
            </a:r>
            <a:r>
              <a:rPr lang="en-US" dirty="0"/>
              <a:t> </a:t>
            </a:r>
            <a:r>
              <a:rPr lang="en-US" dirty="0" err="1"/>
              <a:t>stroškovno</a:t>
            </a:r>
            <a:r>
              <a:rPr lang="en-US" dirty="0"/>
              <a:t> </a:t>
            </a:r>
            <a:r>
              <a:rPr lang="en-US" dirty="0" err="1"/>
              <a:t>neupravičenih</a:t>
            </a:r>
            <a:r>
              <a:rPr lang="en-US" dirty="0"/>
              <a:t> </a:t>
            </a:r>
            <a:r>
              <a:rPr lang="en-US" dirty="0" err="1"/>
              <a:t>prostranih</a:t>
            </a:r>
            <a:r>
              <a:rPr lang="en-US" dirty="0"/>
              <a:t> </a:t>
            </a:r>
            <a:r>
              <a:rPr lang="en-US" dirty="0" err="1"/>
              <a:t>senzorskih</a:t>
            </a:r>
            <a:r>
              <a:rPr lang="en-US" dirty="0"/>
              <a:t> </a:t>
            </a:r>
            <a:r>
              <a:rPr lang="en-US" dirty="0" err="1"/>
              <a:t>omrežij</a:t>
            </a:r>
            <a:endParaRPr lang="en-US" dirty="0"/>
          </a:p>
        </p:txBody>
      </p:sp>
      <p:pic>
        <p:nvPicPr>
          <p:cNvPr id="4" name="Picture 2" descr="https://luxspace.lu/wp-content/uploads/2017/07/EarthAI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40" y="2864909"/>
            <a:ext cx="3053862" cy="308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78726" y="578903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200" b="1" dirty="0" smtClean="0"/>
              <a:t>slikovni vir: </a:t>
            </a:r>
            <a:r>
              <a:rPr lang="sl-SI" sz="1200" b="1" dirty="0" err="1" smtClean="0"/>
              <a:t>luxspace.lu</a:t>
            </a:r>
            <a:endParaRPr lang="en-US" sz="1200" b="1" dirty="0"/>
          </a:p>
        </p:txBody>
      </p:sp>
      <p:pic>
        <p:nvPicPr>
          <p:cNvPr id="6" name="Picture 4" descr="Aircraft Trac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2780928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ircraft Trac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9126" y="3102685"/>
            <a:ext cx="2486555" cy="248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jeZBesedilom 7"/>
          <p:cNvSpPr txBox="1"/>
          <p:nvPr/>
        </p:nvSpPr>
        <p:spPr>
          <a:xfrm>
            <a:off x="4644008" y="5661248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200" b="1" dirty="0" smtClean="0"/>
              <a:t>slikovni vir: </a:t>
            </a:r>
            <a:r>
              <a:rPr lang="sl-SI" sz="1200" b="1" dirty="0" err="1" smtClean="0"/>
              <a:t>gomspace.com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25678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9793" y="4151053"/>
            <a:ext cx="1793557" cy="165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Izzivi vesoljskega raziskovanja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Odhod</a:t>
            </a:r>
          </a:p>
          <a:p>
            <a:pPr lvl="1"/>
            <a:r>
              <a:rPr lang="sl-SI" dirty="0" smtClean="0"/>
              <a:t>vzlet, pogon, smeti, navigacija</a:t>
            </a:r>
          </a:p>
          <a:p>
            <a:r>
              <a:rPr lang="sl-SI" dirty="0" smtClean="0"/>
              <a:t>Polet</a:t>
            </a:r>
          </a:p>
          <a:p>
            <a:pPr lvl="1"/>
            <a:r>
              <a:rPr lang="sl-SI" dirty="0" smtClean="0"/>
              <a:t>radiacija, hrana in voda, izgubljanje mišične in kostne mase, mentalno zdravje</a:t>
            </a:r>
          </a:p>
          <a:p>
            <a:r>
              <a:rPr lang="sl-SI" dirty="0" smtClean="0"/>
              <a:t>Prihod</a:t>
            </a:r>
          </a:p>
          <a:p>
            <a:pPr lvl="1"/>
            <a:r>
              <a:rPr lang="sl-SI" dirty="0" smtClean="0"/>
              <a:t>pristanek, viri, raziskovanje</a:t>
            </a:r>
          </a:p>
          <a:p>
            <a:r>
              <a:rPr lang="sl-SI" dirty="0" smtClean="0"/>
              <a:t>Zunanje mere</a:t>
            </a:r>
          </a:p>
          <a:p>
            <a:pPr lvl="1"/>
            <a:r>
              <a:rPr lang="sl-SI" dirty="0" smtClean="0"/>
              <a:t>vesolje je veliko</a:t>
            </a:r>
          </a:p>
          <a:p>
            <a:endParaRPr lang="sl-SI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6230" y="3642360"/>
            <a:ext cx="2202739" cy="188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4620" y="1363981"/>
            <a:ext cx="2217420" cy="18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587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SARA\Subsystems\Mechanical\Screenshots\Spider_Assembly_04072018_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585" y="1746388"/>
            <a:ext cx="7035731" cy="393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Robotika in umetna inteligenca</a:t>
            </a:r>
            <a:endParaRPr lang="en-US" dirty="0"/>
          </a:p>
        </p:txBody>
      </p:sp>
      <p:pic>
        <p:nvPicPr>
          <p:cNvPr id="7170" name="Picture 2" descr="D:\TRISAT\Media\Presentations\SARA 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585" y="1390193"/>
            <a:ext cx="3428232" cy="10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817ADF-211B-4A8A-A1BF-3A8FE96C2F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171" y="1683883"/>
            <a:ext cx="1955338" cy="1474391"/>
          </a:xfrm>
          <a:prstGeom prst="rect">
            <a:avLst/>
          </a:prstGeom>
        </p:spPr>
      </p:pic>
      <p:pic>
        <p:nvPicPr>
          <p:cNvPr id="8" name="Picture 28">
            <a:extLst>
              <a:ext uri="{FF2B5EF4-FFF2-40B4-BE49-F238E27FC236}">
                <a16:creationId xmlns:a16="http://schemas.microsoft.com/office/drawing/2014/main" xmlns="" id="{EE8C71BC-18D2-440E-9665-009BCCFD6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5171" y="3158274"/>
            <a:ext cx="2066490" cy="12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21B8760E-4792-4F0A-84AA-80A4D39AAFC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269" y="3541351"/>
            <a:ext cx="1570661" cy="143247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702" y="5557735"/>
            <a:ext cx="6853621" cy="48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D:\Skylabs\Docs\Logo\logo_blue_r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4845" y="1390193"/>
            <a:ext cx="1625322" cy="74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sara.um.si/wp-content/uploads/2019/04/skf_logo-1024x523.jpe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5700" y="4621538"/>
            <a:ext cx="1033245" cy="52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ara.um.si/wp-content/uploads/2019/08/ecom-logo-1024x207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3787" y="5272794"/>
            <a:ext cx="1309257" cy="26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sara.um.si/wp-content/uploads/2019/04/RIEDL_LOGO_WEB-1024x457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5615" y="4637756"/>
            <a:ext cx="1286885" cy="57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341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isat-r-fron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7018" y="2522668"/>
            <a:ext cx="3346224" cy="257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Prihodnje misije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28650" y="1825625"/>
            <a:ext cx="5691468" cy="4351338"/>
          </a:xfrm>
        </p:spPr>
        <p:txBody>
          <a:bodyPr>
            <a:normAutofit lnSpcReduction="10000"/>
          </a:bodyPr>
          <a:lstStyle/>
          <a:p>
            <a:r>
              <a:rPr lang="sl-SI" sz="2000" dirty="0" smtClean="0"/>
              <a:t>Misija TRISAT-R</a:t>
            </a:r>
          </a:p>
          <a:p>
            <a:pPr lvl="1"/>
            <a:r>
              <a:rPr lang="sl-SI" sz="1800" dirty="0" smtClean="0"/>
              <a:t>3U </a:t>
            </a:r>
            <a:r>
              <a:rPr lang="sl-SI" sz="1800" dirty="0" err="1" smtClean="0"/>
              <a:t>nano</a:t>
            </a:r>
            <a:r>
              <a:rPr lang="sl-SI" sz="1800" dirty="0" smtClean="0"/>
              <a:t> satelit za izvajanje radiacijskih analiz v srednjih zemeljskih orbitah (letna doza 10 </a:t>
            </a:r>
            <a:r>
              <a:rPr lang="sl-SI" sz="1800" dirty="0" err="1" smtClean="0"/>
              <a:t>kRad</a:t>
            </a:r>
            <a:r>
              <a:rPr lang="sl-SI" sz="1800" dirty="0" smtClean="0"/>
              <a:t>)</a:t>
            </a:r>
          </a:p>
          <a:p>
            <a:pPr lvl="1"/>
            <a:r>
              <a:rPr lang="sl-SI" sz="1800" dirty="0" smtClean="0"/>
              <a:t>ciljna orbita okvirno 6000 km</a:t>
            </a:r>
          </a:p>
          <a:p>
            <a:pPr lvl="1"/>
            <a:r>
              <a:rPr lang="sl-SI" sz="1800" dirty="0" smtClean="0"/>
              <a:t>polet na nosilni raketi VEGA-C</a:t>
            </a:r>
          </a:p>
          <a:p>
            <a:pPr lvl="1"/>
            <a:r>
              <a:rPr lang="sl-SI" sz="1800" dirty="0" smtClean="0"/>
              <a:t>znanstveni inštrumenti</a:t>
            </a:r>
          </a:p>
          <a:p>
            <a:pPr lvl="2"/>
            <a:r>
              <a:rPr lang="en-US" sz="1600" dirty="0" smtClean="0"/>
              <a:t>CHIMERA </a:t>
            </a:r>
            <a:r>
              <a:rPr lang="sl-SI" sz="1600" dirty="0" smtClean="0"/>
              <a:t>- </a:t>
            </a:r>
            <a:r>
              <a:rPr lang="en-US" sz="1600" dirty="0" smtClean="0"/>
              <a:t>Radiation </a:t>
            </a:r>
            <a:r>
              <a:rPr lang="en-US" sz="1600" dirty="0"/>
              <a:t>Hardness Assurance experiment </a:t>
            </a:r>
            <a:r>
              <a:rPr lang="en-US" sz="1600" dirty="0" smtClean="0"/>
              <a:t>board</a:t>
            </a:r>
            <a:r>
              <a:rPr lang="sl-SI" sz="1600" dirty="0" smtClean="0"/>
              <a:t> (ESA)</a:t>
            </a:r>
          </a:p>
          <a:p>
            <a:pPr lvl="2"/>
            <a:r>
              <a:rPr lang="en-US" sz="1600" dirty="0" err="1" smtClean="0"/>
              <a:t>SpaceRadMon</a:t>
            </a:r>
            <a:r>
              <a:rPr lang="sl-SI" sz="1600" dirty="0" smtClean="0"/>
              <a:t> (CERN)</a:t>
            </a:r>
          </a:p>
          <a:p>
            <a:pPr lvl="2"/>
            <a:r>
              <a:rPr lang="en-US" sz="1600" dirty="0"/>
              <a:t>FGDOS </a:t>
            </a:r>
            <a:r>
              <a:rPr lang="sl-SI" sz="1600" dirty="0" smtClean="0"/>
              <a:t>- </a:t>
            </a:r>
            <a:r>
              <a:rPr lang="en-US" sz="1600" dirty="0" smtClean="0"/>
              <a:t>Floating </a:t>
            </a:r>
            <a:r>
              <a:rPr lang="en-US" sz="1600" dirty="0"/>
              <a:t>gate dosimeter experiment board (</a:t>
            </a:r>
            <a:r>
              <a:rPr lang="en-US" sz="1600" dirty="0" err="1" smtClean="0"/>
              <a:t>Sealicon</a:t>
            </a:r>
            <a:r>
              <a:rPr lang="sl-SI" sz="1600" dirty="0" smtClean="0"/>
              <a:t>, TUD, </a:t>
            </a:r>
            <a:r>
              <a:rPr lang="sl-SI" sz="1600" dirty="0" err="1" smtClean="0"/>
              <a:t>SkyLabs</a:t>
            </a:r>
            <a:r>
              <a:rPr lang="en-US" sz="1600" dirty="0" smtClean="0"/>
              <a:t>)</a:t>
            </a:r>
            <a:endParaRPr lang="sl-SI" sz="1600" dirty="0" smtClean="0"/>
          </a:p>
          <a:p>
            <a:pPr lvl="2"/>
            <a:r>
              <a:rPr lang="fr-FR" sz="1600" dirty="0"/>
              <a:t>ATTM </a:t>
            </a:r>
            <a:r>
              <a:rPr lang="sl-SI" sz="1600" dirty="0" smtClean="0"/>
              <a:t>- </a:t>
            </a:r>
            <a:r>
              <a:rPr lang="fr-FR" sz="1600" dirty="0" err="1" smtClean="0"/>
              <a:t>Autonomous</a:t>
            </a:r>
            <a:r>
              <a:rPr lang="fr-FR" sz="1600" dirty="0" smtClean="0"/>
              <a:t> </a:t>
            </a:r>
            <a:r>
              <a:rPr lang="fr-FR" sz="1600" dirty="0"/>
              <a:t>TMTC module </a:t>
            </a:r>
            <a:r>
              <a:rPr lang="fr-FR" sz="1600" dirty="0" smtClean="0"/>
              <a:t>(</a:t>
            </a:r>
            <a:r>
              <a:rPr lang="sl-SI" sz="1600" dirty="0" err="1" smtClean="0"/>
              <a:t>SkyLabs</a:t>
            </a:r>
            <a:r>
              <a:rPr lang="fr-FR" sz="1600" dirty="0" smtClean="0"/>
              <a:t>)</a:t>
            </a:r>
            <a:endParaRPr lang="sl-SI" sz="1600" dirty="0" smtClean="0"/>
          </a:p>
          <a:p>
            <a:pPr lvl="1"/>
            <a:r>
              <a:rPr lang="sl-SI" sz="1800" dirty="0" smtClean="0"/>
              <a:t>naročnik ESA</a:t>
            </a:r>
          </a:p>
          <a:p>
            <a:pPr lvl="1"/>
            <a:r>
              <a:rPr lang="sl-SI" sz="1800" dirty="0" smtClean="0"/>
              <a:t>primarni izvajalec UM-FERI</a:t>
            </a:r>
          </a:p>
          <a:p>
            <a:pPr lvl="1"/>
            <a:r>
              <a:rPr lang="sl-SI" sz="1800" dirty="0" smtClean="0"/>
              <a:t>platforma </a:t>
            </a:r>
            <a:r>
              <a:rPr lang="sl-SI" sz="1800" dirty="0" err="1" smtClean="0"/>
              <a:t>NanoSky</a:t>
            </a:r>
            <a:r>
              <a:rPr lang="sl-SI" sz="1800" dirty="0" smtClean="0"/>
              <a:t> I (</a:t>
            </a:r>
            <a:r>
              <a:rPr lang="sl-SI" sz="1800" dirty="0" err="1" smtClean="0"/>
              <a:t>SkyLabs</a:t>
            </a:r>
            <a:r>
              <a:rPr lang="sl-SI" sz="1800" dirty="0" smtClean="0"/>
              <a:t>)</a:t>
            </a:r>
          </a:p>
          <a:p>
            <a:pPr lvl="2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67194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Prihodnje misije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sl-SI" sz="3900" b="1" dirty="0" smtClean="0"/>
              <a:t>Poleti svoj eksperiment</a:t>
            </a:r>
          </a:p>
          <a:p>
            <a:endParaRPr lang="sl-SI" dirty="0" smtClean="0"/>
          </a:p>
          <a:p>
            <a:r>
              <a:rPr lang="sl-SI" sz="2400" dirty="0" smtClean="0"/>
              <a:t>Misija TRISAT-EDU</a:t>
            </a:r>
          </a:p>
          <a:p>
            <a:pPr lvl="1"/>
            <a:r>
              <a:rPr lang="sl-SI" sz="2100" dirty="0" smtClean="0"/>
              <a:t>3U </a:t>
            </a:r>
            <a:r>
              <a:rPr lang="sl-SI" sz="2100" dirty="0" err="1" smtClean="0"/>
              <a:t>nanosatelit</a:t>
            </a:r>
            <a:r>
              <a:rPr lang="sl-SI" sz="2100" dirty="0" smtClean="0"/>
              <a:t> v nizki zemeljski orbiti</a:t>
            </a:r>
          </a:p>
          <a:p>
            <a:pPr lvl="1"/>
            <a:r>
              <a:rPr lang="sl-SI" sz="2100" dirty="0" smtClean="0"/>
              <a:t>izbira eksperimenta v treh stopnjah</a:t>
            </a:r>
          </a:p>
          <a:p>
            <a:pPr lvl="2"/>
            <a:r>
              <a:rPr lang="sl-SI" sz="1900" dirty="0" smtClean="0"/>
              <a:t>krajša predstavitev eksperimenta (ideje), podrobnejši opis s časovnim in finančnim načrtom izvedbe (zmožnost izvedbe), končna izbira in finančna nagrada za izvedbo</a:t>
            </a:r>
          </a:p>
          <a:p>
            <a:pPr lvl="1"/>
            <a:r>
              <a:rPr lang="sl-SI" sz="2100" dirty="0" smtClean="0"/>
              <a:t>tehnična podpora (UM-FERI, </a:t>
            </a:r>
            <a:r>
              <a:rPr lang="sl-SI" sz="2100" dirty="0" err="1" smtClean="0"/>
              <a:t>SkyLabs</a:t>
            </a:r>
            <a:r>
              <a:rPr lang="sl-SI" sz="2100" dirty="0" smtClean="0"/>
              <a:t>)</a:t>
            </a:r>
          </a:p>
          <a:p>
            <a:pPr lvl="1"/>
            <a:r>
              <a:rPr lang="sl-SI" sz="2100" dirty="0" smtClean="0"/>
              <a:t>primarni izvajalec in operater UM-FERI, platforma </a:t>
            </a:r>
            <a:r>
              <a:rPr lang="sl-SI" sz="2100" dirty="0" err="1" smtClean="0"/>
              <a:t>NanoSky</a:t>
            </a:r>
            <a:r>
              <a:rPr lang="sl-SI" sz="2100" dirty="0"/>
              <a:t> </a:t>
            </a:r>
            <a:r>
              <a:rPr lang="sl-SI" sz="2100" dirty="0" smtClean="0"/>
              <a:t>(</a:t>
            </a:r>
            <a:r>
              <a:rPr lang="sl-SI" sz="2100" dirty="0" err="1" smtClean="0"/>
              <a:t>SkyLabs</a:t>
            </a:r>
            <a:r>
              <a:rPr lang="sl-SI" sz="2100" dirty="0" smtClean="0"/>
              <a:t>)</a:t>
            </a:r>
          </a:p>
          <a:p>
            <a:pPr lvl="1"/>
            <a:endParaRPr lang="sl-SI" dirty="0"/>
          </a:p>
          <a:p>
            <a:pPr marL="457200" lvl="1" indent="0" algn="ctr">
              <a:buNone/>
            </a:pPr>
            <a:r>
              <a:rPr lang="sl-SI" b="1" dirty="0" smtClean="0"/>
              <a:t>zbiranje interesa srednjih šol oz. potencialnih mentorjev</a:t>
            </a:r>
          </a:p>
          <a:p>
            <a:pPr marL="457200" lvl="1" indent="0" algn="ctr">
              <a:buNone/>
            </a:pPr>
            <a:r>
              <a:rPr lang="sl-SI" b="1" dirty="0" err="1" smtClean="0">
                <a:hlinkClick r:id="rId2"/>
              </a:rPr>
              <a:t>www.trisat.um.si/trisat</a:t>
            </a:r>
            <a:r>
              <a:rPr lang="sl-SI" b="1" dirty="0" smtClean="0">
                <a:hlinkClick r:id="rId2"/>
              </a:rPr>
              <a:t>-</a:t>
            </a:r>
            <a:r>
              <a:rPr lang="sl-SI" b="1" dirty="0" err="1" smtClean="0">
                <a:hlinkClick r:id="rId2"/>
              </a:rPr>
              <a:t>edu</a:t>
            </a:r>
            <a:endParaRPr lang="sl-SI" b="1" dirty="0" smtClean="0"/>
          </a:p>
          <a:p>
            <a:pPr marL="457200" lvl="1" indent="0">
              <a:buNone/>
            </a:pPr>
            <a:endParaRPr lang="sl-SI" dirty="0" smtClean="0"/>
          </a:p>
          <a:p>
            <a:pPr marL="457200" lvl="1" indent="0">
              <a:buNone/>
            </a:pPr>
            <a:endParaRPr lang="sl-SI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5350" y="2265786"/>
            <a:ext cx="1678194" cy="131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182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Pot med mnoge …</a:t>
            </a:r>
          </a:p>
        </p:txBody>
      </p:sp>
      <p:pic>
        <p:nvPicPr>
          <p:cNvPr id="4" name="Picture 2" descr="http://d1jqu7g1y74ds1.cloudfront.net/wp-content/uploads/2012/07/Artists-impression-of-debris-in-low-earth-orbit-Credits-ESA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1495067"/>
            <a:ext cx="6235893" cy="435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02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EDL AEROSPACE d.o.o.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7787" y="1535386"/>
            <a:ext cx="2413221" cy="107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Sponzorji</a:t>
            </a:r>
            <a:endParaRPr lang="en-US" dirty="0"/>
          </a:p>
        </p:txBody>
      </p:sp>
      <p:pic>
        <p:nvPicPr>
          <p:cNvPr id="4" name="Picture 12" descr="Linear_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282" y="3629922"/>
            <a:ext cx="1433025" cy="37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200795"/>
              </p:ext>
            </p:extLst>
          </p:nvPr>
        </p:nvGraphicFramePr>
        <p:xfrm>
          <a:off x="7669750" y="3671582"/>
          <a:ext cx="1098075" cy="32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2" name="Image" r:id="rId5" imgW="10057143" imgH="2996825" progId="">
                  <p:embed/>
                </p:oleObj>
              </mc:Choice>
              <mc:Fallback>
                <p:oleObj name="Image" r:id="rId5" imgW="10057143" imgH="29968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9750" y="3671582"/>
                        <a:ext cx="1098075" cy="327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 descr="Aeroflex Gaisler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6462" y="3548311"/>
            <a:ext cx="1499149" cy="59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GenUV_log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084" y="2610603"/>
            <a:ext cx="1638180" cy="58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0" descr="Zavarovalnica Maribor d.d.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793" y="4470728"/>
            <a:ext cx="1512168" cy="588066"/>
          </a:xfrm>
          <a:prstGeom prst="rect">
            <a:avLst/>
          </a:prstGeom>
          <a:noFill/>
        </p:spPr>
      </p:pic>
      <p:pic>
        <p:nvPicPr>
          <p:cNvPr id="9" name="Picture 113" descr="Nova KBM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8141" y="4582178"/>
            <a:ext cx="1584176" cy="334686"/>
          </a:xfrm>
          <a:prstGeom prst="rect">
            <a:avLst/>
          </a:prstGeom>
          <a:noFill/>
        </p:spPr>
      </p:pic>
      <p:pic>
        <p:nvPicPr>
          <p:cNvPr id="10" name="Picture 227" descr="_1_0BEE285C0BEE25F0003EF5B480257DFF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1368" y="5316738"/>
            <a:ext cx="13525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04" descr="BALMAR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591" y="4616946"/>
            <a:ext cx="1813049" cy="33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vector_logo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6293" y="3595703"/>
            <a:ext cx="1337635" cy="40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issi_logo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971" y="2657145"/>
            <a:ext cx="812987" cy="49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teletech_logo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9774" y="1944008"/>
            <a:ext cx="1671502" cy="26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 descr="logo_MS-vert-VECTORgrad-CS3_cmyk_Nov10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1368" y="3487847"/>
            <a:ext cx="907293" cy="61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3" descr="ni logo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3496" y="2800068"/>
            <a:ext cx="1528417" cy="38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Everspin Technologies, Inc.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4402" y="5334846"/>
            <a:ext cx="1423269" cy="38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logo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993" y="1846082"/>
            <a:ext cx="1252974" cy="56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23" descr="u-blox_logo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6576" y="5213763"/>
            <a:ext cx="1350148" cy="52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OMEL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993" y="2624586"/>
            <a:ext cx="1497599" cy="62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IQ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3990" y="1799538"/>
            <a:ext cx="1224094" cy="78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odelithics_Inc_Logo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677" y="5174614"/>
            <a:ext cx="16764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LOCTITE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8426" y="5127228"/>
            <a:ext cx="2057460" cy="84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arwin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416" y="2624586"/>
            <a:ext cx="2225388" cy="70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9" name="Picture 33" descr="http://sara.um.si/wp-content/uploads/2019/04/skf_logo-1024x523.jpeg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5611" y="1740102"/>
            <a:ext cx="1546255" cy="78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1" name="Picture 35" descr="http://sara.um.si/wp-content/uploads/2019/08/ecom-logo-1024x207.png"/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3124" y="4470728"/>
            <a:ext cx="2263140" cy="45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246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Misel za konec …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sl-SI" sz="5400" dirty="0" smtClean="0"/>
          </a:p>
          <a:p>
            <a:pPr marL="0" indent="0" algn="ctr">
              <a:buNone/>
            </a:pPr>
            <a:r>
              <a:rPr lang="en-US" sz="5400" dirty="0" smtClean="0"/>
              <a:t>We </a:t>
            </a:r>
            <a:r>
              <a:rPr lang="en-US" sz="5400" dirty="0"/>
              <a:t>haven’t got the money so we’ve got to think</a:t>
            </a:r>
          </a:p>
          <a:p>
            <a:pPr marL="0" indent="0" algn="ctr">
              <a:buNone/>
            </a:pPr>
            <a:r>
              <a:rPr lang="en-US" sz="3200" dirty="0" smtClean="0"/>
              <a:t>(</a:t>
            </a:r>
            <a:r>
              <a:rPr lang="en-US" sz="3200" dirty="0"/>
              <a:t>Lord Rutherford 1871-1937</a:t>
            </a:r>
            <a:r>
              <a:rPr lang="en-US" sz="3200" dirty="0" smtClean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3591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Naša vizija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l-SI" dirty="0" smtClean="0"/>
              <a:t>Spreminjanje ekonomije vesolja</a:t>
            </a:r>
          </a:p>
          <a:p>
            <a:pPr lvl="1"/>
            <a:r>
              <a:rPr lang="sl-SI" dirty="0" smtClean="0"/>
              <a:t>osvajanje milijardnega vesoljskega trga</a:t>
            </a:r>
          </a:p>
          <a:p>
            <a:pPr lvl="1"/>
            <a:r>
              <a:rPr lang="sl-SI" dirty="0" smtClean="0"/>
              <a:t>razvoj boljšega </a:t>
            </a:r>
            <a:r>
              <a:rPr lang="sl-SI" dirty="0"/>
              <a:t>in </a:t>
            </a:r>
            <a:r>
              <a:rPr lang="sl-SI" dirty="0" smtClean="0"/>
              <a:t>cenejšega dostopa </a:t>
            </a:r>
            <a:r>
              <a:rPr lang="sl-SI" dirty="0"/>
              <a:t>do </a:t>
            </a:r>
            <a:r>
              <a:rPr lang="sl-SI" dirty="0" smtClean="0"/>
              <a:t>vesolja </a:t>
            </a:r>
            <a:r>
              <a:rPr lang="sl-SI" dirty="0"/>
              <a:t>in vesoljskih tehnologij</a:t>
            </a:r>
            <a:endParaRPr lang="sl-SI" dirty="0" smtClean="0"/>
          </a:p>
          <a:p>
            <a:pPr lvl="1"/>
            <a:r>
              <a:rPr lang="sl-SI" dirty="0" smtClean="0"/>
              <a:t>povečanje investicij iz privatnega sektorja</a:t>
            </a:r>
          </a:p>
          <a:p>
            <a:pPr lvl="1"/>
            <a:r>
              <a:rPr lang="sl-SI" dirty="0" smtClean="0"/>
              <a:t>tehnološka miniaturizacija </a:t>
            </a:r>
            <a:r>
              <a:rPr lang="sl-SI" dirty="0"/>
              <a:t>novih in že uveljavljenih </a:t>
            </a:r>
            <a:r>
              <a:rPr lang="sl-SI" dirty="0" smtClean="0"/>
              <a:t>vesoljskih tehnologij </a:t>
            </a:r>
            <a:r>
              <a:rPr lang="sl-SI" dirty="0"/>
              <a:t>iz večjih </a:t>
            </a:r>
            <a:r>
              <a:rPr lang="sl-SI" dirty="0" smtClean="0"/>
              <a:t>sistemov</a:t>
            </a:r>
          </a:p>
          <a:p>
            <a:r>
              <a:rPr lang="sl-SI" dirty="0" smtClean="0"/>
              <a:t>Novo vesolje</a:t>
            </a:r>
          </a:p>
          <a:p>
            <a:pPr lvl="1"/>
            <a:r>
              <a:rPr lang="sl-SI" dirty="0" smtClean="0"/>
              <a:t>gibanje, </a:t>
            </a:r>
            <a:r>
              <a:rPr lang="sl-SI" dirty="0"/>
              <a:t>ki vključuje nastajajočo industrijo </a:t>
            </a:r>
            <a:r>
              <a:rPr lang="sl-SI" dirty="0" smtClean="0"/>
              <a:t>zasebne </a:t>
            </a:r>
            <a:r>
              <a:rPr lang="sl-SI" dirty="0"/>
              <a:t>vesoljske </a:t>
            </a:r>
            <a:r>
              <a:rPr lang="sl-SI" dirty="0" smtClean="0"/>
              <a:t>industrije, ki deluje </a:t>
            </a:r>
            <a:r>
              <a:rPr lang="sl-SI" dirty="0"/>
              <a:t>neodvisno od vlad in tradicionalnih večjih pogodbenih izvajalcev</a:t>
            </a:r>
            <a:endParaRPr lang="sl-SI" dirty="0" smtClean="0"/>
          </a:p>
          <a:p>
            <a:pPr lvl="1"/>
            <a:r>
              <a:rPr lang="sl-SI" dirty="0" smtClean="0"/>
              <a:t>motivacija </a:t>
            </a:r>
            <a:r>
              <a:rPr lang="sl-SI" dirty="0"/>
              <a:t>za </a:t>
            </a:r>
            <a:r>
              <a:rPr lang="sl-SI" dirty="0" smtClean="0"/>
              <a:t>širše in </a:t>
            </a:r>
            <a:r>
              <a:rPr lang="sl-SI" dirty="0"/>
              <a:t>bolj socialno-ekonomsko usmerjene cilje</a:t>
            </a:r>
          </a:p>
        </p:txBody>
      </p:sp>
    </p:spTree>
    <p:extLst>
      <p:ext uri="{BB962C8B-B14F-4D97-AF65-F5344CB8AC3E}">
        <p14:creationId xmlns:p14="http://schemas.microsoft.com/office/powerpoint/2010/main" val="82696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Zgodovina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/>
              <a:t>Leta 2009 RS postane </a:t>
            </a:r>
            <a:r>
              <a:rPr lang="sl-SI" dirty="0" smtClean="0"/>
              <a:t>članica opazovalka evropske </a:t>
            </a:r>
            <a:r>
              <a:rPr lang="sl-SI" dirty="0"/>
              <a:t>vesoljke agencije (ESA)</a:t>
            </a:r>
          </a:p>
          <a:p>
            <a:pPr lvl="1"/>
            <a:r>
              <a:rPr lang="sl-SI" dirty="0"/>
              <a:t>Leta 2009 na UM-FERI ustanovimo študentsko </a:t>
            </a:r>
            <a:r>
              <a:rPr lang="sl-SI" dirty="0" smtClean="0"/>
              <a:t>ekipo OBDH </a:t>
            </a:r>
            <a:r>
              <a:rPr lang="sl-SI" dirty="0"/>
              <a:t>Team</a:t>
            </a:r>
          </a:p>
          <a:p>
            <a:pPr lvl="1"/>
            <a:r>
              <a:rPr lang="sl-SI" dirty="0"/>
              <a:t>Pričetek prve faze projekta ESMO</a:t>
            </a:r>
          </a:p>
          <a:p>
            <a:r>
              <a:rPr lang="sl-SI" dirty="0" err="1"/>
              <a:t>European</a:t>
            </a:r>
            <a:r>
              <a:rPr lang="sl-SI" dirty="0"/>
              <a:t> Student </a:t>
            </a:r>
            <a:r>
              <a:rPr lang="sl-SI" dirty="0" err="1"/>
              <a:t>Moon</a:t>
            </a:r>
            <a:r>
              <a:rPr lang="sl-SI" dirty="0"/>
              <a:t> </a:t>
            </a:r>
            <a:r>
              <a:rPr lang="sl-SI" dirty="0" err="1"/>
              <a:t>Orbiter</a:t>
            </a:r>
            <a:endParaRPr lang="sl-SI" dirty="0"/>
          </a:p>
          <a:p>
            <a:pPr lvl="1"/>
            <a:r>
              <a:rPr lang="sl-SI" dirty="0"/>
              <a:t>naročnik ESA (oddelek za izobraževanje)</a:t>
            </a:r>
          </a:p>
          <a:p>
            <a:pPr lvl="1"/>
            <a:r>
              <a:rPr lang="sl-SI" dirty="0"/>
              <a:t>primarni izvajalec </a:t>
            </a:r>
            <a:r>
              <a:rPr lang="sl-SI" dirty="0" err="1"/>
              <a:t>Surrey</a:t>
            </a:r>
            <a:r>
              <a:rPr lang="sl-SI" dirty="0"/>
              <a:t> </a:t>
            </a:r>
            <a:r>
              <a:rPr lang="sl-SI" dirty="0" err="1"/>
              <a:t>Satellite</a:t>
            </a:r>
            <a:r>
              <a:rPr lang="sl-SI" dirty="0"/>
              <a:t> Technology </a:t>
            </a:r>
            <a:r>
              <a:rPr lang="sl-SI" dirty="0" err="1"/>
              <a:t>Limited</a:t>
            </a:r>
            <a:r>
              <a:rPr lang="sl-SI" dirty="0"/>
              <a:t> (SSTL)</a:t>
            </a:r>
          </a:p>
          <a:p>
            <a:pPr lvl="1"/>
            <a:r>
              <a:rPr lang="sl-SI" dirty="0"/>
              <a:t>ponudba UM-FERI za izvedbo rokovanja s podatki</a:t>
            </a:r>
          </a:p>
          <a:p>
            <a:r>
              <a:rPr lang="sl-SI" dirty="0"/>
              <a:t>Leta 2010 podpis pogodbe med UM-FERI in SSTL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6098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Zgodovina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 err="1"/>
              <a:t>European</a:t>
            </a:r>
            <a:r>
              <a:rPr lang="sl-SI" sz="2400" dirty="0"/>
              <a:t> Student </a:t>
            </a:r>
            <a:r>
              <a:rPr lang="sl-SI" sz="2400" dirty="0" err="1"/>
              <a:t>Moon</a:t>
            </a:r>
            <a:r>
              <a:rPr lang="sl-SI" sz="2400" dirty="0"/>
              <a:t> </a:t>
            </a:r>
            <a:r>
              <a:rPr lang="sl-SI" sz="2400" dirty="0" err="1"/>
              <a:t>Orbiter</a:t>
            </a:r>
            <a:endParaRPr lang="sl-SI" sz="2400" dirty="0"/>
          </a:p>
          <a:p>
            <a:pPr lvl="1"/>
            <a:r>
              <a:rPr lang="sl-SI" sz="2000" dirty="0"/>
              <a:t>izobraževalni </a:t>
            </a:r>
            <a:r>
              <a:rPr lang="sl-SI" sz="2000" dirty="0" smtClean="0"/>
              <a:t>projekt ESA</a:t>
            </a:r>
            <a:endParaRPr lang="sl-SI" sz="2000" dirty="0"/>
          </a:p>
          <a:p>
            <a:pPr lvl="1"/>
            <a:r>
              <a:rPr lang="sl-SI" sz="2000" dirty="0"/>
              <a:t>prvi tovrstni študentski projekt s ciljem izstrelitve vesoljskega plovila z Zemlje in kroženjem okoli drugega nebesnega telesa</a:t>
            </a:r>
          </a:p>
          <a:p>
            <a:pPr lvl="1"/>
            <a:r>
              <a:rPr lang="sl-SI" sz="2000" dirty="0"/>
              <a:t>izstrelitev v GTO 2014, utirjenje v Lunino orbito</a:t>
            </a:r>
          </a:p>
          <a:p>
            <a:pPr lvl="1"/>
            <a:r>
              <a:rPr lang="sl-SI" sz="2000" dirty="0"/>
              <a:t>trajanje misije 1 leto</a:t>
            </a:r>
          </a:p>
          <a:p>
            <a:endParaRPr lang="sl-SI" sz="2400" dirty="0"/>
          </a:p>
        </p:txBody>
      </p:sp>
      <p:pic>
        <p:nvPicPr>
          <p:cNvPr id="4" name="Picture 4" descr="ESMO-model-1_20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1808" y="4005064"/>
            <a:ext cx="1542440" cy="188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ESMO-model-2_20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3850729"/>
            <a:ext cx="2080751" cy="202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D:\Dokumenti\Članki\ESMO\slika3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4880529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991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Gremo po svoje…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Leta 2013 pričnemo pripravljati idejo lastnega satelita – TRISAT</a:t>
            </a:r>
          </a:p>
          <a:p>
            <a:pPr lvl="1"/>
            <a:r>
              <a:rPr lang="sl-SI" dirty="0"/>
              <a:t>zasnovo predstavimo ESA</a:t>
            </a:r>
          </a:p>
          <a:p>
            <a:endParaRPr lang="sl-SI" dirty="0"/>
          </a:p>
        </p:txBody>
      </p:sp>
      <p:pic>
        <p:nvPicPr>
          <p:cNvPr id="4" name="Picture 6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43" y="3292184"/>
            <a:ext cx="2685557" cy="2592288"/>
          </a:xfrm>
          <a:prstGeom prst="rect">
            <a:avLst/>
          </a:prstGeom>
          <a:noFill/>
        </p:spPr>
      </p:pic>
      <p:pic>
        <p:nvPicPr>
          <p:cNvPr id="5" name="Picture 1" descr="Antenna_Asembl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317" y="3292184"/>
            <a:ext cx="3651891" cy="262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TRISAT\Media\Workshop – FERI [27.-28.05.2013]\Poster\Poster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9671" y="2255264"/>
            <a:ext cx="2596825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166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Odraščanje satelita TRISAT</a:t>
            </a:r>
            <a:endParaRPr lang="en-US" dirty="0"/>
          </a:p>
        </p:txBody>
      </p:sp>
      <p:pic>
        <p:nvPicPr>
          <p:cNvPr id="4" name="Picture 4" descr="D:\TRISAT\Analysis\Assembly\3 Unit Structure\TSS_Structure\TSS_V2\Render\TSS_V2_091214_02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1001" y="1780661"/>
            <a:ext cx="3312368" cy="338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52" y="2702985"/>
            <a:ext cx="2879725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David\TRISAT\Analysis\Assembly\3 Unit Structure\TSS_Structure\TSS_V2\TSS_V2_Assembly\Render\Assembly_V2\TSS_asm_07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662496">
            <a:off x="4932987" y="1601661"/>
            <a:ext cx="5537169" cy="31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818922" y="549244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2013</a:t>
            </a:r>
            <a:endParaRPr lang="en-US" b="1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3973343" y="517283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2015</a:t>
            </a:r>
            <a:endParaRPr lang="en-US" b="1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7021941" y="5168697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2018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8066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1450" y="329126"/>
            <a:ext cx="7886700" cy="1325563"/>
          </a:xfrm>
        </p:spPr>
        <p:txBody>
          <a:bodyPr/>
          <a:lstStyle/>
          <a:p>
            <a:r>
              <a:rPr lang="sl-SI" dirty="0"/>
              <a:t>Misija </a:t>
            </a:r>
            <a:r>
              <a:rPr lang="sl-SI" dirty="0" smtClean="0"/>
              <a:t>TRISAT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/>
              <a:t>Misija TRISAT je prva slovenska vesoljska </a:t>
            </a:r>
            <a:r>
              <a:rPr lang="sl-SI" sz="2400" dirty="0" smtClean="0"/>
              <a:t>misija</a:t>
            </a:r>
            <a:endParaRPr lang="sl-SI" sz="2400" dirty="0"/>
          </a:p>
          <a:p>
            <a:pPr lvl="1"/>
            <a:r>
              <a:rPr lang="sl-SI" sz="2000" dirty="0"/>
              <a:t>naročnik ESA, izvajalec UM-FERI + </a:t>
            </a:r>
            <a:r>
              <a:rPr lang="sl-SI" sz="2000" dirty="0" err="1" smtClean="0"/>
              <a:t>SkyLabs</a:t>
            </a:r>
            <a:r>
              <a:rPr lang="sl-SI" sz="2000" dirty="0" smtClean="0"/>
              <a:t> d.o.o.</a:t>
            </a:r>
            <a:endParaRPr lang="sl-SI" sz="2000" dirty="0"/>
          </a:p>
          <a:p>
            <a:pPr lvl="1"/>
            <a:r>
              <a:rPr lang="sl-SI" sz="2000" dirty="0"/>
              <a:t>s</a:t>
            </a:r>
            <a:r>
              <a:rPr lang="sl-SI" sz="2000" dirty="0" smtClean="0"/>
              <a:t>atelit je celoti izdelan v Sloveniji</a:t>
            </a:r>
            <a:endParaRPr lang="sl-SI" sz="2000" dirty="0"/>
          </a:p>
          <a:p>
            <a:pPr lvl="1"/>
            <a:r>
              <a:rPr lang="sl-SI" sz="2000" dirty="0"/>
              <a:t>izobraževalni, tehnološki in znanstveno raziskovalni namen</a:t>
            </a:r>
          </a:p>
          <a:p>
            <a:pPr lvl="1"/>
            <a:r>
              <a:rPr lang="sl-SI" sz="2000" dirty="0"/>
              <a:t>internacionalizacija slovenske vesoljske industrije in promocija slovenskega inženirstva ter spodbujanje mednarodnega sodelovanja</a:t>
            </a:r>
          </a:p>
          <a:p>
            <a:pPr lvl="1"/>
            <a:r>
              <a:rPr lang="sl-SI" sz="2000" dirty="0"/>
              <a:t>življenjska doba </a:t>
            </a:r>
            <a:r>
              <a:rPr lang="sl-SI" sz="2000" dirty="0" smtClean="0"/>
              <a:t>6 let</a:t>
            </a:r>
            <a:endParaRPr lang="sl-SI" sz="2000" dirty="0"/>
          </a:p>
        </p:txBody>
      </p:sp>
      <p:pic>
        <p:nvPicPr>
          <p:cNvPr id="4" name="Picture 2" descr="D:\David\TRISAT\Analysis\Assembly\3 Unit Structure\TSS_Structure\TSS_V2\TSS_V2_Assembly\Render\Assembly_V2\TSS_asm_07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7474" y="3916800"/>
            <a:ext cx="3833614" cy="21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TRISAT\Media\Logo\sticker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8630" y="4042416"/>
            <a:ext cx="1041616" cy="102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David\TRISAT\Analysis\Assembly\Vibration_Testing\Domel\Images\TRISAT_SubSystems_Before_Vibration_Test_06092016\SubSystems_BF_Vibration-5922 (Large)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955194" y="4430064"/>
            <a:ext cx="1158593" cy="146376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TRISAT\Analysis\Assembly\3 Unit Structure\TSS_Structure\TSS_V2\TSS_V2_Assembly\Render\TSS_V2_01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 rot="16200000" flipV="1">
            <a:off x="1820865" y="4678428"/>
            <a:ext cx="1309092" cy="96704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7620" y="4487467"/>
            <a:ext cx="2023446" cy="1348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TRISAT\Media\Presentations\skylabs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9113" y="5128439"/>
            <a:ext cx="902266" cy="41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um.si/CGP/FERI/Documents/logo-um-feri-ang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5903" y="5209818"/>
            <a:ext cx="978009" cy="54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9113" y="5593671"/>
            <a:ext cx="671401" cy="30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32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Izgradnja TRISAT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995" y="1336403"/>
            <a:ext cx="8347419" cy="469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1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2011</TotalTime>
  <Words>721</Words>
  <Application>Microsoft Office PowerPoint</Application>
  <PresentationFormat>Diaprojekcija na zaslonu (4:3)</PresentationFormat>
  <Paragraphs>132</Paragraphs>
  <Slides>29</Slides>
  <Notes>0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29</vt:i4>
      </vt:variant>
    </vt:vector>
  </HeadingPairs>
  <TitlesOfParts>
    <vt:vector size="31" baseType="lpstr">
      <vt:lpstr>Officeova tema</vt:lpstr>
      <vt:lpstr>Image</vt:lpstr>
      <vt:lpstr>IZZIVI IN PRILOŽNOSTI, KI JIH PONUJAJO VESOLJSKE TEHNOLOGIJE</vt:lpstr>
      <vt:lpstr>PowerPointova predstavitev</vt:lpstr>
      <vt:lpstr>Naša vizija</vt:lpstr>
      <vt:lpstr>Zgodovina</vt:lpstr>
      <vt:lpstr>Zgodovina</vt:lpstr>
      <vt:lpstr>Gremo po svoje…</vt:lpstr>
      <vt:lpstr>Odraščanje satelita TRISAT</vt:lpstr>
      <vt:lpstr>Misija TRISAT</vt:lpstr>
      <vt:lpstr>Izgradnja TRISAT</vt:lpstr>
      <vt:lpstr>Izgradnja TRISAT</vt:lpstr>
      <vt:lpstr>Izgradnja TRISAT</vt:lpstr>
      <vt:lpstr>Preizkušanje TRISAT</vt:lpstr>
      <vt:lpstr>Preizkušanje ključnih tehnologij</vt:lpstr>
      <vt:lpstr>Preizkušanje ključnih tehnologij</vt:lpstr>
      <vt:lpstr>Preizkušanje ključnih tehnologij</vt:lpstr>
      <vt:lpstr>PowerPointova predstavitev</vt:lpstr>
      <vt:lpstr>PowerPointova predstavitev</vt:lpstr>
      <vt:lpstr>Ključne prednosti</vt:lpstr>
      <vt:lpstr>Zakaj nano sateliti?</vt:lpstr>
      <vt:lpstr>Nano sateliti</vt:lpstr>
      <vt:lpstr>Nano sateliti</vt:lpstr>
      <vt:lpstr>Nano sateliti</vt:lpstr>
      <vt:lpstr>Izzivi vesoljskega raziskovanja</vt:lpstr>
      <vt:lpstr>Robotika in umetna inteligenca</vt:lpstr>
      <vt:lpstr>Prihodnje misije</vt:lpstr>
      <vt:lpstr>Prihodnje misije</vt:lpstr>
      <vt:lpstr>Pot med mnoge …</vt:lpstr>
      <vt:lpstr>Sponzorji</vt:lpstr>
      <vt:lpstr>Misel za konec …</vt:lpstr>
    </vt:vector>
  </TitlesOfParts>
  <Company>Zavod RS za šolstvo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Arial 26 pt, bold</dc:title>
  <dc:creator>Zvonka Kos</dc:creator>
  <cp:lastModifiedBy>Iztok</cp:lastModifiedBy>
  <cp:revision>90</cp:revision>
  <dcterms:created xsi:type="dcterms:W3CDTF">2017-08-16T10:43:35Z</dcterms:created>
  <dcterms:modified xsi:type="dcterms:W3CDTF">2019-10-18T12:45:25Z</dcterms:modified>
</cp:coreProperties>
</file>