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6" r:id="rId3"/>
    <p:sldId id="297" r:id="rId4"/>
    <p:sldId id="322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8" r:id="rId14"/>
    <p:sldId id="306" r:id="rId15"/>
    <p:sldId id="318" r:id="rId16"/>
    <p:sldId id="320" r:id="rId17"/>
    <p:sldId id="309" r:id="rId18"/>
    <p:sldId id="310" r:id="rId19"/>
    <p:sldId id="319" r:id="rId20"/>
    <p:sldId id="307" r:id="rId21"/>
    <p:sldId id="311" r:id="rId22"/>
    <p:sldId id="312" r:id="rId23"/>
    <p:sldId id="313" r:id="rId24"/>
    <p:sldId id="314" r:id="rId25"/>
    <p:sldId id="315" r:id="rId26"/>
    <p:sldId id="316" r:id="rId27"/>
    <p:sldId id="321" r:id="rId28"/>
    <p:sldId id="317" r:id="rId29"/>
    <p:sldId id="266" r:id="rId3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804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316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25330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44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6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88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15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34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48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69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0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5852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34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00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5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842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451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992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6634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3075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800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947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C525-357A-4F69-8A89-EEAC808BC556}" type="datetimeFigureOut">
              <a:rPr lang="sl-SI" smtClean="0"/>
              <a:t>17.10.2019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2BD75-F69D-48DE-B02C-B522F97E421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88D60DA-3ED7-41E7-909B-8719ABC0F517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457200"/>
              <a:t>17.10.2019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5AEB44F-43D6-483F-81B6-0E5BA2EB64AD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1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187624" y="2780928"/>
            <a:ext cx="6858000" cy="785007"/>
          </a:xfrm>
        </p:spPr>
        <p:txBody>
          <a:bodyPr>
            <a:normAutofit/>
          </a:bodyPr>
          <a:lstStyle/>
          <a:p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Mikroplastika v prehranjevalnih spletih</a:t>
            </a:r>
            <a: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115616" y="4149080"/>
            <a:ext cx="6858000" cy="905775"/>
          </a:xfrm>
        </p:spPr>
        <p:txBody>
          <a:bodyPr>
            <a:normAutofit/>
          </a:bodyPr>
          <a:lstStyle/>
          <a:p>
            <a:r>
              <a:rPr lang="sl-SI" sz="1800" dirty="0" smtClean="0"/>
              <a:t>Tom Turk</a:t>
            </a:r>
          </a:p>
          <a:p>
            <a:r>
              <a:rPr lang="sl-SI" sz="1800" dirty="0" smtClean="0"/>
              <a:t>Oddelek za biologijo, Biotehniška fakulteta, Univerza v Ljubljani</a:t>
            </a:r>
            <a:endParaRPr lang="sl-SI" sz="1800" dirty="0"/>
          </a:p>
        </p:txBody>
      </p:sp>
    </p:spTree>
    <p:extLst>
      <p:ext uri="{BB962C8B-B14F-4D97-AF65-F5344CB8AC3E}">
        <p14:creationId xmlns:p14="http://schemas.microsoft.com/office/powerpoint/2010/main" val="4876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0" y="404664"/>
            <a:ext cx="782804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9131"/>
            <a:ext cx="8667750" cy="516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5502634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/>
              <a:t>Cózar</a:t>
            </a:r>
            <a:r>
              <a:rPr lang="en-US" sz="1000" dirty="0"/>
              <a:t> A, </a:t>
            </a:r>
            <a:r>
              <a:rPr lang="en-US" sz="1000" dirty="0" err="1"/>
              <a:t>Sanz</a:t>
            </a:r>
            <a:r>
              <a:rPr lang="en-US" sz="1000" dirty="0"/>
              <a:t>-Martín M, </a:t>
            </a:r>
            <a:r>
              <a:rPr lang="en-US" sz="1000" dirty="0" err="1"/>
              <a:t>Martí</a:t>
            </a:r>
            <a:r>
              <a:rPr lang="en-US" sz="1000" dirty="0"/>
              <a:t> E, González-Gordillo JI, </a:t>
            </a:r>
            <a:r>
              <a:rPr lang="en-US" sz="1000" dirty="0" err="1"/>
              <a:t>Ubeda</a:t>
            </a:r>
            <a:r>
              <a:rPr lang="en-US" sz="1000" dirty="0"/>
              <a:t> B, </a:t>
            </a:r>
            <a:r>
              <a:rPr lang="en-US" sz="1000" dirty="0" err="1"/>
              <a:t>Gálvez</a:t>
            </a:r>
            <a:r>
              <a:rPr lang="en-US" sz="1000" dirty="0"/>
              <a:t> JÁ, et al.(2015) Plastic Accumulation in the Mediterranean Sea. </a:t>
            </a:r>
            <a:r>
              <a:rPr lang="en-US" sz="1000" dirty="0" err="1"/>
              <a:t>PLoS</a:t>
            </a:r>
            <a:r>
              <a:rPr lang="en-US" sz="1000" dirty="0"/>
              <a:t> ONE 10(4): e0121762.doi:10.1371/journal.pone.0121762</a:t>
            </a: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7" t="6180" r="9524" b="12106"/>
          <a:stretch/>
        </p:blipFill>
        <p:spPr bwMode="auto">
          <a:xfrm>
            <a:off x="4283968" y="1628801"/>
            <a:ext cx="4558636" cy="343318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7744" y="476672"/>
            <a:ext cx="476765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Plastika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prehranjevalni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spleti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ttps://ehp.niehs.nih.gov/cms/attachment/6e8b8db5-b003-4488-9ffc-92c155778de6/ehp.123-a34.g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7" y="1655331"/>
            <a:ext cx="3731062" cy="26817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8868"/>
            <a:ext cx="8438598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64351" y="5157192"/>
            <a:ext cx="46085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Estimated abundance and weight of plastic pieces in the oceans. Shown are four different size classes, as defined by the authors of Reference 31: small </a:t>
            </a:r>
            <a:r>
              <a:rPr lang="en-US" sz="1000" dirty="0" err="1"/>
              <a:t>microplastics</a:t>
            </a:r>
            <a:r>
              <a:rPr lang="en-US" sz="1000" dirty="0"/>
              <a:t> (0.33–1 mm), larger </a:t>
            </a:r>
            <a:r>
              <a:rPr lang="en-US" sz="1000" dirty="0" err="1"/>
              <a:t>microplastics</a:t>
            </a:r>
            <a:r>
              <a:rPr lang="en-US" sz="1000" dirty="0"/>
              <a:t> (1.01– 4.75 mm), </a:t>
            </a:r>
            <a:r>
              <a:rPr lang="en-US" sz="1000" dirty="0" err="1"/>
              <a:t>mesoplastics</a:t>
            </a:r>
            <a:r>
              <a:rPr lang="en-US" sz="1000" dirty="0"/>
              <a:t> (4.76–20 mm), and </a:t>
            </a:r>
            <a:r>
              <a:rPr lang="en-US" sz="1000" dirty="0" err="1"/>
              <a:t>macroplastics</a:t>
            </a:r>
            <a:r>
              <a:rPr lang="en-US" sz="1000" dirty="0"/>
              <a:t> (&gt;200 mm). Although </a:t>
            </a:r>
            <a:r>
              <a:rPr lang="en-US" sz="1000" dirty="0" err="1"/>
              <a:t>microplastics</a:t>
            </a:r>
            <a:r>
              <a:rPr lang="en-US" sz="1000" dirty="0"/>
              <a:t> represent 93% of individual pieces, they contribute only 13% to total weight (Gg=109 g).</a:t>
            </a: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11297" r="7377"/>
          <a:stretch/>
        </p:blipFill>
        <p:spPr bwMode="auto">
          <a:xfrm>
            <a:off x="323528" y="764704"/>
            <a:ext cx="844355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3497" y="167899"/>
            <a:ext cx="62552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Kako plastika zaide v prehranske splete?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26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zultat iskanja slik za plastics in food we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9822" r="25280"/>
          <a:stretch/>
        </p:blipFill>
        <p:spPr bwMode="auto">
          <a:xfrm>
            <a:off x="2195736" y="684257"/>
            <a:ext cx="4893587" cy="536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2405" y="204237"/>
            <a:ext cx="4978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 smtClean="0"/>
              <a:t>Bioakumulacija</a:t>
            </a:r>
            <a:r>
              <a:rPr lang="sl-SI" dirty="0" smtClean="0"/>
              <a:t> plastičnih delcev v prehranski verigi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95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7747"/>
            <a:ext cx="8887961" cy="557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9094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ehp.niehs.nih.gov/cms/attachment/e5a10fa2-a243-466a-a6d8-68b6514ca5a6/ehp.123-a34.g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64933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us Tuben und Tiegeln stinkt’s der Umwel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t="2918" r="5316" b="10102"/>
          <a:stretch/>
        </p:blipFill>
        <p:spPr bwMode="auto">
          <a:xfrm>
            <a:off x="5075309" y="1052736"/>
            <a:ext cx="3649851" cy="219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blog.energiedienst.de/wp-content/uploads/2017/10/Mikroplastik_Abkuerzungen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433990"/>
            <a:ext cx="3072297" cy="255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s://blog.energiedienst.de/wp-content/uploads/2017/10/Mikroplastik_Fing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3" r="19144"/>
          <a:stretch/>
        </p:blipFill>
        <p:spPr bwMode="auto">
          <a:xfrm rot="10800000" flipV="1">
            <a:off x="6548200" y="456248"/>
            <a:ext cx="2180440" cy="119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52320" y="2780928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08304" y="2799716"/>
            <a:ext cx="1521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Primarna mikroplastika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5299" y="683404"/>
            <a:ext cx="522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Plastika in kemične snovi vstopajo v prehranske splete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04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4286"/>
            <a:ext cx="7848872" cy="567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5051833"/>
            <a:ext cx="1569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 err="1" smtClean="0"/>
              <a:t>Poliaromatski</a:t>
            </a:r>
            <a:r>
              <a:rPr lang="sl-SI" sz="1000" dirty="0" smtClean="0"/>
              <a:t> ogljikovodiki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5682153"/>
            <a:ext cx="1186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 smtClean="0"/>
              <a:t>Poliklorirani bifenili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1083971" y="1782786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 err="1" smtClean="0"/>
              <a:t>Polibromirani</a:t>
            </a:r>
            <a:r>
              <a:rPr lang="sl-SI" sz="1000" dirty="0" smtClean="0"/>
              <a:t> </a:t>
            </a:r>
            <a:r>
              <a:rPr lang="sl-SI" sz="1000" dirty="0" err="1" smtClean="0"/>
              <a:t>difenilni</a:t>
            </a:r>
            <a:r>
              <a:rPr lang="sl-SI" sz="1000" dirty="0" smtClean="0"/>
              <a:t> estri</a:t>
            </a:r>
            <a:endParaRPr lang="en-US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1083971" y="3595300"/>
            <a:ext cx="7024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000" dirty="0" smtClean="0"/>
              <a:t>Bisfenol A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140935" y="3974"/>
            <a:ext cx="518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Snovi, ki se vežejo ali izločajo iz različnih oblik plastike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1028"/>
              </p:ext>
            </p:extLst>
          </p:nvPr>
        </p:nvGraphicFramePr>
        <p:xfrm>
          <a:off x="3563888" y="5157192"/>
          <a:ext cx="53054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4" imgW="5306040" imgH="685440" progId="Package">
                  <p:embed/>
                </p:oleObj>
              </mc:Choice>
              <mc:Fallback>
                <p:oleObj name="Packager Shell Object" showAsIcon="1" r:id="rId4" imgW="530604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63888" y="5157192"/>
                        <a:ext cx="53054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358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2"/>
          <a:stretch/>
        </p:blipFill>
        <p:spPr bwMode="auto">
          <a:xfrm>
            <a:off x="2771801" y="116633"/>
            <a:ext cx="502123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53250"/>
            <a:ext cx="6050954" cy="17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404664"/>
            <a:ext cx="228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Kako naprej,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kaj narediti?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669" r="5937" b="6119"/>
          <a:stretch/>
        </p:blipFill>
        <p:spPr>
          <a:xfrm>
            <a:off x="251520" y="87149"/>
            <a:ext cx="4261428" cy="6006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82" y="2636912"/>
            <a:ext cx="399390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50" y="890107"/>
            <a:ext cx="13716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228184" y="1340768"/>
            <a:ext cx="24300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Reciklirajmo!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Ampak kako?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9" y="260648"/>
            <a:ext cx="4826189" cy="5688632"/>
          </a:xfrm>
          <a:prstGeom prst="rect">
            <a:avLst/>
          </a:prstGeom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1368152" cy="130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t="7444" r="5663" b="6042"/>
          <a:stretch/>
        </p:blipFill>
        <p:spPr bwMode="auto">
          <a:xfrm>
            <a:off x="6024397" y="1270205"/>
            <a:ext cx="2696705" cy="244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4818"/>
          <a:stretch/>
        </p:blipFill>
        <p:spPr bwMode="auto">
          <a:xfrm>
            <a:off x="5478100" y="116632"/>
            <a:ext cx="3243002" cy="116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08" y="3789040"/>
            <a:ext cx="2984122" cy="223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1794" r="2600" b="2002"/>
          <a:stretch/>
        </p:blipFill>
        <p:spPr bwMode="auto">
          <a:xfrm>
            <a:off x="360834" y="1196752"/>
            <a:ext cx="8575211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0834" y="404664"/>
            <a:ext cx="845963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Razgradnja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plastike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pomočjo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mikroorganizmov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50" y="1056326"/>
            <a:ext cx="6698317" cy="491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476672"/>
            <a:ext cx="7632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Bakterija</a:t>
            </a:r>
            <a:r>
              <a:rPr lang="sl-SI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Ideonella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sakaiensis</a:t>
            </a:r>
            <a:r>
              <a:rPr lang="sl-SI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razgrajuje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plastiko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PET)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3" y="692696"/>
            <a:ext cx="7886591" cy="496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ezultat iskanja slik za plastics in food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4676"/>
            <a:ext cx="576064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05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-6165" r="16258" b="6165"/>
          <a:stretch/>
        </p:blipFill>
        <p:spPr bwMode="auto">
          <a:xfrm>
            <a:off x="1259632" y="-171400"/>
            <a:ext cx="6423650" cy="604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8184" y="5661248"/>
            <a:ext cx="13721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600" dirty="0" smtClean="0">
                <a:solidFill>
                  <a:schemeClr val="bg1"/>
                </a:solidFill>
              </a:rPr>
              <a:t>Hvala!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2153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bijmo pošast predenj ne požre planet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421033"/>
            <a:ext cx="664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Politike pozivamo  </a:t>
            </a:r>
            <a:r>
              <a:rPr lang="sl-SI" dirty="0" smtClean="0">
                <a:solidFill>
                  <a:schemeClr val="bg1"/>
                </a:solidFill>
              </a:rPr>
              <a:t>pokončajmo plastično pošast predenj požre planet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plastic bag iceberg with dolphin, environment pollu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1"/>
          <a:stretch/>
        </p:blipFill>
        <p:spPr bwMode="auto">
          <a:xfrm>
            <a:off x="942738" y="339138"/>
            <a:ext cx="7103898" cy="545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4" y="548680"/>
            <a:ext cx="8622337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6084168" y="836712"/>
            <a:ext cx="1512168" cy="57606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907704" y="836712"/>
            <a:ext cx="5688632" cy="504056"/>
          </a:xfrm>
          <a:prstGeom prst="straightConnector1">
            <a:avLst/>
          </a:prstGeom>
          <a:ln w="381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640960" cy="418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03648" y="620688"/>
            <a:ext cx="57342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600" dirty="0">
                <a:latin typeface="Arial" panose="020B0604020202020204" pitchFamily="34" charset="0"/>
                <a:cs typeface="Arial" panose="020B0604020202020204" pitchFamily="34" charset="0"/>
              </a:rPr>
              <a:t>Proizvodnja plastike v zadnjih 75 letih</a:t>
            </a:r>
          </a:p>
        </p:txBody>
      </p:sp>
    </p:spTree>
    <p:extLst>
      <p:ext uri="{BB962C8B-B14F-4D97-AF65-F5344CB8AC3E}">
        <p14:creationId xmlns:p14="http://schemas.microsoft.com/office/powerpoint/2010/main" val="13746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r="6471"/>
          <a:stretch/>
        </p:blipFill>
        <p:spPr bwMode="auto">
          <a:xfrm>
            <a:off x="683568" y="142211"/>
            <a:ext cx="77277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67" y="1412776"/>
            <a:ext cx="8277131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0182" y="548680"/>
            <a:ext cx="6928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Današnja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prihodnja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proizvodnja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plastike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56" y="1340768"/>
            <a:ext cx="8391573" cy="454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3684" y="578876"/>
            <a:ext cx="83915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 oceane vsako leto zaide okrog 8 milijonov ton plastike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5973"/>
            <a:ext cx="8556061" cy="504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1343" y="260648"/>
            <a:ext cx="77364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Plastika se v oceanih zbira v velikih krožnih tokovih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241</Words>
  <Application>Microsoft Office PowerPoint</Application>
  <PresentationFormat>On-screen Show (4:3)</PresentationFormat>
  <Paragraphs>28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Officeova tema</vt:lpstr>
      <vt:lpstr>Package</vt:lpstr>
      <vt:lpstr>Mikroplastika v prehranjevalnih spletih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Turk, Tom</dc:creator>
  <cp:lastModifiedBy>Turk, Tom</cp:lastModifiedBy>
  <cp:revision>55</cp:revision>
  <dcterms:created xsi:type="dcterms:W3CDTF">2018-04-13T09:19:44Z</dcterms:created>
  <dcterms:modified xsi:type="dcterms:W3CDTF">2019-10-17T09:10:01Z</dcterms:modified>
</cp:coreProperties>
</file>