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21"/>
  </p:notes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7" r:id="rId9"/>
    <p:sldId id="263" r:id="rId10"/>
    <p:sldId id="276" r:id="rId11"/>
    <p:sldId id="266" r:id="rId12"/>
    <p:sldId id="262" r:id="rId13"/>
    <p:sldId id="273" r:id="rId14"/>
    <p:sldId id="260" r:id="rId15"/>
    <p:sldId id="271" r:id="rId16"/>
    <p:sldId id="264" r:id="rId17"/>
    <p:sldId id="265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2C44B-DF1C-47F3-9A99-EDAC2D126CBC}" type="datetimeFigureOut">
              <a:rPr lang="sl-SI" smtClean="0"/>
              <a:t>22.10.2019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590A-59EE-4CFE-888E-DA113A34FE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89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590A-59EE-4CFE-888E-DA113A34FE0A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42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590A-59EE-4CFE-888E-DA113A34FE0A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267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590A-59EE-4CFE-888E-DA113A34FE0A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068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F4B4-0722-415C-AE23-3D2982503E7B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9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EFE2-8C95-4270-86BE-CBFDD7FDB893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9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39A-4735-45D1-AFB6-4F22E1657D68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93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5ED2-AE9E-4965-86B7-DC0E5C26284A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2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B46-F104-4E9B-BF06-DCE8DF03D5D8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393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1A87-0991-4881-B1D6-8218116971B6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34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969C-69B8-49EE-B8EF-792E8B7BD273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93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70FF-4F6F-4DB5-B7BE-6C09F00E5DB8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20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F0F8-CD24-47FE-9B82-0D97E4E97299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99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5040-F3CC-4192-94E7-CB264E6C1FBF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9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FFBD-C983-45DF-BE9C-C668D712D0EB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6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A1B8-DCD7-4FD3-99CB-17F875AE0980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0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160B-DB26-4D6B-8FCD-B90313587FB5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5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0961-B351-4B65-9DA8-679A0D22EBAC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19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EB20-692A-4375-A804-460F99CB61A8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7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54A3-3055-4126-9BB9-8973B9FB89BB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6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F0026-AD6A-49C3-A6EA-BB438F535B4F}" type="datetime11">
              <a:rPr lang="en-US" smtClean="0"/>
              <a:t>19:58:21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7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rasto.snoj@guest.arnes.s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1051"/>
            <a:ext cx="12192000" cy="84694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3783" y="3692839"/>
            <a:ext cx="7766936" cy="1646302"/>
          </a:xfrm>
        </p:spPr>
        <p:txBody>
          <a:bodyPr>
            <a:normAutofit fontScale="90000"/>
          </a:bodyPr>
          <a:lstStyle/>
          <a:p>
            <a:pPr algn="l"/>
            <a:r>
              <a:rPr lang="sl-SI" sz="3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Intraokularne </a:t>
            </a:r>
            <a:r>
              <a:rPr lang="sl-SI" sz="3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leče - </a:t>
            </a:r>
            <a:r>
              <a:rPr lang="sl-SI" sz="3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IOL</a:t>
            </a:r>
            <a:r>
              <a:rPr lang="sl-SI" sz="3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sinteza znanj v raziskovalni nalogi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sl-SI" sz="1300" dirty="0"/>
              <a:t/>
            </a:r>
            <a:br>
              <a:rPr lang="sl-SI" sz="1300" dirty="0"/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Rasto Snoj; </a:t>
            </a:r>
            <a:r>
              <a:rPr lang="sl-SI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rasto.snoj@guest.arnes.si</a:t>
            </a:r>
            <a:r>
              <a:rPr lang="sl-SI" sz="1800" dirty="0" smtClean="0"/>
              <a:t>;</a:t>
            </a:r>
            <a:br>
              <a:rPr lang="sl-SI" sz="1800" dirty="0" smtClean="0"/>
            </a:b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ERSŠG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Vegova Ljubljana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6" name="Označba mesta datuma 5"/>
          <p:cNvSpPr>
            <a:spLocks noGrp="1"/>
          </p:cNvSpPr>
          <p:nvPr>
            <p:ph type="dt" sz="half" idx="10"/>
          </p:nvPr>
        </p:nvSpPr>
        <p:spPr>
          <a:xfrm>
            <a:off x="11173280" y="6011051"/>
            <a:ext cx="911939" cy="365125"/>
          </a:xfrm>
        </p:spPr>
        <p:txBody>
          <a:bodyPr/>
          <a:lstStyle/>
          <a:p>
            <a:fld id="{32F0547D-DA89-48F7-B244-B0ECD3F639BD}" type="datetime11">
              <a:rPr lang="en-US" smtClean="0"/>
              <a:t>19:58:21</a:t>
            </a:fld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3" y="4655568"/>
            <a:ext cx="5168558" cy="5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1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42313" y="9202"/>
            <a:ext cx="4549687" cy="820255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Difrakcijska dioptrija IOL</a:t>
            </a:r>
            <a:endParaRPr lang="sl-SI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1828" y="321891"/>
                <a:ext cx="7652085" cy="5623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Prva</a:t>
                </a:r>
                <a:r>
                  <a:rPr kumimoji="0" lang="en-GB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sl-SI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svetla</a:t>
                </a: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cona 'naredi' difrakcijsko gorišče po enačbi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sl-SI" altLang="sl-SI" sz="2000" b="0" i="1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f=R</a:t>
                </a:r>
                <a:r>
                  <a:rPr kumimoji="0" lang="sl-SI" altLang="sl-SI" sz="2000" b="0" i="1" u="none" strike="noStrike" cap="none" normalizeH="0" baseline="-2500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sl-SI" altLang="sl-SI" sz="2000" b="0" i="1" u="none" strike="noStrike" cap="none" normalizeH="0" baseline="3000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 </a:t>
                </a:r>
                <a:r>
                  <a:rPr kumimoji="0" lang="sl-SI" altLang="sl-SI" sz="2000" b="0" i="1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 2</a:t>
                </a:r>
                <a:r>
                  <a:rPr lang="sl-SI" altLang="sl-SI" sz="20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kjer je R</a:t>
                </a:r>
                <a:r>
                  <a:rPr kumimoji="0" lang="sl-SI" altLang="sl-SI" sz="2000" b="0" i="0" u="none" strike="noStrike" cap="none" normalizeH="0" baseline="-3000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sl-SI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njen</a:t>
                </a:r>
                <a:r>
                  <a:rPr kumimoji="0" lang="en-GB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polmer, podobno velja za naslednje,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količnik </a:t>
                </a:r>
                <a:r>
                  <a:rPr lang="sl-SI" altLang="sl-SI" sz="20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sl-SI" altLang="sl-SI" sz="2000" b="1" i="1" baseline="-250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sl-SI" altLang="sl-SI" sz="2000" b="1" i="1" baseline="300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  </a:t>
                </a:r>
                <a:r>
                  <a:rPr lang="sl-SI" altLang="sl-SI" sz="20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 </a:t>
                </a:r>
                <a:r>
                  <a:rPr lang="sl-SI" altLang="sl-SI" sz="20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 </a:t>
                </a:r>
                <a:r>
                  <a:rPr lang="sl-SI" altLang="sl-SI" sz="2000" dirty="0" smtClean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</a:t>
                </a:r>
                <a:r>
                  <a:rPr lang="sl-SI" altLang="sl-SI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sl-SI" sz="20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konstanten.</a:t>
                </a: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l-SI" altLang="sl-SI" sz="20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Goriščno razdaljo </a:t>
                </a:r>
                <a:r>
                  <a:rPr kumimoji="0" lang="sl-SI" altLang="sl-SI" sz="2000" b="1" i="1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(=</a:t>
                </a:r>
                <a:r>
                  <a:rPr kumimoji="0" lang="sl-SI" altLang="sl-SI" sz="20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1m/D</a:t>
                </a: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določa polmer </a:t>
                </a:r>
                <a:r>
                  <a:rPr kumimoji="0" lang="sl-SI" altLang="sl-SI" sz="2000" b="1" i="1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posameznih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l-SI" altLang="sl-SI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Fresnelovih</a:t>
                </a: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kumimoji="0" lang="en-GB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sl-SI" sz="2000" b="1" i="1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svetlobe, kot pri navadnem lomu.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Podobnost je 'nasprotna',</a:t>
                </a:r>
                <a:r>
                  <a:rPr kumimoji="0" lang="en-GB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saj je pri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difrakciji za manjšo goriščno razdaljo potrebna večja </a:t>
                </a:r>
                <a14:m>
                  <m:oMath xmlns:m="http://schemas.openxmlformats.org/officeDocument/2006/math">
                    <m:r>
                      <a:rPr lang="sl-SI" sz="2000" b="1" i="1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l-SI" altLang="sl-SI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 refrakciji zaradi disperzije nasprotno -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l-SI" altLang="sl-SI" sz="2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refrakcijski in difrakcijski </a:t>
                </a:r>
                <a:r>
                  <a:rPr kumimoji="0" lang="sl-SI" altLang="sl-SI" sz="20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kromatizem</a:t>
                </a:r>
                <a:r>
                  <a:rPr kumimoji="0" lang="sl-SI" altLang="sl-SI" sz="2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 izravnata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l-SI" altLang="sl-SI" sz="2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odprava barvne napake!</a:t>
                </a:r>
              </a:p>
              <a:p>
                <a:r>
                  <a:rPr lang="en-GB" dirty="0" smtClean="0"/>
                  <a:t>I</a:t>
                </a:r>
                <a:r>
                  <a:rPr lang="sl-SI" dirty="0" smtClean="0"/>
                  <a:t>z </a:t>
                </a:r>
                <a:r>
                  <a:rPr lang="sl-SI" dirty="0"/>
                  <a:t>enačbe </a:t>
                </a:r>
                <a:endParaRPr lang="sl-SI" dirty="0" smtClean="0"/>
              </a:p>
              <a:p>
                <a14:m>
                  <m:oMath xmlns:m="http://schemas.openxmlformats.org/officeDocument/2006/math">
                    <m:r>
                      <a:rPr lang="sl-SI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sl-SI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sl-SI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l-SI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l-SI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sl-SI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sl-SI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sl-SI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l-SI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sl-SI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sl-SI" b="1" dirty="0"/>
                  <a:t> </a:t>
                </a:r>
                <a:r>
                  <a:rPr lang="en-GB" b="1" dirty="0" smtClean="0"/>
                  <a:t>in</a:t>
                </a:r>
                <a:r>
                  <a:rPr lang="sl-SI" dirty="0" smtClean="0"/>
                  <a:t> </a:t>
                </a:r>
                <a:r>
                  <a:rPr lang="sl-SI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l-SI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sl-SI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den>
                    </m:f>
                    <m:r>
                      <a:rPr lang="sl-SI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sledi</m:t>
                    </m:r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sl-SI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sl-SI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sl-SI" dirty="0"/>
                  <a:t>. </a:t>
                </a:r>
                <a:endParaRPr lang="en-GB" dirty="0" smtClean="0"/>
              </a:p>
              <a:p>
                <a:endParaRPr lang="sl-SI" dirty="0"/>
              </a:p>
              <a:p>
                <a:r>
                  <a:rPr lang="sl-SI" dirty="0" smtClean="0"/>
                  <a:t>Tudi IOL </a:t>
                </a:r>
                <a:r>
                  <a:rPr lang="sl-SI" dirty="0"/>
                  <a:t>z veliko kolobarjev</a:t>
                </a:r>
                <a:r>
                  <a:rPr lang="en-GB" dirty="0"/>
                  <a:t> </a:t>
                </a:r>
                <a:r>
                  <a:rPr lang="en-GB" dirty="0" smtClean="0"/>
                  <a:t>N </a:t>
                </a:r>
                <a:r>
                  <a:rPr lang="sl-SI" dirty="0" smtClean="0"/>
                  <a:t>(</a:t>
                </a:r>
                <a:r>
                  <a:rPr lang="en-GB" dirty="0" err="1" smtClean="0"/>
                  <a:t>pri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dolo</a:t>
                </a:r>
                <a:r>
                  <a:rPr lang="sl-SI" dirty="0" smtClean="0"/>
                  <a:t>č</a:t>
                </a:r>
                <a:r>
                  <a:rPr lang="en-GB" dirty="0" err="1" smtClean="0"/>
                  <a:t>enem</a:t>
                </a:r>
                <a:r>
                  <a:rPr lang="en-GB" dirty="0" smtClean="0"/>
                  <a:t> r</a:t>
                </a:r>
                <a:r>
                  <a:rPr lang="sl-SI" dirty="0" smtClean="0"/>
                  <a:t>) </a:t>
                </a:r>
                <a:r>
                  <a:rPr lang="sl-SI" dirty="0"/>
                  <a:t>ima </a:t>
                </a:r>
                <a:endParaRPr lang="sl-SI" dirty="0" smtClean="0"/>
              </a:p>
              <a:p>
                <a:r>
                  <a:rPr lang="sl-SI" dirty="0" smtClean="0"/>
                  <a:t>visoko </a:t>
                </a:r>
                <a:r>
                  <a:rPr lang="sl-SI" dirty="0"/>
                  <a:t>'</a:t>
                </a:r>
                <a:r>
                  <a:rPr lang="sl-SI" dirty="0" err="1"/>
                  <a:t>Add</a:t>
                </a:r>
                <a:r>
                  <a:rPr lang="sl-SI" dirty="0"/>
                  <a:t> </a:t>
                </a:r>
                <a:r>
                  <a:rPr lang="sl-SI" dirty="0" err="1" smtClean="0"/>
                  <a:t>Power</a:t>
                </a:r>
                <a:r>
                  <a:rPr lang="sl-SI" dirty="0" smtClean="0"/>
                  <a:t> – dodano difrakcijsko dioptrijo</a:t>
                </a:r>
              </a:p>
              <a:p>
                <a:r>
                  <a:rPr lang="sl-SI" sz="1200" dirty="0" smtClean="0"/>
                  <a:t>Primer</a:t>
                </a:r>
                <a:r>
                  <a:rPr lang="sl-SI" sz="1200" dirty="0"/>
                  <a:t>: </a:t>
                </a:r>
                <a:r>
                  <a:rPr lang="sl-SI" sz="1200" dirty="0" err="1"/>
                  <a:t>Alcon</a:t>
                </a:r>
                <a:r>
                  <a:rPr lang="sl-SI" sz="1200" dirty="0"/>
                  <a:t> </a:t>
                </a:r>
                <a:r>
                  <a:rPr lang="sl-SI" sz="1200" dirty="0" err="1"/>
                  <a:t>Restor</a:t>
                </a:r>
                <a:r>
                  <a:rPr lang="sl-SI" sz="1200" dirty="0"/>
                  <a:t> +4D ima 12 kolobarjev v premeru 3.6 mm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sl-SI" altLang="sl-SI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828" y="321891"/>
                <a:ext cx="7652085" cy="5623912"/>
              </a:xfrm>
              <a:prstGeom prst="rect">
                <a:avLst/>
              </a:prstGeom>
              <a:blipFill rotWithShape="0">
                <a:blip r:embed="rId2"/>
                <a:stretch>
                  <a:fillRect l="-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38" y="1508486"/>
            <a:ext cx="9351296" cy="4288054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613755" y="542720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USAF test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8682892" y="1570493"/>
            <a:ext cx="3368431" cy="425327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9" r="-3389"/>
          <a:stretch/>
        </p:blipFill>
        <p:spPr>
          <a:xfrm>
            <a:off x="9163338" y="703384"/>
            <a:ext cx="904219" cy="805101"/>
          </a:xfrm>
          <a:prstGeom prst="rect">
            <a:avLst/>
          </a:prstGeom>
          <a:noFill/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9" r="-3389"/>
          <a:stretch/>
        </p:blipFill>
        <p:spPr>
          <a:xfrm>
            <a:off x="10912131" y="703384"/>
            <a:ext cx="904219" cy="805102"/>
          </a:xfrm>
          <a:prstGeom prst="rect">
            <a:avLst/>
          </a:prstGeom>
          <a:noFill/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51001"/>
            <a:ext cx="12192000" cy="10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24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463" y="95645"/>
            <a:ext cx="6060058" cy="765104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MD IOL – </a:t>
            </a:r>
            <a:r>
              <a:rPr lang="sl-SI" sz="3200" dirty="0" smtClean="0">
                <a:solidFill>
                  <a:srgbClr val="FF0000"/>
                </a:solidFill>
              </a:rPr>
              <a:t>delovanje</a:t>
            </a: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sl-SI" sz="1800" dirty="0" err="1" smtClean="0">
                <a:solidFill>
                  <a:schemeClr val="accent1">
                    <a:lumMod val="75000"/>
                  </a:schemeClr>
                </a:solidFill>
              </a:rPr>
              <a:t>Alcon</a:t>
            </a:r>
            <a:r>
              <a:rPr lang="sl-SI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800" dirty="0" err="1" smtClean="0">
                <a:solidFill>
                  <a:schemeClr val="accent1">
                    <a:lumMod val="75000"/>
                  </a:schemeClr>
                </a:solidFill>
              </a:rPr>
              <a:t>Restor</a:t>
            </a:r>
            <a:r>
              <a:rPr lang="sl-SI" sz="1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305" y="32222"/>
            <a:ext cx="5926068" cy="57208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/>
              <p:cNvSpPr txBox="1"/>
              <p:nvPr/>
            </p:nvSpPr>
            <p:spPr>
              <a:xfrm>
                <a:off x="288113" y="3122291"/>
                <a:ext cx="6063146" cy="2522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l-SI" sz="2000" dirty="0" smtClean="0"/>
                  <a:t>difrakcijsko gorišče se </a:t>
                </a:r>
                <a:r>
                  <a:rPr lang="sl-SI" sz="2000" b="1" dirty="0" smtClean="0"/>
                  <a:t>doda</a:t>
                </a:r>
                <a:r>
                  <a:rPr lang="sl-SI" sz="2000" dirty="0" smtClean="0"/>
                  <a:t> osnovnemu refrakcijskemu (princip </a:t>
                </a:r>
                <a:r>
                  <a:rPr lang="sl-SI" sz="2000" dirty="0" err="1" smtClean="0"/>
                  <a:t>Fresnelove</a:t>
                </a:r>
                <a:r>
                  <a:rPr lang="sl-SI" sz="2000" dirty="0" smtClean="0"/>
                  <a:t> </a:t>
                </a:r>
                <a:r>
                  <a:rPr lang="sl-SI" sz="2000" dirty="0" smtClean="0"/>
                  <a:t>plošče) </a:t>
                </a:r>
              </a:p>
              <a:p>
                <a:endParaRPr lang="sl-SI" sz="2000" dirty="0" smtClean="0"/>
              </a:p>
              <a:p>
                <a:r>
                  <a:rPr lang="sl-SI" b="1" dirty="0" smtClean="0"/>
                  <a:t>Dioptriji </a:t>
                </a:r>
                <a:r>
                  <a:rPr lang="sl-SI" b="1" dirty="0"/>
                  <a:t>difrakcijskih </a:t>
                </a:r>
                <a:r>
                  <a:rPr lang="sl-SI" b="1" dirty="0" err="1"/>
                  <a:t>multifokalnih</a:t>
                </a:r>
                <a:r>
                  <a:rPr lang="sl-SI" b="1" dirty="0"/>
                  <a:t> leč </a:t>
                </a:r>
                <a:r>
                  <a:rPr lang="sl-SI" b="1" dirty="0" smtClean="0"/>
                  <a:t>sta refrakcijska </a:t>
                </a:r>
                <a:r>
                  <a:rPr lang="sl-SI" b="1" dirty="0" smtClean="0">
                    <a:solidFill>
                      <a:srgbClr val="FF0000"/>
                    </a:solidFill>
                  </a:rPr>
                  <a:t>IN</a:t>
                </a:r>
                <a:r>
                  <a:rPr lang="sl-SI" b="1" dirty="0" smtClean="0"/>
                  <a:t> vsota </a:t>
                </a:r>
                <a:r>
                  <a:rPr lang="sl-SI" b="1" dirty="0"/>
                  <a:t>refrakcijske in difrakcijske </a:t>
                </a:r>
                <a:r>
                  <a:rPr lang="sl-SI" b="1" dirty="0" smtClean="0"/>
                  <a:t>dioptrije</a:t>
                </a:r>
                <a:endParaRPr lang="sl-SI" sz="20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sl-S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sl-SI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l-S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sl-S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𝒓𝒆𝒇</m:t>
                          </m:r>
                        </m:sub>
                      </m:sSub>
                      <m:d>
                        <m:dPr>
                          <m:ctrlPr>
                            <a:rPr lang="sl-S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sl-SI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l-S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sl-S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𝒅𝒊𝒇</m:t>
                          </m:r>
                        </m:sub>
                      </m:sSub>
                      <m:d>
                        <m:dPr>
                          <m:ctrlPr>
                            <a:rPr lang="sl-S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sl-SI" sz="2000" dirty="0" smtClean="0"/>
              </a:p>
              <a:p>
                <a:endParaRPr lang="sl-SI" sz="2000" dirty="0" smtClean="0"/>
              </a:p>
              <a:p>
                <a:r>
                  <a:rPr lang="sl-SI" sz="2000" b="1" dirty="0" smtClean="0">
                    <a:solidFill>
                      <a:srgbClr val="FF0000"/>
                    </a:solidFill>
                  </a:rPr>
                  <a:t>Leča ima hkrati dve dioptriji !!</a:t>
                </a:r>
              </a:p>
            </p:txBody>
          </p:sp>
        </mc:Choice>
        <mc:Fallback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13" y="3122291"/>
                <a:ext cx="6063146" cy="2522101"/>
              </a:xfrm>
              <a:prstGeom prst="rect">
                <a:avLst/>
              </a:prstGeom>
              <a:blipFill rotWithShape="0">
                <a:blip r:embed="rId3"/>
                <a:stretch>
                  <a:fillRect l="-1005" t="-1449" r="-1608" b="-314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jeZBesedilom 5"/>
          <p:cNvSpPr txBox="1"/>
          <p:nvPr/>
        </p:nvSpPr>
        <p:spPr>
          <a:xfrm>
            <a:off x="-44321" y="704879"/>
            <a:ext cx="6060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 smtClean="0"/>
              <a:t>Osnovna dioptrija </a:t>
            </a:r>
            <a:r>
              <a:rPr lang="sl-SI" sz="2000" dirty="0" smtClean="0"/>
              <a:t>(cca +15 do +25) </a:t>
            </a:r>
            <a:r>
              <a:rPr lang="sl-SI" sz="2000" b="1" dirty="0" smtClean="0"/>
              <a:t>refrakcijska</a:t>
            </a:r>
            <a:r>
              <a:rPr lang="sl-SI" sz="2000" dirty="0" smtClean="0"/>
              <a:t> – (</a:t>
            </a:r>
            <a:r>
              <a:rPr lang="sl-SI" sz="2000" dirty="0" err="1" smtClean="0"/>
              <a:t>asferična</a:t>
            </a:r>
            <a:r>
              <a:rPr lang="sl-SI" sz="2000" dirty="0" smtClean="0"/>
              <a:t>) konveksna leča (</a:t>
            </a:r>
            <a:r>
              <a:rPr lang="sl-SI" sz="2000" dirty="0" err="1" smtClean="0"/>
              <a:t>asferičnost</a:t>
            </a:r>
            <a:r>
              <a:rPr lang="sl-SI" sz="2000" dirty="0" smtClean="0"/>
              <a:t> do cca </a:t>
            </a:r>
            <a:r>
              <a:rPr lang="en-GB" sz="2000" dirty="0" smtClean="0"/>
              <a:t>-</a:t>
            </a:r>
            <a:r>
              <a:rPr lang="sl-SI" sz="2000" dirty="0" smtClean="0"/>
              <a:t>25 </a:t>
            </a:r>
            <a:r>
              <a:rPr lang="sl-SI" sz="2000" dirty="0" smtClean="0">
                <a:latin typeface="Symbol" panose="05050102010706020507" pitchFamily="18" charset="2"/>
              </a:rPr>
              <a:t>m</a:t>
            </a:r>
            <a:r>
              <a:rPr lang="sl-SI" sz="2000" dirty="0" smtClean="0"/>
              <a:t>m</a:t>
            </a:r>
            <a:r>
              <a:rPr lang="en-GB" sz="2000" dirty="0" smtClean="0"/>
              <a:t>, </a:t>
            </a:r>
            <a:r>
              <a:rPr lang="en-GB" sz="2000" dirty="0" err="1" smtClean="0"/>
              <a:t>kompe</a:t>
            </a:r>
            <a:r>
              <a:rPr lang="sl-SI" sz="2000" dirty="0" err="1" smtClean="0"/>
              <a:t>nz</a:t>
            </a:r>
            <a:r>
              <a:rPr lang="en-GB" sz="2000" dirty="0" err="1" smtClean="0"/>
              <a:t>acija</a:t>
            </a:r>
            <a:r>
              <a:rPr lang="en-GB" sz="2000" dirty="0" smtClean="0"/>
              <a:t> </a:t>
            </a:r>
            <a:r>
              <a:rPr lang="en-GB" sz="2000" dirty="0" err="1" smtClean="0"/>
              <a:t>po</a:t>
            </a:r>
            <a:r>
              <a:rPr lang="sl-SI" sz="2000" dirty="0" smtClean="0"/>
              <a:t>z</a:t>
            </a:r>
            <a:r>
              <a:rPr lang="en-GB" sz="2000" dirty="0" err="1" smtClean="0"/>
              <a:t>itivne</a:t>
            </a:r>
            <a:r>
              <a:rPr lang="en-GB" sz="2000" dirty="0" smtClean="0"/>
              <a:t> SA </a:t>
            </a:r>
            <a:r>
              <a:rPr lang="en-GB" sz="2000" dirty="0" err="1" smtClean="0"/>
              <a:t>ro</a:t>
            </a:r>
            <a:r>
              <a:rPr lang="sl-SI" sz="2000" dirty="0" smtClean="0"/>
              <a:t>ž</a:t>
            </a:r>
            <a:r>
              <a:rPr lang="en-GB" sz="2000" dirty="0" err="1" smtClean="0"/>
              <a:t>enice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sz="2000" dirty="0"/>
          </a:p>
        </p:txBody>
      </p:sp>
      <p:sp>
        <p:nvSpPr>
          <p:cNvPr id="7" name="Desna puščica 6"/>
          <p:cNvSpPr/>
          <p:nvPr/>
        </p:nvSpPr>
        <p:spPr>
          <a:xfrm>
            <a:off x="4854535" y="987209"/>
            <a:ext cx="1301878" cy="198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 rot="20429516" flipV="1">
            <a:off x="3473786" y="2612445"/>
            <a:ext cx="2747491" cy="83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 rot="1173867">
            <a:off x="3444599" y="4223135"/>
            <a:ext cx="2638034" cy="106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datuma 10"/>
          <p:cNvSpPr>
            <a:spLocks noGrp="1"/>
          </p:cNvSpPr>
          <p:nvPr>
            <p:ph type="dt" sz="half" idx="10"/>
          </p:nvPr>
        </p:nvSpPr>
        <p:spPr>
          <a:xfrm>
            <a:off x="11089379" y="5361516"/>
            <a:ext cx="911939" cy="365125"/>
          </a:xfrm>
        </p:spPr>
        <p:txBody>
          <a:bodyPr/>
          <a:lstStyle/>
          <a:p>
            <a:fld id="{94FFDF46-F2CD-46EE-AAF1-2A78C79D02B4}" type="datetime11">
              <a:rPr lang="en-US" smtClean="0"/>
              <a:t>20:12:41</a:t>
            </a:fld>
            <a:endParaRPr lang="en-US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0" y="5952168"/>
            <a:ext cx="12100582" cy="9094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ravokotnik 11"/>
              <p:cNvSpPr/>
              <p:nvPr/>
            </p:nvSpPr>
            <p:spPr>
              <a:xfrm>
                <a:off x="96354" y="1720542"/>
                <a:ext cx="6060058" cy="1307849"/>
              </a:xfrm>
              <a:prstGeom prst="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sl-SI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𝒓𝒆𝒇</m:t>
                          </m:r>
                        </m:sub>
                      </m:sSub>
                      <m:d>
                        <m:dPr>
                          <m:ctrlPr>
                            <a:rPr lang="sl-SI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sl-SI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l-SI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l-SI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𝒍𝒆</m:t>
                                  </m:r>
                                  <m: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č</m:t>
                                  </m:r>
                                  <m: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</m:d>
                            </m:den>
                          </m:f>
                          <m:r>
                            <a:rPr lang="sl-SI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l-SI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sl-SI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l-SI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r>
                            <a:rPr lang="sl-SI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l-SI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sl-SI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2" name="Pravokotni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4" y="1720542"/>
                <a:ext cx="6060058" cy="13078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3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496" y="470287"/>
            <a:ext cx="3277427" cy="1778585"/>
          </a:xfrm>
          <a:prstGeom prst="rect">
            <a:avLst/>
          </a:prstGeom>
        </p:spPr>
      </p:pic>
      <p:sp>
        <p:nvSpPr>
          <p:cNvPr id="6" name="Desna puščica 5"/>
          <p:cNvSpPr/>
          <p:nvPr/>
        </p:nvSpPr>
        <p:spPr>
          <a:xfrm rot="21276376">
            <a:off x="3789287" y="1480433"/>
            <a:ext cx="6802322" cy="148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5" y="3736260"/>
            <a:ext cx="4635645" cy="242802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0493" y="22689"/>
            <a:ext cx="4286384" cy="677333"/>
          </a:xfrm>
        </p:spPr>
        <p:txBody>
          <a:bodyPr>
            <a:normAutofit fontScale="90000"/>
          </a:bodyPr>
          <a:lstStyle/>
          <a:p>
            <a:r>
              <a:rPr lang="sl-SI" sz="3200" dirty="0" smtClean="0">
                <a:solidFill>
                  <a:schemeClr val="accent2">
                    <a:lumMod val="75000"/>
                  </a:schemeClr>
                </a:solidFill>
              </a:rPr>
              <a:t>Še o difrakcijskih IOL…</a:t>
            </a:r>
            <a:endParaRPr lang="sl-SI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36925" y="470287"/>
                <a:ext cx="8571886" cy="6675120"/>
              </a:xfrm>
            </p:spPr>
            <p:txBody>
              <a:bodyPr>
                <a:normAutofit/>
              </a:bodyPr>
              <a:lstStyle/>
              <a:p>
                <a:r>
                  <a:rPr lang="sl-SI" dirty="0" smtClean="0"/>
                  <a:t>Difrakcijska </a:t>
                </a:r>
                <a:r>
                  <a:rPr lang="sl-SI" dirty="0"/>
                  <a:t>IOL ima (vsaj) dve </a:t>
                </a:r>
                <a:r>
                  <a:rPr lang="sl-SI" dirty="0" smtClean="0"/>
                  <a:t>gorišči  </a:t>
                </a:r>
                <a:r>
                  <a:rPr lang="sl-SI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sl-SI" b="1" dirty="0" err="1" smtClean="0">
                    <a:solidFill>
                      <a:srgbClr val="FF0000"/>
                    </a:solidFill>
                  </a:rPr>
                  <a:t>Add</a:t>
                </a:r>
                <a:r>
                  <a:rPr lang="sl-SI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sl-SI" b="1" dirty="0" err="1" smtClean="0">
                    <a:solidFill>
                      <a:srgbClr val="FF0000"/>
                    </a:solidFill>
                  </a:rPr>
                  <a:t>Power</a:t>
                </a:r>
                <a:r>
                  <a:rPr lang="sl-SI" b="1" dirty="0" smtClean="0">
                    <a:solidFill>
                      <a:schemeClr val="tx1"/>
                    </a:solidFill>
                  </a:rPr>
                  <a:t>), hkratna ostrina vida na več razdalj – drugače kot pri naravni leči</a:t>
                </a:r>
                <a:endParaRPr lang="sl-SI" b="1" dirty="0" smtClean="0">
                  <a:solidFill>
                    <a:schemeClr val="tx1"/>
                  </a:solidFill>
                </a:endParaRPr>
              </a:p>
              <a:p>
                <a:r>
                  <a:rPr lang="sl-SI" b="1" dirty="0" smtClean="0"/>
                  <a:t>Fazni </a:t>
                </a:r>
                <a:r>
                  <a:rPr lang="sl-SI" b="1" dirty="0"/>
                  <a:t>zamik </a:t>
                </a:r>
                <a14:m>
                  <m:oMath xmlns:m="http://schemas.openxmlformats.org/officeDocument/2006/math">
                    <m:r>
                      <a:rPr lang="sl-SI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sl-SI" b="1" i="1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sl-SI" dirty="0"/>
                  <a:t> </a:t>
                </a:r>
                <a:r>
                  <a:rPr lang="sl-SI" dirty="0" smtClean="0"/>
                  <a:t>določa razlika </a:t>
                </a:r>
                <a:r>
                  <a:rPr lang="sl-SI" dirty="0"/>
                  <a:t>poti, </a:t>
                </a:r>
                <a:r>
                  <a:rPr lang="sl-SI" dirty="0" smtClean="0"/>
                  <a:t>množeni </a:t>
                </a:r>
                <a:r>
                  <a:rPr lang="sl-SI" dirty="0"/>
                  <a:t>z valovnim vektorjem </a:t>
                </a:r>
                <a:r>
                  <a:rPr lang="sl-SI" b="1" i="1" dirty="0"/>
                  <a:t>k</a:t>
                </a:r>
                <a:r>
                  <a:rPr lang="sl-SI" dirty="0"/>
                  <a:t> (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𝝀</m:t>
                        </m:r>
                      </m:den>
                    </m:f>
                    <m:r>
                      <a:rPr lang="sl-SI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l-SI" dirty="0" smtClean="0"/>
                  <a:t>.</a:t>
                </a:r>
                <a:r>
                  <a:rPr lang="sl-SI" dirty="0"/>
                  <a:t> </a:t>
                </a:r>
                <a:r>
                  <a:rPr lang="sl-SI" dirty="0" smtClean="0"/>
                  <a:t>Optična pot je </a:t>
                </a:r>
                <a:r>
                  <a:rPr lang="sl-SI" dirty="0"/>
                  <a:t>definirana kot produkt lomnega količnika in geometrijske poti, </a:t>
                </a:r>
                <a:r>
                  <a:rPr lang="sl-SI" dirty="0" smtClean="0"/>
                  <a:t>zato </a:t>
                </a:r>
                <a:r>
                  <a:rPr lang="sl-SI" dirty="0"/>
                  <a:t>dobimo na 'stopnici' višine </a:t>
                </a:r>
                <a:r>
                  <a:rPr lang="sl-SI" b="1" i="1" dirty="0"/>
                  <a:t>h</a:t>
                </a:r>
                <a:r>
                  <a:rPr lang="sl-SI" dirty="0"/>
                  <a:t> difrakcijskega profila fazni zamik </a:t>
                </a:r>
                <a14:m>
                  <m:oMath xmlns:m="http://schemas.openxmlformats.org/officeDocument/2006/math">
                    <m:r>
                      <a:rPr lang="sl-SI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𝛥𝜑</m:t>
                    </m:r>
                    <m:r>
                      <a:rPr lang="sl-SI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l-SI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l-SI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d>
                      <m:dPr>
                        <m:ctrlPr>
                          <a:rPr lang="sl-SI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sl-SI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𝑙𝑒</m:t>
                            </m:r>
                            <m:r>
                              <a:rPr lang="sl-SI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sl-SI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sl-SI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sl-SI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l-SI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sl-SI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sub>
                        </m:sSub>
                        <m:d>
                          <m:dPr>
                            <m:ctrlPr>
                              <a:rPr lang="sl-SI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</m:d>
                    <m:r>
                      <a:rPr lang="sl-SI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sl-SI" dirty="0">
                  <a:solidFill>
                    <a:srgbClr val="FF0000"/>
                  </a:solidFill>
                </a:endParaRPr>
              </a:p>
              <a:p>
                <a:r>
                  <a:rPr lang="sl-SI" dirty="0" smtClean="0"/>
                  <a:t>IOL doseže </a:t>
                </a:r>
                <a:r>
                  <a:rPr lang="sl-SI" b="1" dirty="0" smtClean="0"/>
                  <a:t>fazni zamik s stopnico med vrezanimi kolobarji</a:t>
                </a:r>
                <a:r>
                  <a:rPr lang="sl-SI" dirty="0" smtClean="0"/>
                  <a:t>-obroči-učinek </a:t>
                </a:r>
                <a:r>
                  <a:rPr lang="sl-SI" dirty="0" err="1" smtClean="0"/>
                  <a:t>Fresnelove</a:t>
                </a:r>
                <a:r>
                  <a:rPr lang="sl-SI" dirty="0" smtClean="0"/>
                  <a:t> plošče, a z manjšo izgubo prepuščene svetlobe. </a:t>
                </a:r>
              </a:p>
              <a:p>
                <a:r>
                  <a:rPr lang="sl-SI" dirty="0" smtClean="0"/>
                  <a:t>Višina </a:t>
                </a:r>
                <a:r>
                  <a:rPr lang="sl-SI" dirty="0"/>
                  <a:t>stopnice je reda velikosti mikrometra oz. valovne dolžine </a:t>
                </a:r>
                <a:endParaRPr lang="sl-SI" dirty="0" smtClean="0"/>
              </a:p>
              <a:p>
                <a:pPr marL="0" indent="0">
                  <a:buNone/>
                </a:pPr>
                <a:r>
                  <a:rPr lang="sl-SI" dirty="0"/>
                  <a:t> </a:t>
                </a:r>
                <a:r>
                  <a:rPr lang="sl-SI" dirty="0" smtClean="0"/>
                  <a:t>    </a:t>
                </a:r>
                <a:r>
                  <a:rPr lang="sl-SI" dirty="0" smtClean="0"/>
                  <a:t>svetlobe</a:t>
                </a:r>
                <a:r>
                  <a:rPr lang="sl-SI" dirty="0"/>
                  <a:t>. </a:t>
                </a:r>
                <a:r>
                  <a:rPr lang="sl-SI" dirty="0" smtClean="0"/>
                  <a:t>Višina </a:t>
                </a:r>
                <a:r>
                  <a:rPr lang="sl-SI" b="1" dirty="0" smtClean="0"/>
                  <a:t>ni </a:t>
                </a:r>
                <a:r>
                  <a:rPr lang="sl-SI" b="1" dirty="0"/>
                  <a:t>nujno enaka </a:t>
                </a:r>
                <a:r>
                  <a:rPr lang="sl-SI" dirty="0"/>
                  <a:t>zaradi </a:t>
                </a:r>
                <a:r>
                  <a:rPr lang="sl-SI" b="1" dirty="0" err="1" smtClean="0"/>
                  <a:t>apodizacije</a:t>
                </a:r>
                <a:r>
                  <a:rPr lang="sl-SI" b="1" dirty="0" smtClean="0"/>
                  <a:t>.</a:t>
                </a:r>
                <a:r>
                  <a:rPr lang="sl-SI" dirty="0" smtClean="0"/>
                  <a:t> </a:t>
                </a:r>
                <a:r>
                  <a:rPr lang="sl-SI" dirty="0" smtClean="0"/>
                  <a:t>Različna</a:t>
                </a:r>
              </a:p>
              <a:p>
                <a:pPr marL="0" indent="0">
                  <a:buNone/>
                </a:pPr>
                <a:r>
                  <a:rPr lang="sl-SI" dirty="0"/>
                  <a:t> </a:t>
                </a:r>
                <a:r>
                  <a:rPr lang="sl-SI" dirty="0" smtClean="0"/>
                  <a:t>   </a:t>
                </a:r>
                <a:r>
                  <a:rPr lang="sl-SI" dirty="0" smtClean="0"/>
                  <a:t> </a:t>
                </a:r>
                <a:r>
                  <a:rPr lang="sl-SI" dirty="0" smtClean="0"/>
                  <a:t>količina energije </a:t>
                </a:r>
                <a:r>
                  <a:rPr lang="sl-SI" dirty="0"/>
                  <a:t>gre v oddaljeni ali bližnji </a:t>
                </a:r>
                <a:r>
                  <a:rPr lang="sl-SI" dirty="0" smtClean="0"/>
                  <a:t>fokus. </a:t>
                </a:r>
                <a:r>
                  <a:rPr lang="sl-SI" sz="1600" b="1" dirty="0" err="1" smtClean="0"/>
                  <a:t>Apodizacija</a:t>
                </a:r>
                <a:r>
                  <a:rPr lang="sl-SI" sz="1600" b="1" dirty="0" smtClean="0"/>
                  <a:t> </a:t>
                </a:r>
                <a:r>
                  <a:rPr lang="sl-SI" sz="1600" dirty="0" smtClean="0"/>
                  <a:t>na </a:t>
                </a:r>
                <a:endParaRPr lang="sl-SI" sz="1600" dirty="0" smtClean="0"/>
              </a:p>
              <a:p>
                <a:pPr marL="0" indent="0">
                  <a:buNone/>
                </a:pPr>
                <a:r>
                  <a:rPr lang="sl-SI" sz="1600" dirty="0" smtClean="0"/>
                  <a:t>      zunanjih kolobarjih </a:t>
                </a:r>
                <a:r>
                  <a:rPr lang="sl-SI" sz="1600" dirty="0" smtClean="0"/>
                  <a:t>zmanjša </a:t>
                </a:r>
                <a:r>
                  <a:rPr lang="sl-SI" sz="1600" dirty="0" smtClean="0"/>
                  <a:t>višino </a:t>
                </a:r>
                <a:r>
                  <a:rPr lang="sl-SI" sz="1600" dirty="0" smtClean="0"/>
                  <a:t>stopnice (</a:t>
                </a:r>
                <a:r>
                  <a:rPr lang="sl-SI" sz="1600" dirty="0" smtClean="0"/>
                  <a:t>h) - več svetlobe v oddaljenem </a:t>
                </a:r>
              </a:p>
              <a:p>
                <a:pPr marL="0" indent="0">
                  <a:buNone/>
                </a:pPr>
                <a:r>
                  <a:rPr lang="sl-SI" sz="1600" dirty="0"/>
                  <a:t> </a:t>
                </a:r>
                <a:r>
                  <a:rPr lang="sl-SI" sz="1600" dirty="0" smtClean="0"/>
                  <a:t>    </a:t>
                </a:r>
                <a:r>
                  <a:rPr lang="sl-SI" sz="1600" dirty="0" smtClean="0"/>
                  <a:t>gorišču-ugodno </a:t>
                </a:r>
                <a:r>
                  <a:rPr lang="sl-SI" sz="1600" dirty="0"/>
                  <a:t>za nočni vid na d</a:t>
                </a:r>
                <a:r>
                  <a:rPr lang="sl-SI" sz="1600" dirty="0" smtClean="0"/>
                  <a:t>aljavo</a:t>
                </a:r>
                <a:r>
                  <a:rPr lang="sl-SI" dirty="0"/>
                  <a:t>. </a:t>
                </a:r>
                <a:endParaRPr lang="sl-SI" dirty="0" smtClean="0"/>
              </a:p>
              <a:p>
                <a:r>
                  <a:rPr lang="sl-SI" sz="1400" b="1" dirty="0" smtClean="0"/>
                  <a:t>Nekatere </a:t>
                </a:r>
                <a:r>
                  <a:rPr lang="sl-SI" sz="1400" b="1" dirty="0"/>
                  <a:t>EDOF leče uporabljajo večjo fazno </a:t>
                </a:r>
                <a:r>
                  <a:rPr lang="sl-SI" sz="1400" b="1" dirty="0" smtClean="0"/>
                  <a:t>razliko, to je</a:t>
                </a:r>
              </a:p>
              <a:p>
                <a:r>
                  <a:rPr lang="sl-SI" sz="1400" b="1" dirty="0" smtClean="0"/>
                  <a:t>povezano s </a:t>
                </a:r>
                <a:r>
                  <a:rPr lang="sl-SI" sz="1400" b="1" dirty="0" smtClean="0">
                    <a:solidFill>
                      <a:srgbClr val="FF0000"/>
                    </a:solidFill>
                  </a:rPr>
                  <a:t>popolno </a:t>
                </a:r>
                <a:r>
                  <a:rPr lang="sl-SI" sz="1400" b="1" dirty="0">
                    <a:solidFill>
                      <a:srgbClr val="FF0000"/>
                    </a:solidFill>
                  </a:rPr>
                  <a:t>odpravo barvne </a:t>
                </a:r>
                <a:r>
                  <a:rPr lang="sl-SI" sz="1400" b="1" dirty="0" smtClean="0">
                    <a:solidFill>
                      <a:srgbClr val="FF0000"/>
                    </a:solidFill>
                  </a:rPr>
                  <a:t>napake </a:t>
                </a:r>
                <a:r>
                  <a:rPr lang="sl-SI" sz="1400" b="1" dirty="0" smtClean="0"/>
                  <a:t>– AMO J&amp;J </a:t>
                </a:r>
                <a:r>
                  <a:rPr lang="sl-SI" sz="1400" b="1" dirty="0" err="1" smtClean="0"/>
                  <a:t>Tecnis</a:t>
                </a:r>
                <a:r>
                  <a:rPr lang="sl-SI" sz="1400" b="1" dirty="0" smtClean="0"/>
                  <a:t> </a:t>
                </a:r>
                <a:r>
                  <a:rPr lang="sl-SI" sz="1400" b="1" dirty="0" err="1" smtClean="0"/>
                  <a:t>Symfony</a:t>
                </a:r>
                <a:endParaRPr lang="sl-SI" sz="1400" b="1" dirty="0"/>
              </a:p>
            </p:txBody>
          </p:sp>
        </mc:Choice>
        <mc:Fallback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25" y="470287"/>
                <a:ext cx="8571886" cy="6675120"/>
              </a:xfrm>
              <a:blipFill rotWithShape="0">
                <a:blip r:embed="rId4"/>
                <a:stretch>
                  <a:fillRect l="-142" t="-548" r="-85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otnik 6"/>
          <p:cNvSpPr/>
          <p:nvPr/>
        </p:nvSpPr>
        <p:spPr>
          <a:xfrm>
            <a:off x="271706" y="1076449"/>
            <a:ext cx="8262694" cy="1698351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Označba mesta datuma 8"/>
          <p:cNvSpPr>
            <a:spLocks noGrp="1"/>
          </p:cNvSpPr>
          <p:nvPr>
            <p:ph type="dt" sz="half" idx="10"/>
          </p:nvPr>
        </p:nvSpPr>
        <p:spPr>
          <a:xfrm>
            <a:off x="11136812" y="5052913"/>
            <a:ext cx="911939" cy="365125"/>
          </a:xfrm>
        </p:spPr>
        <p:txBody>
          <a:bodyPr/>
          <a:lstStyle/>
          <a:p>
            <a:fld id="{2634DB01-7F18-44B3-A5F6-473D51F2553D}" type="datetime11">
              <a:rPr lang="en-US" smtClean="0"/>
              <a:t>19:58:21</a:t>
            </a:fld>
            <a:endParaRPr lang="en-US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5" y="6183418"/>
            <a:ext cx="12114409" cy="66551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816796" y="3382839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err="1" smtClean="0">
                <a:solidFill>
                  <a:schemeClr val="accent1">
                    <a:lumMod val="75000"/>
                  </a:schemeClr>
                </a:solidFill>
              </a:rPr>
              <a:t>Apodizacija</a:t>
            </a:r>
            <a:endParaRPr lang="sl-SI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8665365" y="5271989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% energije (d zenice)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8968393" y="5529550"/>
            <a:ext cx="2624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>
                <a:solidFill>
                  <a:schemeClr val="accent6">
                    <a:lumMod val="50000"/>
                  </a:schemeClr>
                </a:solidFill>
              </a:rPr>
              <a:t>daleč</a:t>
            </a:r>
            <a:r>
              <a:rPr lang="sl-SI" sz="1100" dirty="0" smtClean="0">
                <a:solidFill>
                  <a:schemeClr val="accent1">
                    <a:lumMod val="75000"/>
                  </a:schemeClr>
                </a:solidFill>
              </a:rPr>
              <a:t>, srednje</a:t>
            </a:r>
            <a:r>
              <a:rPr lang="sl-SI" sz="1100" dirty="0" smtClean="0">
                <a:solidFill>
                  <a:srgbClr val="C00000"/>
                </a:solidFill>
              </a:rPr>
              <a:t>, blizu</a:t>
            </a:r>
            <a:endParaRPr lang="sl-SI" sz="1100" dirty="0">
              <a:solidFill>
                <a:srgbClr val="C00000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7900549" y="3884895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/>
              <a:t>VSY </a:t>
            </a:r>
            <a:r>
              <a:rPr lang="sl-SI" sz="1200" dirty="0" err="1" smtClean="0"/>
              <a:t>Trinova</a:t>
            </a:r>
            <a:endParaRPr lang="sl-SI" sz="12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96" y="2382589"/>
            <a:ext cx="3280693" cy="9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7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  <p:bldP spid="3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73126" y="1633"/>
            <a:ext cx="2178989" cy="217898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831393"/>
            <a:ext cx="12192000" cy="102660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216" y="33164"/>
            <a:ext cx="7419231" cy="682890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accent2">
                    <a:lumMod val="75000"/>
                  </a:schemeClr>
                </a:solidFill>
              </a:rPr>
              <a:t>Difrakcijske IOL – </a:t>
            </a:r>
            <a:r>
              <a:rPr lang="sl-SI" sz="3200" dirty="0" smtClean="0">
                <a:solidFill>
                  <a:schemeClr val="accent2">
                    <a:lumMod val="75000"/>
                  </a:schemeClr>
                </a:solidFill>
              </a:rPr>
              <a:t>še.., </a:t>
            </a:r>
            <a:r>
              <a:rPr lang="sl-SI" sz="3200" dirty="0" err="1" smtClean="0">
                <a:solidFill>
                  <a:schemeClr val="accent2">
                    <a:lumMod val="75000"/>
                  </a:schemeClr>
                </a:solidFill>
              </a:rPr>
              <a:t>trifokalne</a:t>
            </a:r>
            <a:r>
              <a:rPr lang="sl-SI" sz="3200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sl-SI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8" y="664319"/>
            <a:ext cx="6801510" cy="6603213"/>
          </a:xfrm>
          <a:noFill/>
        </p:spPr>
        <p:txBody>
          <a:bodyPr>
            <a:normAutofit/>
          </a:bodyPr>
          <a:lstStyle/>
          <a:p>
            <a:r>
              <a:rPr lang="sl-SI" b="1" dirty="0" smtClean="0"/>
              <a:t>f</a:t>
            </a:r>
            <a:r>
              <a:rPr lang="sl-SI" dirty="0" smtClean="0"/>
              <a:t> </a:t>
            </a:r>
            <a:r>
              <a:rPr lang="sl-SI" b="1" dirty="0"/>
              <a:t>ni odvisna </a:t>
            </a:r>
            <a:r>
              <a:rPr lang="sl-SI" dirty="0"/>
              <a:t>od stopnje odprtosti zenice-prednost pred refrakcijskimi </a:t>
            </a:r>
            <a:r>
              <a:rPr lang="sl-SI" dirty="0" err="1"/>
              <a:t>multifokalnimi</a:t>
            </a:r>
            <a:r>
              <a:rPr lang="sl-SI" dirty="0"/>
              <a:t> lečami </a:t>
            </a:r>
            <a:r>
              <a:rPr lang="sl-SI" sz="1200" dirty="0" smtClean="0"/>
              <a:t>(kot. npr. AMO </a:t>
            </a:r>
            <a:r>
              <a:rPr lang="sl-SI" sz="1200" dirty="0" err="1" smtClean="0"/>
              <a:t>Rezoom</a:t>
            </a:r>
            <a:r>
              <a:rPr lang="sl-SI" sz="1200" dirty="0" smtClean="0"/>
              <a:t>)</a:t>
            </a:r>
          </a:p>
          <a:p>
            <a:r>
              <a:rPr lang="sl-SI" dirty="0" smtClean="0"/>
              <a:t>S </a:t>
            </a:r>
            <a:r>
              <a:rPr lang="sl-SI" dirty="0"/>
              <a:t>kombinacijo dveh difrakcijskih profilov pri difrakcijskih IOL (+ osnovne refrakcijske dioptrije) pa dosežejo  </a:t>
            </a:r>
            <a:r>
              <a:rPr lang="sl-SI" b="1" dirty="0" err="1"/>
              <a:t>trifokalnost</a:t>
            </a:r>
            <a:r>
              <a:rPr lang="sl-SI" dirty="0"/>
              <a:t>. 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330" y="2017984"/>
            <a:ext cx="5159434" cy="380119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931265" y="954229"/>
            <a:ext cx="305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Prva </a:t>
            </a:r>
            <a:r>
              <a:rPr lang="sl-SI" sz="1400" b="1" dirty="0" err="1" smtClean="0"/>
              <a:t>trifokalna</a:t>
            </a:r>
            <a:r>
              <a:rPr lang="sl-SI" sz="1400" b="1" dirty="0" smtClean="0"/>
              <a:t> (dr. </a:t>
            </a:r>
            <a:r>
              <a:rPr lang="sl-SI" sz="1400" b="1" dirty="0" err="1" smtClean="0"/>
              <a:t>Damien</a:t>
            </a:r>
            <a:r>
              <a:rPr lang="sl-SI" sz="1400" b="1" dirty="0" smtClean="0"/>
              <a:t> </a:t>
            </a:r>
            <a:r>
              <a:rPr lang="sl-SI" sz="1400" b="1" dirty="0" err="1" smtClean="0"/>
              <a:t>Gatinel</a:t>
            </a:r>
            <a:r>
              <a:rPr lang="sl-SI" sz="1400" b="1" dirty="0" smtClean="0"/>
              <a:t>) IOL </a:t>
            </a:r>
            <a:r>
              <a:rPr lang="sl-SI" sz="1400" b="1" dirty="0" err="1" smtClean="0"/>
              <a:t>FINEVision</a:t>
            </a:r>
            <a:r>
              <a:rPr lang="sl-SI" sz="1400" b="1" dirty="0" smtClean="0"/>
              <a:t> </a:t>
            </a:r>
            <a:r>
              <a:rPr lang="sl-SI" sz="1400" b="1" dirty="0" err="1" smtClean="0"/>
              <a:t>Physiol</a:t>
            </a:r>
            <a:r>
              <a:rPr lang="sl-SI" sz="1400" b="1" dirty="0" smtClean="0"/>
              <a:t> – refrakcija+2x </a:t>
            </a:r>
            <a:r>
              <a:rPr lang="sl-SI" sz="1400" b="1" dirty="0" smtClean="0"/>
              <a:t>difrakcija (</a:t>
            </a:r>
            <a:r>
              <a:rPr lang="sl-SI" sz="1400" b="1" dirty="0" err="1" smtClean="0">
                <a:solidFill>
                  <a:srgbClr val="FF0000"/>
                </a:solidFill>
              </a:rPr>
              <a:t>F</a:t>
            </a:r>
            <a:r>
              <a:rPr lang="sl-SI" sz="1400" b="1" dirty="0" err="1" smtClean="0"/>
              <a:t>ar</a:t>
            </a:r>
            <a:r>
              <a:rPr lang="sl-SI" sz="1400" b="1" dirty="0" err="1" smtClean="0">
                <a:solidFill>
                  <a:srgbClr val="FF0000"/>
                </a:solidFill>
              </a:rPr>
              <a:t>I</a:t>
            </a:r>
            <a:r>
              <a:rPr lang="sl-SI" sz="1400" b="1" dirty="0" err="1" smtClean="0"/>
              <a:t>ntermediate</a:t>
            </a:r>
            <a:r>
              <a:rPr lang="sl-SI" sz="1400" b="1" dirty="0" err="1" smtClean="0">
                <a:solidFill>
                  <a:srgbClr val="FF0000"/>
                </a:solidFill>
              </a:rPr>
              <a:t>NE</a:t>
            </a:r>
            <a:r>
              <a:rPr lang="sl-SI" sz="1400" b="1" dirty="0" err="1" smtClean="0"/>
              <a:t>ar</a:t>
            </a:r>
            <a:r>
              <a:rPr lang="sl-SI" sz="1400" b="1" dirty="0" smtClean="0"/>
              <a:t>)</a:t>
            </a:r>
            <a:endParaRPr lang="sl-SI" sz="1400" b="1" dirty="0"/>
          </a:p>
        </p:txBody>
      </p:sp>
      <p:sp>
        <p:nvSpPr>
          <p:cNvPr id="11" name="Označba mesta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6DF0-B65A-47F9-BC27-07BB67B40F4C}" type="datetime11">
              <a:rPr lang="en-US" smtClean="0"/>
              <a:t>19:58:22</a:t>
            </a:fld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9" y="2017986"/>
            <a:ext cx="4064229" cy="3591354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59013" y="5558610"/>
            <a:ext cx="1753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err="1" smtClean="0"/>
              <a:t>J.Cataract</a:t>
            </a:r>
            <a:r>
              <a:rPr lang="sl-SI" sz="900" dirty="0" smtClean="0"/>
              <a:t> refract.surg.2011</a:t>
            </a:r>
            <a:endParaRPr lang="sl-SI" sz="9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11" y="2017986"/>
            <a:ext cx="2890338" cy="3813406"/>
          </a:xfrm>
          <a:prstGeom prst="rect">
            <a:avLst/>
          </a:prstGeom>
        </p:spPr>
      </p:pic>
      <p:sp>
        <p:nvSpPr>
          <p:cNvPr id="6" name="Desna puščica 5"/>
          <p:cNvSpPr/>
          <p:nvPr/>
        </p:nvSpPr>
        <p:spPr>
          <a:xfrm rot="20648373" flipV="1">
            <a:off x="6100249" y="4783371"/>
            <a:ext cx="2955467" cy="150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697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965" y="163677"/>
            <a:ext cx="6786127" cy="779929"/>
          </a:xfrm>
        </p:spPr>
        <p:txBody>
          <a:bodyPr>
            <a:normAutofit fontScale="90000"/>
          </a:bodyPr>
          <a:lstStyle/>
          <a:p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Akustična analogija </a:t>
            </a: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pri </a:t>
            </a: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šolskih poskusih </a:t>
            </a: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</a:rPr>
              <a:t>– poskus s svetlobo </a:t>
            </a:r>
            <a:r>
              <a:rPr lang="sl-SI" sz="1600" b="1" dirty="0" smtClean="0">
                <a:solidFill>
                  <a:schemeClr val="accent1">
                    <a:lumMod val="75000"/>
                  </a:schemeClr>
                </a:solidFill>
              </a:rPr>
              <a:t>neprimeren</a:t>
            </a:r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</a:rPr>
              <a:t> zaradi težavnosti prikaza in zahtevne opreme</a:t>
            </a:r>
            <a:endParaRPr lang="sl-SI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67965" y="965200"/>
                <a:ext cx="5678651" cy="45251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l-SI" dirty="0" smtClean="0"/>
                  <a:t>pomembna </a:t>
                </a:r>
                <a:r>
                  <a:rPr lang="sl-SI" dirty="0"/>
                  <a:t>zaradi neprimerno večje valovne dolžine uporabljenega ultra zvoka, kot je sicer valovna dolžina vidne svetlobe. To </a:t>
                </a:r>
                <a:r>
                  <a:rPr lang="sl-SI" b="1" dirty="0"/>
                  <a:t>poenostavi izdelavo modela v priročni velikosti,</a:t>
                </a:r>
                <a:r>
                  <a:rPr lang="sl-SI" dirty="0"/>
                  <a:t> kar omogoča lažjo razlago delovanja ob </a:t>
                </a:r>
                <a:r>
                  <a:rPr lang="sl-SI" b="1" dirty="0"/>
                  <a:t>šolskem demonstracijskem poskusu</a:t>
                </a:r>
                <a:r>
                  <a:rPr lang="sl-SI" dirty="0"/>
                  <a:t>. </a:t>
                </a:r>
                <a:endParaRPr lang="sl-SI" dirty="0" smtClean="0"/>
              </a:p>
              <a:p>
                <a:r>
                  <a:rPr lang="sl-SI" b="1" dirty="0" smtClean="0">
                    <a:solidFill>
                      <a:srgbClr val="FF0000"/>
                    </a:solidFill>
                  </a:rPr>
                  <a:t>Nekaj desetink cm UZ (</a:t>
                </a:r>
                <a14:m>
                  <m:oMath xmlns:m="http://schemas.openxmlformats.org/officeDocument/2006/math">
                    <m:r>
                      <a:rPr lang="sl-SI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sl-SI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b="1" dirty="0" smtClean="0">
                    <a:solidFill>
                      <a:srgbClr val="FF0000"/>
                    </a:solidFill>
                  </a:rPr>
                  <a:t>) proti nekaj desetink mikrometra vidne svetlobe – razmerje </a:t>
                </a:r>
                <a:r>
                  <a:rPr lang="sl-SI" sz="2400" b="1" dirty="0" smtClean="0">
                    <a:solidFill>
                      <a:srgbClr val="FF0000"/>
                    </a:solidFill>
                  </a:rPr>
                  <a:t>1 : 10000 </a:t>
                </a:r>
                <a:r>
                  <a:rPr lang="sl-SI" b="1" dirty="0" smtClean="0">
                    <a:solidFill>
                      <a:srgbClr val="FF0000"/>
                    </a:solidFill>
                  </a:rPr>
                  <a:t>!!</a:t>
                </a:r>
              </a:p>
              <a:p>
                <a:r>
                  <a:rPr lang="sl-SI" dirty="0" smtClean="0"/>
                  <a:t>Dijaki </a:t>
                </a:r>
                <a:r>
                  <a:rPr lang="sl-SI" dirty="0"/>
                  <a:t>morajo za celovito razumevanje poznati še enačbo leče, delovanje sestavljenih leč oziroma načelo seštevanja dioptrij. Podrobno morajo razumeti tudi delovanje človeškega očesa, s čimer spontano vzpostavimo interdisciplinarno povezava z biologijo. </a:t>
                </a:r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65" y="965200"/>
                <a:ext cx="5678651" cy="4525177"/>
              </a:xfrm>
              <a:blipFill rotWithShape="0">
                <a:blip r:embed="rId2"/>
                <a:stretch>
                  <a:fillRect l="-215" t="-1346" r="-75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969" y="163677"/>
            <a:ext cx="5442964" cy="27592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969" y="2971631"/>
            <a:ext cx="5442964" cy="27336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689969" y="4134372"/>
            <a:ext cx="5244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Foto: prof. dr. Marko Hawlina</a:t>
            </a:r>
            <a:endParaRPr lang="sl-SI" sz="1200" dirty="0"/>
          </a:p>
        </p:txBody>
      </p:sp>
      <p:sp>
        <p:nvSpPr>
          <p:cNvPr id="8" name="Označba mesta datuma 7"/>
          <p:cNvSpPr>
            <a:spLocks noGrp="1"/>
          </p:cNvSpPr>
          <p:nvPr>
            <p:ph type="dt" sz="half" idx="10"/>
          </p:nvPr>
        </p:nvSpPr>
        <p:spPr>
          <a:xfrm>
            <a:off x="5640030" y="5340106"/>
            <a:ext cx="911939" cy="365125"/>
          </a:xfrm>
        </p:spPr>
        <p:txBody>
          <a:bodyPr/>
          <a:lstStyle/>
          <a:p>
            <a:fld id="{48CF798D-3135-49B4-B7C8-2F74E371CEAD}" type="datetime11">
              <a:rPr lang="en-US" smtClean="0"/>
              <a:t>19:58:22</a:t>
            </a:fld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05329"/>
            <a:ext cx="12192000" cy="10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50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085" y="161707"/>
            <a:ext cx="7440933" cy="666724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Postavitev poskusa v raziskovalni nalogi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085" y="953808"/>
            <a:ext cx="6543663" cy="4794828"/>
          </a:xfrm>
        </p:spPr>
        <p:txBody>
          <a:bodyPr>
            <a:normAutofit fontScale="47500" lnSpcReduction="20000"/>
          </a:bodyPr>
          <a:lstStyle/>
          <a:p>
            <a:r>
              <a:rPr lang="sl-SI" sz="4000" b="1" dirty="0" smtClean="0"/>
              <a:t>Standardna šolska merilna oprema </a:t>
            </a:r>
            <a:r>
              <a:rPr lang="sl-SI" sz="4000" b="1" dirty="0"/>
              <a:t>za pouk </a:t>
            </a:r>
            <a:r>
              <a:rPr lang="sl-SI" sz="4000" b="1" dirty="0" smtClean="0"/>
              <a:t>fizike</a:t>
            </a:r>
            <a:endParaRPr lang="sl-SI" sz="4000" b="1" dirty="0"/>
          </a:p>
          <a:p>
            <a:r>
              <a:rPr lang="sl-SI" sz="4000" dirty="0" smtClean="0"/>
              <a:t>Oprema za izvedbo poskusa preverjanje difrakcijskega fokusa pri UZ:</a:t>
            </a:r>
          </a:p>
          <a:p>
            <a:r>
              <a:rPr lang="sl-SI" sz="4000" dirty="0" smtClean="0"/>
              <a:t>Par UZ zvočnikov (en je zvočnik, drugi mikrofon), resonančna frekvenca cca 44 kHz. Predelani iz komercialnega cenenega UZ kompleta za določanje razdalj pri avtomobilih.</a:t>
            </a:r>
          </a:p>
          <a:p>
            <a:r>
              <a:rPr lang="sl-SI" sz="4000" dirty="0" err="1" smtClean="0"/>
              <a:t>Audio</a:t>
            </a:r>
            <a:r>
              <a:rPr lang="sl-SI" sz="4000" dirty="0" smtClean="0"/>
              <a:t> oscilator</a:t>
            </a:r>
          </a:p>
          <a:p>
            <a:r>
              <a:rPr lang="sl-SI" sz="4000" dirty="0" smtClean="0"/>
              <a:t>Osciloskop</a:t>
            </a:r>
          </a:p>
          <a:p>
            <a:r>
              <a:rPr lang="sl-SI" sz="4000" dirty="0" smtClean="0"/>
              <a:t>Optična klop</a:t>
            </a:r>
          </a:p>
          <a:p>
            <a:r>
              <a:rPr lang="sl-SI" sz="4000" dirty="0" smtClean="0"/>
              <a:t>Konkavno zrcalo za usmerjanje razpršenega UZ v ravno valovanje (navadno kozmetično konkavno-konveksno zrcalo)</a:t>
            </a:r>
          </a:p>
          <a:p>
            <a:r>
              <a:rPr lang="sl-SI" sz="4000" dirty="0" smtClean="0">
                <a:solidFill>
                  <a:srgbClr val="FF0000"/>
                </a:solidFill>
              </a:rPr>
              <a:t>Izdelane </a:t>
            </a:r>
            <a:r>
              <a:rPr lang="sl-SI" sz="4000" dirty="0" err="1" smtClean="0">
                <a:solidFill>
                  <a:srgbClr val="FF0000"/>
                </a:solidFill>
              </a:rPr>
              <a:t>Fresnelove</a:t>
            </a:r>
            <a:r>
              <a:rPr lang="sl-SI" sz="4000" dirty="0" smtClean="0">
                <a:solidFill>
                  <a:srgbClr val="FF0000"/>
                </a:solidFill>
              </a:rPr>
              <a:t> conske plošče za zvok in stojala (za centriranje)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018" y="58551"/>
            <a:ext cx="4598644" cy="27159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018" y="2832882"/>
            <a:ext cx="4598644" cy="2900123"/>
          </a:xfrm>
          <a:prstGeom prst="rect">
            <a:avLst/>
          </a:prstGeom>
        </p:spPr>
      </p:pic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07A-E862-4DE7-A80C-E1215CA1E6A1}" type="datetime11">
              <a:rPr lang="en-US" smtClean="0"/>
              <a:t>19:58:22</a:t>
            </a:fld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91426"/>
            <a:ext cx="12192000" cy="10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5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567" y="7281"/>
            <a:ext cx="7297262" cy="648829"/>
          </a:xfrm>
        </p:spPr>
        <p:txBody>
          <a:bodyPr>
            <a:normAutofit fontScale="90000"/>
          </a:bodyPr>
          <a:lstStyle/>
          <a:p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Izvedba poskusa:</a:t>
            </a:r>
            <a:br>
              <a:rPr lang="sl-SI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5" y="3299535"/>
            <a:ext cx="5503025" cy="3031592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279" y="110803"/>
            <a:ext cx="4310074" cy="312893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912" y="3299535"/>
            <a:ext cx="5891441" cy="252069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67567" y="562316"/>
            <a:ext cx="76630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Postavitev zrcala na optično klop, določanje gorišča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Postavitev UZ zvočnika v F - po odboju vzporeden curek UZ.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Postavitev akustičnega dušenja v okolico (pena)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Preverjanje delovanja sistema – </a:t>
            </a:r>
            <a:r>
              <a:rPr lang="sl-SI" sz="2000" dirty="0" err="1" smtClean="0"/>
              <a:t>audio</a:t>
            </a:r>
            <a:r>
              <a:rPr lang="sl-SI" sz="2000" dirty="0" smtClean="0"/>
              <a:t> oscilator, osciloskop, UZ mikrofon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Postavitev </a:t>
            </a:r>
            <a:r>
              <a:rPr lang="sl-SI" sz="2000" dirty="0" err="1" smtClean="0"/>
              <a:t>Fresnelove</a:t>
            </a:r>
            <a:r>
              <a:rPr lang="sl-SI" sz="2000" dirty="0" smtClean="0"/>
              <a:t> plošče na optično klop v optično os in premik UZ mikrofona v položaj izračunanega gorišča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Preverjanje delovanja, iskanje točne lege gorišča, lege za N=2 </a:t>
            </a:r>
            <a:r>
              <a:rPr lang="sl-SI" sz="1200" dirty="0" smtClean="0"/>
              <a:t>(težavno).</a:t>
            </a:r>
            <a:endParaRPr lang="sl-SI" sz="2000" dirty="0"/>
          </a:p>
        </p:txBody>
      </p:sp>
      <p:sp>
        <p:nvSpPr>
          <p:cNvPr id="5" name="Zaobljeni pravokotnik 4"/>
          <p:cNvSpPr/>
          <p:nvPr/>
        </p:nvSpPr>
        <p:spPr>
          <a:xfrm>
            <a:off x="5653226" y="3299535"/>
            <a:ext cx="457200" cy="3231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251C-DF51-481F-A1EC-A2C4C40506C1}" type="datetime11">
              <a:rPr lang="en-US" smtClean="0"/>
              <a:t>19:58:22</a:t>
            </a:fld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1" y="5831395"/>
            <a:ext cx="12192000" cy="102660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2669717" y="5523853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Raziskovalec Urban Mežnar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00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62956"/>
            <a:ext cx="8596668" cy="1107440"/>
          </a:xfrm>
        </p:spPr>
        <p:txBody>
          <a:bodyPr>
            <a:normAutofit/>
          </a:bodyPr>
          <a:lstStyle/>
          <a:p>
            <a:r>
              <a:rPr lang="sl-SI" sz="3200" dirty="0" err="1" smtClean="0">
                <a:solidFill>
                  <a:schemeClr val="accent1">
                    <a:lumMod val="75000"/>
                  </a:schemeClr>
                </a:solidFill>
              </a:rPr>
              <a:t>Preverjanje,nadaljevanje</a:t>
            </a: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94" y="2480184"/>
            <a:ext cx="4796158" cy="321422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010" y="750277"/>
            <a:ext cx="6984297" cy="494412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3274" y="1002856"/>
            <a:ext cx="4638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Ponovitev poskusa z drugo </a:t>
            </a:r>
            <a:r>
              <a:rPr lang="sl-SI" dirty="0" err="1" smtClean="0"/>
              <a:t>Fresnelovo</a:t>
            </a:r>
            <a:r>
              <a:rPr lang="sl-SI" dirty="0" smtClean="0"/>
              <a:t> ploščo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i="1" dirty="0" smtClean="0"/>
              <a:t>Preverjanje principa </a:t>
            </a:r>
            <a:r>
              <a:rPr lang="sl-SI" i="1" dirty="0" err="1" smtClean="0"/>
              <a:t>trifokalnosti</a:t>
            </a:r>
            <a:r>
              <a:rPr lang="sl-SI" i="1" dirty="0" smtClean="0"/>
              <a:t> (2 difrakcijski gorišči)  </a:t>
            </a:r>
            <a:r>
              <a:rPr lang="sl-SI" i="1" dirty="0" smtClean="0">
                <a:solidFill>
                  <a:srgbClr val="FF0000"/>
                </a:solidFill>
              </a:rPr>
              <a:t>TEŽAVE!</a:t>
            </a:r>
            <a:endParaRPr lang="sl-SI" i="1" dirty="0">
              <a:solidFill>
                <a:srgbClr val="FF0000"/>
              </a:solidFill>
            </a:endParaRP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>
          <a:xfrm>
            <a:off x="11003410" y="4878767"/>
            <a:ext cx="911939" cy="365125"/>
          </a:xfrm>
        </p:spPr>
        <p:txBody>
          <a:bodyPr/>
          <a:lstStyle/>
          <a:p>
            <a:fld id="{68BE83EE-EBAE-4638-A49B-0B8B732FC51F}" type="datetime11">
              <a:rPr lang="en-US" smtClean="0"/>
              <a:t>19:58:22</a:t>
            </a:fld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1606"/>
            <a:ext cx="12192000" cy="10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7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Kaj nas čaka letos ?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……</a:t>
            </a:r>
          </a:p>
          <a:p>
            <a:endParaRPr lang="sl-SI" sz="2000" dirty="0"/>
          </a:p>
          <a:p>
            <a:r>
              <a:rPr lang="sl-SI" sz="2000" dirty="0" smtClean="0"/>
              <a:t>Izdelava akustične refrakcijske leče in preverjanje delovanja</a:t>
            </a:r>
          </a:p>
          <a:p>
            <a:r>
              <a:rPr lang="sl-SI" sz="2000" dirty="0" smtClean="0"/>
              <a:t>Izdelava realnega modela </a:t>
            </a:r>
            <a:r>
              <a:rPr lang="sl-SI" sz="2000" dirty="0" err="1" smtClean="0"/>
              <a:t>dvofokalne</a:t>
            </a:r>
            <a:r>
              <a:rPr lang="sl-SI" sz="2000" dirty="0" smtClean="0"/>
              <a:t> in </a:t>
            </a:r>
            <a:r>
              <a:rPr lang="sl-SI" sz="2000" dirty="0" err="1" smtClean="0"/>
              <a:t>trifokalne</a:t>
            </a:r>
            <a:r>
              <a:rPr lang="sl-SI" sz="2000" dirty="0" smtClean="0"/>
              <a:t> IOL z aplikacijo </a:t>
            </a:r>
            <a:r>
              <a:rPr lang="sl-SI" sz="2000" dirty="0" err="1" smtClean="0"/>
              <a:t>Fresnelovih</a:t>
            </a:r>
            <a:r>
              <a:rPr lang="sl-SI" sz="2000" dirty="0" smtClean="0"/>
              <a:t> ‚kolobarjev‘ na površino leč.</a:t>
            </a:r>
          </a:p>
          <a:p>
            <a:endParaRPr lang="sl-SI" sz="2000" dirty="0"/>
          </a:p>
          <a:p>
            <a:r>
              <a:rPr lang="sl-SI" sz="2000" dirty="0" smtClean="0"/>
              <a:t>……</a:t>
            </a:r>
          </a:p>
          <a:p>
            <a:r>
              <a:rPr lang="sl-SI" sz="1200" dirty="0" smtClean="0"/>
              <a:t>Viri slik. materiala: Internet, avtorji v navedenih revijah, podatki izdelovalcev, R. Snoj</a:t>
            </a:r>
            <a:endParaRPr lang="sl-SI" sz="1200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11042027" y="6328233"/>
            <a:ext cx="911939" cy="365125"/>
          </a:xfrm>
        </p:spPr>
        <p:txBody>
          <a:bodyPr/>
          <a:lstStyle/>
          <a:p>
            <a:fld id="{0DC30ECD-E7D8-4BEE-B92F-4A1C8D1C6AB3}" type="datetime11">
              <a:rPr lang="en-US" smtClean="0"/>
              <a:t>19:58:22</a:t>
            </a:fld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8248"/>
            <a:ext cx="12192000" cy="10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810" y="375138"/>
            <a:ext cx="8596668" cy="1320800"/>
          </a:xfrm>
        </p:spPr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hvala za pozornost!</a:t>
            </a:r>
            <a:br>
              <a:rPr lang="sl-SI" dirty="0">
                <a:solidFill>
                  <a:schemeClr val="accent1">
                    <a:lumMod val="75000"/>
                  </a:schemeClr>
                </a:solidFill>
              </a:rPr>
            </a:b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>
          <a:xfrm>
            <a:off x="11095815" y="6492875"/>
            <a:ext cx="911939" cy="365125"/>
          </a:xfrm>
        </p:spPr>
        <p:txBody>
          <a:bodyPr/>
          <a:lstStyle/>
          <a:p>
            <a:fld id="{49041B95-7A57-442B-8CD6-E76F3CCC279B}" type="datetime11">
              <a:rPr lang="en-US" smtClean="0"/>
              <a:t>19:58:22</a:t>
            </a:fld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85" y="82059"/>
            <a:ext cx="7558592" cy="56689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1200"/>
            <a:ext cx="12192000" cy="10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5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67648" y="535603"/>
            <a:ext cx="8596668" cy="13208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Intraokularne</a:t>
            </a:r>
            <a:r>
              <a:rPr lang="sl-SI" b="1" dirty="0"/>
              <a:t>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leče - </a:t>
            </a:r>
            <a:r>
              <a:rPr lang="sl-SI" b="1" dirty="0" smtClean="0">
                <a:solidFill>
                  <a:srgbClr val="FF0000"/>
                </a:solidFill>
              </a:rPr>
              <a:t>pouk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71905" y="1196003"/>
            <a:ext cx="9147668" cy="4556392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T</a:t>
            </a:r>
            <a:r>
              <a:rPr lang="sl-SI" sz="2800" dirty="0" err="1"/>
              <a:t>eoretična</a:t>
            </a:r>
            <a:r>
              <a:rPr lang="sl-SI" sz="2800" dirty="0"/>
              <a:t> suhoparna 'šolska' </a:t>
            </a:r>
            <a:r>
              <a:rPr lang="sl-SI" sz="2800" dirty="0" smtClean="0"/>
              <a:t>znanja - nadgradnja v 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</a:rPr>
              <a:t>avtentičnih primerih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sl-SI" sz="2800" b="1" dirty="0" smtClean="0">
                <a:solidFill>
                  <a:schemeClr val="accent2">
                    <a:lumMod val="75000"/>
                  </a:schemeClr>
                </a:solidFill>
              </a:rPr>
              <a:t>Motivacija,</a:t>
            </a:r>
            <a:r>
              <a:rPr lang="sl-SI" sz="2800" dirty="0" smtClean="0"/>
              <a:t> povezava </a:t>
            </a:r>
            <a:r>
              <a:rPr lang="sl-SI" sz="2800" dirty="0"/>
              <a:t>z </a:t>
            </a:r>
            <a:r>
              <a:rPr lang="sl-SI" sz="2800" b="1" dirty="0">
                <a:solidFill>
                  <a:srgbClr val="FF0000"/>
                </a:solidFill>
              </a:rPr>
              <a:t>realnimi vsakodnevnimi </a:t>
            </a:r>
            <a:r>
              <a:rPr lang="sl-SI" sz="2800" b="1" dirty="0" smtClean="0">
                <a:solidFill>
                  <a:srgbClr val="FF0000"/>
                </a:solidFill>
              </a:rPr>
              <a:t>praksami</a:t>
            </a:r>
            <a:r>
              <a:rPr lang="sl-SI" sz="2800" dirty="0" smtClean="0"/>
              <a:t>. To </a:t>
            </a:r>
            <a:r>
              <a:rPr lang="sl-SI" sz="2800" dirty="0"/>
              <a:t>je še posebej </a:t>
            </a:r>
            <a:r>
              <a:rPr lang="sl-SI" sz="2800" dirty="0" smtClean="0"/>
              <a:t>učinkovito na področjih, </a:t>
            </a:r>
            <a:r>
              <a:rPr lang="sl-SI" sz="2800" dirty="0"/>
              <a:t>ki pomenijo </a:t>
            </a:r>
            <a:r>
              <a:rPr lang="sl-SI" sz="2800" u="sng" dirty="0"/>
              <a:t>strokovno novost</a:t>
            </a:r>
            <a:r>
              <a:rPr lang="sl-SI" sz="2800" dirty="0"/>
              <a:t>.</a:t>
            </a:r>
          </a:p>
          <a:p>
            <a:r>
              <a:rPr lang="sl-SI" sz="2800" dirty="0" smtClean="0"/>
              <a:t>Sodobni pouk fizike - </a:t>
            </a:r>
            <a:r>
              <a:rPr lang="sl-SI" sz="2800" b="1" dirty="0" smtClean="0">
                <a:solidFill>
                  <a:schemeClr val="accent2">
                    <a:lumMod val="75000"/>
                  </a:schemeClr>
                </a:solidFill>
              </a:rPr>
              <a:t>interdisciplinarni</a:t>
            </a:r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800" dirty="0" smtClean="0"/>
              <a:t>pristop.</a:t>
            </a:r>
          </a:p>
          <a:p>
            <a:r>
              <a:rPr lang="sl-SI" sz="2800" dirty="0" smtClean="0"/>
              <a:t>Višji kognitivni nivo - </a:t>
            </a:r>
            <a:r>
              <a:rPr lang="sl-SI" sz="2800" b="1" dirty="0" smtClean="0">
                <a:solidFill>
                  <a:schemeClr val="accent2">
                    <a:lumMod val="75000"/>
                  </a:schemeClr>
                </a:solidFill>
              </a:rPr>
              <a:t>sinteza znanj</a:t>
            </a:r>
            <a:r>
              <a:rPr lang="sl-SI" sz="2800" b="1" dirty="0" smtClean="0"/>
              <a:t> </a:t>
            </a:r>
            <a:r>
              <a:rPr lang="sl-SI" sz="2800" dirty="0" smtClean="0"/>
              <a:t>različnih znanosti in ved - </a:t>
            </a:r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fizike, biologije in uporabe merilne tehnike</a:t>
            </a:r>
            <a:r>
              <a:rPr lang="sl-SI" sz="2800" dirty="0" smtClean="0"/>
              <a:t>.</a:t>
            </a:r>
          </a:p>
          <a:p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V </a:t>
            </a:r>
            <a:r>
              <a:rPr lang="sl-SI" sz="2800" b="1" dirty="0" smtClean="0">
                <a:solidFill>
                  <a:schemeClr val="accent2">
                    <a:lumMod val="75000"/>
                  </a:schemeClr>
                </a:solidFill>
              </a:rPr>
              <a:t>raziskovalnem delu - </a:t>
            </a:r>
            <a:r>
              <a:rPr lang="sl-SI" sz="2800" dirty="0" smtClean="0"/>
              <a:t>najboljši dijaki sposobni izdelati delujoč model, ki naj v poskusu potrdi ali ovrže teoretične teze. </a:t>
            </a:r>
          </a:p>
          <a:p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9666797" y="2487615"/>
            <a:ext cx="209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I</a:t>
            </a:r>
            <a:r>
              <a:rPr lang="sl-SI" b="1" dirty="0" smtClean="0"/>
              <a:t>nterdisciplinarni</a:t>
            </a:r>
            <a:r>
              <a:rPr lang="sl-SI" dirty="0" smtClean="0"/>
              <a:t> </a:t>
            </a:r>
            <a:r>
              <a:rPr lang="sl-SI" dirty="0"/>
              <a:t>pristop</a:t>
            </a:r>
          </a:p>
        </p:txBody>
      </p:sp>
      <p:sp>
        <p:nvSpPr>
          <p:cNvPr id="11" name="Puščica dol 10"/>
          <p:cNvSpPr/>
          <p:nvPr/>
        </p:nvSpPr>
        <p:spPr>
          <a:xfrm>
            <a:off x="10395284" y="14630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9701799" y="690885"/>
            <a:ext cx="222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Avtentični primeri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9702265" y="3773103"/>
            <a:ext cx="19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Sinteza znanj</a:t>
            </a:r>
            <a:endParaRPr lang="sl-SI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9821987" y="5005532"/>
            <a:ext cx="194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Raziskovalno</a:t>
            </a:r>
            <a:r>
              <a:rPr lang="sl-SI" dirty="0" smtClean="0"/>
              <a:t> delo</a:t>
            </a:r>
            <a:endParaRPr lang="sl-SI" dirty="0"/>
          </a:p>
        </p:txBody>
      </p:sp>
      <p:sp>
        <p:nvSpPr>
          <p:cNvPr id="15" name="Puščica dol 14"/>
          <p:cNvSpPr/>
          <p:nvPr/>
        </p:nvSpPr>
        <p:spPr>
          <a:xfrm>
            <a:off x="10415385" y="28407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uščica dol 15"/>
          <p:cNvSpPr/>
          <p:nvPr/>
        </p:nvSpPr>
        <p:spPr>
          <a:xfrm>
            <a:off x="10352228" y="4273295"/>
            <a:ext cx="484632" cy="489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9731141" y="609601"/>
            <a:ext cx="2281187" cy="2201180"/>
          </a:xfrm>
          <a:prstGeom prst="rect">
            <a:avLst/>
          </a:prstGeom>
          <a:noFill/>
          <a:ln w="28575"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9493957" y="535602"/>
            <a:ext cx="2605000" cy="36068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i pravokotnik 18"/>
          <p:cNvSpPr/>
          <p:nvPr/>
        </p:nvSpPr>
        <p:spPr>
          <a:xfrm>
            <a:off x="9493957" y="4821432"/>
            <a:ext cx="2432463" cy="970110"/>
          </a:xfrm>
          <a:prstGeom prst="round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>
          <a:xfrm>
            <a:off x="11014481" y="5387270"/>
            <a:ext cx="911939" cy="365125"/>
          </a:xfrm>
        </p:spPr>
        <p:txBody>
          <a:bodyPr/>
          <a:lstStyle/>
          <a:p>
            <a:fld id="{A603F83A-EB59-4A70-AB2D-626E6713DB2F}" type="datetime11">
              <a:rPr lang="en-US" smtClean="0"/>
              <a:t>19:58:21</a:t>
            </a:fld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921"/>
            <a:ext cx="12192000" cy="1026605"/>
          </a:xfrm>
          <a:prstGeom prst="rect">
            <a:avLst/>
          </a:prstGeom>
        </p:spPr>
      </p:pic>
      <p:sp>
        <p:nvSpPr>
          <p:cNvPr id="20" name="Zaobljeni pravokotnik 19"/>
          <p:cNvSpPr/>
          <p:nvPr/>
        </p:nvSpPr>
        <p:spPr>
          <a:xfrm>
            <a:off x="667648" y="4353169"/>
            <a:ext cx="8596668" cy="1437605"/>
          </a:xfrm>
          <a:prstGeom prst="round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7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874" y="0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sl-SI" b="1" dirty="0" err="1" smtClean="0">
                <a:solidFill>
                  <a:schemeClr val="accent1">
                    <a:lumMod val="75000"/>
                  </a:schemeClr>
                </a:solidFill>
              </a:rPr>
              <a:t>azumevanje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delovanja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sodobne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difrakcijske </a:t>
            </a:r>
            <a:r>
              <a:rPr lang="sl-SI" dirty="0" err="1">
                <a:solidFill>
                  <a:schemeClr val="accent1">
                    <a:lumMod val="75000"/>
                  </a:schemeClr>
                </a:solidFill>
              </a:rPr>
              <a:t>multifokalne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leče - </a:t>
            </a:r>
            <a:r>
              <a:rPr lang="sl-SI" b="1" dirty="0" smtClean="0">
                <a:solidFill>
                  <a:srgbClr val="FF0000"/>
                </a:solidFill>
              </a:rPr>
              <a:t>učni CILJ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9619" y="4302004"/>
            <a:ext cx="8596668" cy="3880773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-43137" y="1023047"/>
            <a:ext cx="64104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400" dirty="0" smtClean="0"/>
              <a:t>Teoretično </a:t>
            </a:r>
            <a:r>
              <a:rPr lang="sl-SI" sz="2400" dirty="0"/>
              <a:t>pojasnilo delovanja najznačilnejših vrst intraokularnih leč (</a:t>
            </a:r>
            <a:r>
              <a:rPr lang="sl-SI" sz="2400" b="1" dirty="0"/>
              <a:t>IOL</a:t>
            </a:r>
            <a:r>
              <a:rPr lang="sl-SI" sz="2400" dirty="0"/>
              <a:t>) in razlaga </a:t>
            </a:r>
            <a:r>
              <a:rPr lang="sl-SI" sz="2400" dirty="0" smtClean="0"/>
              <a:t>akustičnega </a:t>
            </a:r>
            <a:r>
              <a:rPr lang="sl-SI" sz="2400" dirty="0"/>
              <a:t>analoga</a:t>
            </a:r>
            <a:r>
              <a:rPr lang="en-GB" sz="2400" dirty="0" smtClean="0"/>
              <a:t>.</a:t>
            </a:r>
            <a:endParaRPr lang="sl-SI" sz="2400" dirty="0" smtClean="0"/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400" dirty="0" smtClean="0"/>
              <a:t>Poznavanje osnovnih </a:t>
            </a:r>
            <a:r>
              <a:rPr lang="sl-SI" sz="2400" dirty="0"/>
              <a:t>lastnosti </a:t>
            </a:r>
            <a:r>
              <a:rPr lang="sl-SI" sz="2400" dirty="0" err="1"/>
              <a:t>Fresnelove</a:t>
            </a:r>
            <a:r>
              <a:rPr lang="sl-SI" sz="2400" dirty="0"/>
              <a:t> conske </a:t>
            </a:r>
            <a:r>
              <a:rPr lang="sl-SI" sz="2400" dirty="0" smtClean="0"/>
              <a:t>plošče je pomembno </a:t>
            </a:r>
            <a:r>
              <a:rPr lang="sl-SI" sz="2400" dirty="0"/>
              <a:t>za </a:t>
            </a:r>
            <a:r>
              <a:rPr lang="sl-SI" sz="2400" dirty="0" smtClean="0"/>
              <a:t>razumevanje </a:t>
            </a:r>
            <a:r>
              <a:rPr lang="sl-SI" sz="2400" dirty="0"/>
              <a:t>delovanja </a:t>
            </a:r>
            <a:r>
              <a:rPr lang="sl-SI" sz="2400" b="1" dirty="0" smtClean="0"/>
              <a:t>difrakcijskih</a:t>
            </a:r>
            <a:r>
              <a:rPr lang="sl-SI" sz="2400" dirty="0" smtClean="0"/>
              <a:t> </a:t>
            </a:r>
            <a:r>
              <a:rPr lang="sl-SI" sz="2400" b="1" dirty="0" smtClean="0"/>
              <a:t>IOL</a:t>
            </a:r>
            <a:r>
              <a:rPr lang="sl-SI" sz="2400" dirty="0" smtClean="0"/>
              <a:t>. Le </a:t>
            </a:r>
            <a:r>
              <a:rPr lang="sl-SI" sz="2400" dirty="0"/>
              <a:t>nekoliko </a:t>
            </a:r>
            <a:r>
              <a:rPr lang="sl-SI" sz="2400" dirty="0" smtClean="0"/>
              <a:t>nad obveznim delom </a:t>
            </a:r>
            <a:r>
              <a:rPr lang="sl-SI" sz="2400" dirty="0"/>
              <a:t>gimnazijskega učnega načrta za </a:t>
            </a:r>
            <a:r>
              <a:rPr lang="sl-SI" sz="2400" dirty="0" smtClean="0"/>
              <a:t>fiziko, </a:t>
            </a:r>
            <a:r>
              <a:rPr lang="sl-SI" dirty="0" smtClean="0"/>
              <a:t>vsebinsko ne, spada </a:t>
            </a:r>
            <a:r>
              <a:rPr lang="sl-SI" sz="1600" dirty="0" smtClean="0"/>
              <a:t>pod poglavje o uklonu in interferenci</a:t>
            </a:r>
            <a:r>
              <a:rPr lang="sl-SI" sz="1600" dirty="0"/>
              <a:t>.. </a:t>
            </a:r>
            <a:endParaRPr lang="sl-SI" sz="1600" dirty="0" smtClean="0"/>
          </a:p>
          <a:p>
            <a:endParaRPr lang="sl-SI" dirty="0"/>
          </a:p>
        </p:txBody>
      </p:sp>
      <p:sp>
        <p:nvSpPr>
          <p:cNvPr id="6" name="Označba mesta datuma 5"/>
          <p:cNvSpPr>
            <a:spLocks noGrp="1"/>
          </p:cNvSpPr>
          <p:nvPr>
            <p:ph type="dt" sz="half" idx="10"/>
          </p:nvPr>
        </p:nvSpPr>
        <p:spPr>
          <a:xfrm>
            <a:off x="11067528" y="471090"/>
            <a:ext cx="911939" cy="365125"/>
          </a:xfrm>
        </p:spPr>
        <p:txBody>
          <a:bodyPr/>
          <a:lstStyle/>
          <a:p>
            <a:fld id="{1527E289-F649-4C58-8EA0-1A3D510CF158}" type="datetime11">
              <a:rPr lang="en-US" smtClean="0"/>
              <a:t>19:58:21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498" y="844540"/>
            <a:ext cx="5840504" cy="494596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9742"/>
            <a:ext cx="12192000" cy="1026605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-43137" y="4590177"/>
            <a:ext cx="6317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/>
              <a:t>U</a:t>
            </a:r>
            <a:r>
              <a:rPr lang="en-GB" dirty="0" err="1"/>
              <a:t>metno</a:t>
            </a:r>
            <a:r>
              <a:rPr lang="sl-SI" dirty="0"/>
              <a:t> </a:t>
            </a:r>
            <a:r>
              <a:rPr lang="sl-SI" dirty="0" err="1"/>
              <a:t>znotrajočesno</a:t>
            </a:r>
            <a:r>
              <a:rPr lang="en-GB" dirty="0"/>
              <a:t> le</a:t>
            </a:r>
            <a:r>
              <a:rPr lang="sl-SI" dirty="0"/>
              <a:t>č</a:t>
            </a:r>
            <a:r>
              <a:rPr lang="en-GB" dirty="0"/>
              <a:t>o </a:t>
            </a:r>
            <a:r>
              <a:rPr lang="sl-SI" dirty="0"/>
              <a:t>(</a:t>
            </a:r>
            <a:r>
              <a:rPr lang="en-GB" b="1" dirty="0"/>
              <a:t>IOL</a:t>
            </a:r>
            <a:r>
              <a:rPr lang="sl-SI" dirty="0" smtClean="0"/>
              <a:t>) </a:t>
            </a:r>
            <a:r>
              <a:rPr lang="sl-SI" dirty="0"/>
              <a:t>bolniku s katarakto implantirajo namesto naravne. </a:t>
            </a: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b="1" dirty="0" err="1" smtClean="0"/>
              <a:t>Multifokalna</a:t>
            </a:r>
            <a:r>
              <a:rPr lang="sl-SI" b="1" dirty="0" smtClean="0"/>
              <a:t> </a:t>
            </a:r>
            <a:r>
              <a:rPr lang="sl-SI" b="1" dirty="0"/>
              <a:t>leča omogoča bistveno boljši vid, kot standardna </a:t>
            </a:r>
            <a:r>
              <a:rPr lang="sl-SI" b="1" dirty="0" err="1"/>
              <a:t>monofokalna</a:t>
            </a:r>
            <a:r>
              <a:rPr lang="sl-SI" b="1" dirty="0"/>
              <a:t> leča.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2881" y="4590177"/>
            <a:ext cx="5956450" cy="1209565"/>
          </a:xfrm>
          <a:prstGeom prst="rect">
            <a:avLst/>
          </a:prstGeom>
          <a:solidFill>
            <a:schemeClr val="accent1">
              <a:alpha val="22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5581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68" y="1560635"/>
            <a:ext cx="7265321" cy="417585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6512" y="276809"/>
            <a:ext cx="4127422" cy="828502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Oko – težave…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36" y="2963917"/>
            <a:ext cx="3973998" cy="2832154"/>
          </a:xfrm>
        </p:spPr>
      </p:pic>
      <p:sp>
        <p:nvSpPr>
          <p:cNvPr id="3" name="PoljeZBesedilom 2"/>
          <p:cNvSpPr txBox="1"/>
          <p:nvPr/>
        </p:nvSpPr>
        <p:spPr>
          <a:xfrm>
            <a:off x="228444" y="1105311"/>
            <a:ext cx="4837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000" dirty="0" smtClean="0"/>
              <a:t>Osnovni namen vsaditve IOL – </a:t>
            </a:r>
            <a:r>
              <a:rPr lang="en-GB" sz="2000" dirty="0" err="1" smtClean="0"/>
              <a:t>odprava</a:t>
            </a:r>
            <a:r>
              <a:rPr lang="en-GB" sz="2000" dirty="0" smtClean="0"/>
              <a:t> </a:t>
            </a:r>
            <a:r>
              <a:rPr lang="sl-SI" sz="2000" dirty="0" smtClean="0"/>
              <a:t>siv</a:t>
            </a:r>
            <a:r>
              <a:rPr lang="en-GB" sz="2000" dirty="0" smtClean="0"/>
              <a:t>e</a:t>
            </a:r>
            <a:r>
              <a:rPr lang="sl-SI" sz="2000" dirty="0" smtClean="0"/>
              <a:t> mren</a:t>
            </a:r>
            <a:r>
              <a:rPr lang="en-GB" sz="2000" dirty="0" smtClean="0"/>
              <a:t>e</a:t>
            </a:r>
            <a:r>
              <a:rPr lang="sl-SI" sz="2000" dirty="0" smtClean="0"/>
              <a:t> (</a:t>
            </a:r>
            <a:r>
              <a:rPr lang="sl-SI" sz="2000" b="1" dirty="0" smtClean="0"/>
              <a:t>katarakt</a:t>
            </a:r>
            <a:r>
              <a:rPr lang="en-GB" sz="2000" b="1" dirty="0" smtClean="0"/>
              <a:t>e</a:t>
            </a:r>
            <a:r>
              <a:rPr lang="sl-SI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err="1" smtClean="0"/>
              <a:t>Dodatno</a:t>
            </a:r>
            <a:r>
              <a:rPr lang="sl-SI" sz="2000" dirty="0" smtClean="0"/>
              <a:t> </a:t>
            </a:r>
            <a:r>
              <a:rPr lang="en-GB" sz="2000" dirty="0" smtClean="0"/>
              <a:t>-</a:t>
            </a:r>
            <a:r>
              <a:rPr lang="sl-SI" sz="2000" dirty="0" smtClean="0"/>
              <a:t> </a:t>
            </a:r>
            <a:r>
              <a:rPr lang="en-GB" sz="2000" dirty="0" err="1" smtClean="0"/>
              <a:t>odprava</a:t>
            </a:r>
            <a:r>
              <a:rPr lang="en-GB" sz="2000" dirty="0" smtClean="0"/>
              <a:t> </a:t>
            </a:r>
            <a:r>
              <a:rPr lang="en-GB" sz="2000" b="1" dirty="0" err="1" smtClean="0"/>
              <a:t>miopije</a:t>
            </a:r>
            <a:r>
              <a:rPr lang="sl-SI" sz="2000" dirty="0" smtClean="0"/>
              <a:t>(kratkovidnosti)</a:t>
            </a:r>
            <a:r>
              <a:rPr lang="en-GB" sz="2000" dirty="0" smtClean="0"/>
              <a:t>, </a:t>
            </a:r>
            <a:r>
              <a:rPr lang="en-GB" sz="2000" b="1" dirty="0" smtClean="0"/>
              <a:t>pre</a:t>
            </a:r>
            <a:r>
              <a:rPr lang="sl-SI" sz="2000" b="1" dirty="0" smtClean="0"/>
              <a:t>z</a:t>
            </a:r>
            <a:r>
              <a:rPr lang="en-GB" sz="2000" b="1" dirty="0" err="1" smtClean="0"/>
              <a:t>biopije</a:t>
            </a:r>
            <a:r>
              <a:rPr lang="sl-SI" sz="2000" dirty="0" smtClean="0"/>
              <a:t>(star. daljnovidnosti) </a:t>
            </a:r>
            <a:r>
              <a:rPr lang="en-GB" sz="2000" dirty="0" smtClean="0"/>
              <a:t>  </a:t>
            </a:r>
            <a:r>
              <a:rPr lang="en-GB" sz="2000" dirty="0" smtClean="0"/>
              <a:t>in </a:t>
            </a:r>
            <a:r>
              <a:rPr lang="en-GB" sz="2000" b="1" dirty="0" err="1" smtClean="0"/>
              <a:t>astigmati</a:t>
            </a:r>
            <a:r>
              <a:rPr lang="sl-SI" sz="2000" b="1" dirty="0" smtClean="0"/>
              <a:t>z</a:t>
            </a:r>
            <a:r>
              <a:rPr lang="en-GB" sz="2000" b="1" dirty="0" smtClean="0"/>
              <a:t>ma</a:t>
            </a:r>
            <a:endParaRPr lang="sl-SI" sz="20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14627"/>
            <a:ext cx="7373388" cy="1546008"/>
          </a:xfrm>
          <a:prstGeom prst="rect">
            <a:avLst/>
          </a:prstGeom>
        </p:spPr>
      </p:pic>
      <p:sp>
        <p:nvSpPr>
          <p:cNvPr id="8" name="Označba mesta datuma 7"/>
          <p:cNvSpPr>
            <a:spLocks noGrp="1"/>
          </p:cNvSpPr>
          <p:nvPr>
            <p:ph type="dt" sz="half" idx="10"/>
          </p:nvPr>
        </p:nvSpPr>
        <p:spPr>
          <a:xfrm>
            <a:off x="10933071" y="1783455"/>
            <a:ext cx="911939" cy="365125"/>
          </a:xfrm>
        </p:spPr>
        <p:txBody>
          <a:bodyPr/>
          <a:lstStyle/>
          <a:p>
            <a:fld id="{AA9DF403-8095-43E5-BCB3-E8691E77D51B}" type="datetime11">
              <a:rPr lang="en-US" smtClean="0"/>
              <a:t>19:58:21</a:t>
            </a:fld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31395"/>
            <a:ext cx="12192000" cy="10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7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0">
              <a:srgbClr val="92D050"/>
            </a:gs>
            <a:gs pos="83000">
              <a:srgbClr val="00B05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069" y="129363"/>
            <a:ext cx="4658820" cy="732089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FFFF00"/>
                </a:solidFill>
              </a:rPr>
              <a:t>Zgradba očesa</a:t>
            </a:r>
            <a:endParaRPr lang="sl-SI" sz="3200" dirty="0">
              <a:solidFill>
                <a:srgbClr val="FFFF00"/>
              </a:solidFill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661" y="1799479"/>
            <a:ext cx="3006043" cy="2527917"/>
          </a:xfrm>
        </p:spPr>
      </p:pic>
      <p:sp>
        <p:nvSpPr>
          <p:cNvPr id="6" name="PoljeZBesedilom 5"/>
          <p:cNvSpPr txBox="1"/>
          <p:nvPr/>
        </p:nvSpPr>
        <p:spPr>
          <a:xfrm>
            <a:off x="62372" y="4412964"/>
            <a:ext cx="11934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 smtClean="0"/>
              <a:t>Dioptrija očesa okoli +60, leča cca +20 (variabilno-razpon </a:t>
            </a:r>
            <a:r>
              <a:rPr lang="sl-SI" sz="2400" dirty="0" smtClean="0"/>
              <a:t>DODATNO 0 </a:t>
            </a:r>
            <a:r>
              <a:rPr lang="sl-SI" sz="2400" dirty="0" smtClean="0"/>
              <a:t>do +4), roženica cca </a:t>
            </a:r>
            <a:r>
              <a:rPr lang="sl-SI" sz="2400" dirty="0" smtClean="0"/>
              <a:t>+40 </a:t>
            </a:r>
            <a:r>
              <a:rPr lang="sl-SI" sz="2400" dirty="0" smtClean="0"/>
              <a:t>(fiksno), n leče 1.41 (največji v središču!), n roženice 1.37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 smtClean="0"/>
              <a:t>Akomodacija pri istem b le z očesno lečo!</a:t>
            </a:r>
            <a:endParaRPr lang="sl-SI" sz="240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>
          <a:xfrm>
            <a:off x="10917441" y="5531957"/>
            <a:ext cx="911939" cy="365125"/>
          </a:xfrm>
        </p:spPr>
        <p:txBody>
          <a:bodyPr/>
          <a:lstStyle/>
          <a:p>
            <a:fld id="{5C5DB5A3-29E4-4947-91E0-05C1E09EE085}" type="datetime11">
              <a:rPr lang="en-US" smtClean="0"/>
              <a:t>19:58:21</a:t>
            </a:fld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27379"/>
            <a:ext cx="12192000" cy="1026605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6311052" y="3894838"/>
            <a:ext cx="5326700" cy="1375508"/>
          </a:xfrm>
          <a:prstGeom prst="rect">
            <a:avLst/>
          </a:prstGeom>
          <a:noFill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45" y="4079"/>
            <a:ext cx="3546168" cy="4321221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9032313" y="133481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fizika..</a:t>
            </a:r>
            <a:endParaRPr lang="sl-SI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" y="773925"/>
            <a:ext cx="5361133" cy="354926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869354" y="164167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1/a+1/b=1/f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5874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389"/>
            <a:ext cx="12192000" cy="102660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4150" y="56454"/>
            <a:ext cx="8596668" cy="1136119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IOL (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osnovne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sl-SI" dirty="0" smtClean="0">
                <a:solidFill>
                  <a:schemeClr val="tx1"/>
                </a:solidFill>
              </a:rPr>
              <a:t>premijske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7623" y="687754"/>
            <a:ext cx="7574751" cy="5249659"/>
          </a:xfrm>
        </p:spPr>
        <p:txBody>
          <a:bodyPr>
            <a:normAutofit fontScale="70000" lnSpcReduction="20000"/>
          </a:bodyPr>
          <a:lstStyle/>
          <a:p>
            <a:endParaRPr lang="sl-SI" dirty="0" smtClean="0"/>
          </a:p>
          <a:p>
            <a:r>
              <a:rPr lang="sl-SI" sz="2300" b="1" dirty="0" err="1" smtClean="0">
                <a:solidFill>
                  <a:schemeClr val="accent5">
                    <a:lumMod val="75000"/>
                  </a:schemeClr>
                </a:solidFill>
              </a:rPr>
              <a:t>Monofokalne</a:t>
            </a:r>
            <a:r>
              <a:rPr lang="sl-SI" sz="2300" dirty="0" smtClean="0">
                <a:solidFill>
                  <a:schemeClr val="accent5">
                    <a:lumMod val="75000"/>
                  </a:schemeClr>
                </a:solidFill>
              </a:rPr>
              <a:t> (le ena fiksna f, standardna izbira) </a:t>
            </a:r>
          </a:p>
          <a:p>
            <a:r>
              <a:rPr lang="sl-SI" sz="2300" b="1" dirty="0" err="1" smtClean="0"/>
              <a:t>Akomodacijske</a:t>
            </a:r>
            <a:r>
              <a:rPr lang="sl-SI" sz="2300" dirty="0" smtClean="0"/>
              <a:t> (predvsem ZDA)</a:t>
            </a:r>
          </a:p>
          <a:p>
            <a:pPr marL="0" indent="0">
              <a:buNone/>
            </a:pPr>
            <a:r>
              <a:rPr lang="sl-SI" sz="2300" dirty="0"/>
              <a:t>	</a:t>
            </a:r>
            <a:r>
              <a:rPr lang="sl-SI" sz="2300" dirty="0" smtClean="0"/>
              <a:t>(npr. </a:t>
            </a:r>
            <a:r>
              <a:rPr lang="sl-SI" sz="2300" dirty="0" err="1" smtClean="0"/>
              <a:t>Crystalens</a:t>
            </a:r>
            <a:r>
              <a:rPr lang="sl-SI" sz="2300" dirty="0" smtClean="0"/>
              <a:t> </a:t>
            </a:r>
            <a:r>
              <a:rPr lang="sl-SI" sz="2300" dirty="0" err="1" smtClean="0"/>
              <a:t>Bausch</a:t>
            </a:r>
            <a:r>
              <a:rPr lang="sl-SI" sz="2300" dirty="0" smtClean="0"/>
              <a:t> &amp; </a:t>
            </a:r>
            <a:r>
              <a:rPr lang="sl-SI" sz="2300" dirty="0" err="1" smtClean="0"/>
              <a:t>Lomb</a:t>
            </a:r>
            <a:r>
              <a:rPr lang="sl-SI" sz="2300" dirty="0" smtClean="0"/>
              <a:t>) </a:t>
            </a:r>
          </a:p>
          <a:p>
            <a:pPr marL="0" indent="0">
              <a:buNone/>
            </a:pPr>
            <a:r>
              <a:rPr lang="sl-SI" sz="2300" dirty="0" smtClean="0"/>
              <a:t>	– f variabilna do cca +3 dioptrij, premik leče)</a:t>
            </a:r>
          </a:p>
          <a:p>
            <a:pPr marL="0" indent="0">
              <a:buNone/>
            </a:pPr>
            <a:r>
              <a:rPr lang="sl-SI" sz="1700" b="1" dirty="0" smtClean="0">
                <a:solidFill>
                  <a:srgbClr val="FF0000"/>
                </a:solidFill>
              </a:rPr>
              <a:t>	</a:t>
            </a:r>
            <a:r>
              <a:rPr lang="sl-SI" sz="3400" b="1" dirty="0" smtClean="0">
                <a:solidFill>
                  <a:schemeClr val="accent2">
                    <a:lumMod val="75000"/>
                  </a:schemeClr>
                </a:solidFill>
              </a:rPr>
              <a:t>(D = D1 + D2 </a:t>
            </a:r>
            <a:r>
              <a:rPr lang="sl-SI" sz="3400" b="1" dirty="0" smtClean="0">
                <a:solidFill>
                  <a:srgbClr val="FF0000"/>
                </a:solidFill>
              </a:rPr>
              <a:t>– s</a:t>
            </a:r>
            <a:r>
              <a:rPr lang="sl-SI" sz="3400" b="1" dirty="0" smtClean="0">
                <a:solidFill>
                  <a:schemeClr val="accent1">
                    <a:lumMod val="75000"/>
                  </a:schemeClr>
                </a:solidFill>
              </a:rPr>
              <a:t>*D1*D2</a:t>
            </a:r>
            <a:r>
              <a:rPr lang="sl-SI" sz="3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sl-SI" sz="2300" dirty="0" smtClean="0"/>
          </a:p>
          <a:p>
            <a:pPr marL="0" indent="0">
              <a:buNone/>
            </a:pPr>
            <a:r>
              <a:rPr lang="sl-SI" sz="2300" dirty="0" smtClean="0"/>
              <a:t>	</a:t>
            </a:r>
            <a:r>
              <a:rPr lang="sl-SI" sz="2300" dirty="0" err="1" smtClean="0"/>
              <a:t>max</a:t>
            </a:r>
            <a:r>
              <a:rPr lang="sl-SI" sz="2300" dirty="0" smtClean="0"/>
              <a:t> +10 dioptrij (</a:t>
            </a:r>
            <a:r>
              <a:rPr lang="sl-SI" sz="2300" dirty="0" err="1" smtClean="0"/>
              <a:t>NuLens</a:t>
            </a:r>
            <a:r>
              <a:rPr lang="sl-SI" sz="2300" dirty="0" smtClean="0"/>
              <a:t>-‘eksperimentalne‘),</a:t>
            </a:r>
          </a:p>
          <a:p>
            <a:pPr marL="0" indent="0">
              <a:buNone/>
            </a:pPr>
            <a:r>
              <a:rPr lang="sl-SI" sz="2300" dirty="0" smtClean="0"/>
              <a:t>	</a:t>
            </a:r>
            <a:r>
              <a:rPr lang="sl-SI" sz="2300" dirty="0" err="1" smtClean="0"/>
              <a:t>Synchrony</a:t>
            </a:r>
            <a:r>
              <a:rPr lang="sl-SI" sz="2300" dirty="0" smtClean="0"/>
              <a:t> dve lečni </a:t>
            </a:r>
            <a:r>
              <a:rPr lang="sl-SI" sz="2300" dirty="0" err="1" smtClean="0"/>
              <a:t>akomodacijski</a:t>
            </a:r>
            <a:r>
              <a:rPr lang="sl-SI" sz="2300" dirty="0" smtClean="0"/>
              <a:t> sistem…</a:t>
            </a:r>
          </a:p>
          <a:p>
            <a:pPr marL="0" indent="0">
              <a:buNone/>
            </a:pPr>
            <a:r>
              <a:rPr lang="sl-SI" sz="2300" dirty="0"/>
              <a:t>	</a:t>
            </a:r>
            <a:endParaRPr lang="sl-SI" sz="2300" dirty="0" smtClean="0"/>
          </a:p>
          <a:p>
            <a:pPr marL="0" indent="0">
              <a:buNone/>
            </a:pPr>
            <a:r>
              <a:rPr lang="sl-SI" sz="2300" dirty="0"/>
              <a:t>	</a:t>
            </a:r>
            <a:r>
              <a:rPr lang="sl-SI" sz="2300" dirty="0" err="1" smtClean="0"/>
              <a:t>Fluidvision</a:t>
            </a:r>
            <a:r>
              <a:rPr lang="sl-SI" sz="2300" dirty="0" smtClean="0"/>
              <a:t> </a:t>
            </a:r>
            <a:r>
              <a:rPr lang="sl-SI" sz="2300" dirty="0" err="1" smtClean="0"/>
              <a:t>Alcon</a:t>
            </a:r>
            <a:r>
              <a:rPr lang="sl-SI" sz="2300" dirty="0" smtClean="0"/>
              <a:t> </a:t>
            </a:r>
            <a:r>
              <a:rPr lang="sl-SI" sz="2300" dirty="0" err="1" smtClean="0"/>
              <a:t>Powervision</a:t>
            </a:r>
            <a:r>
              <a:rPr lang="sl-SI" sz="2300" dirty="0" smtClean="0"/>
              <a:t> (sprememba krivinskih polmerov leče)</a:t>
            </a:r>
            <a:endParaRPr lang="en-GB" sz="2300" dirty="0" smtClean="0"/>
          </a:p>
          <a:p>
            <a:pPr marL="0" indent="0">
              <a:buNone/>
            </a:pPr>
            <a:r>
              <a:rPr lang="en-GB" sz="23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sl-SI" sz="3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sl-SI" sz="3400" b="1" dirty="0">
                <a:solidFill>
                  <a:schemeClr val="accent2">
                    <a:lumMod val="75000"/>
                  </a:schemeClr>
                </a:solidFill>
              </a:rPr>
              <a:t>D = D1 + </a:t>
            </a:r>
            <a:r>
              <a:rPr lang="sl-SI" sz="3400" b="1" dirty="0">
                <a:solidFill>
                  <a:srgbClr val="FF0000"/>
                </a:solidFill>
              </a:rPr>
              <a:t>D2</a:t>
            </a:r>
            <a:r>
              <a:rPr lang="sl-SI" sz="3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3400" b="1" dirty="0">
                <a:solidFill>
                  <a:srgbClr val="FF0000"/>
                </a:solidFill>
              </a:rPr>
              <a:t>– </a:t>
            </a:r>
            <a:r>
              <a:rPr lang="sl-SI" sz="3400" b="1" dirty="0">
                <a:solidFill>
                  <a:schemeClr val="accent1">
                    <a:lumMod val="75000"/>
                  </a:schemeClr>
                </a:solidFill>
              </a:rPr>
              <a:t>s*D1*</a:t>
            </a:r>
            <a:r>
              <a:rPr lang="sl-SI" sz="3400" b="1" dirty="0">
                <a:solidFill>
                  <a:srgbClr val="FF0000"/>
                </a:solidFill>
              </a:rPr>
              <a:t>D2</a:t>
            </a:r>
            <a:r>
              <a:rPr lang="sl-SI" sz="3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sl-SI" sz="2300" dirty="0" smtClean="0"/>
          </a:p>
          <a:p>
            <a:pPr marL="0" indent="0">
              <a:buNone/>
            </a:pPr>
            <a:endParaRPr lang="sl-SI" sz="2300" dirty="0" smtClean="0"/>
          </a:p>
          <a:p>
            <a:r>
              <a:rPr lang="sl-SI" sz="2300" b="1" dirty="0" smtClean="0"/>
              <a:t>Vrste kamera </a:t>
            </a:r>
            <a:r>
              <a:rPr lang="sl-SI" sz="2300" b="1" dirty="0" err="1" smtClean="0"/>
              <a:t>obskura</a:t>
            </a:r>
            <a:endParaRPr lang="sl-SI" sz="2300" b="1" dirty="0" smtClean="0"/>
          </a:p>
          <a:p>
            <a:pPr marL="0" indent="0">
              <a:buNone/>
            </a:pPr>
            <a:r>
              <a:rPr lang="sl-SI" sz="2300" dirty="0" smtClean="0"/>
              <a:t>     (</a:t>
            </a:r>
            <a:r>
              <a:rPr lang="sl-SI" sz="2300" dirty="0" err="1" smtClean="0"/>
              <a:t>AcuFocus</a:t>
            </a:r>
            <a:r>
              <a:rPr lang="sl-SI" sz="2300" dirty="0" smtClean="0"/>
              <a:t> IC-8)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377" y="160403"/>
            <a:ext cx="3725054" cy="19056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563" y="4086518"/>
            <a:ext cx="4024677" cy="2756261"/>
          </a:xfrm>
          <a:prstGeom prst="rect">
            <a:avLst/>
          </a:prstGeom>
        </p:spPr>
      </p:pic>
      <p:sp>
        <p:nvSpPr>
          <p:cNvPr id="7" name="Desna puščica 6"/>
          <p:cNvSpPr/>
          <p:nvPr/>
        </p:nvSpPr>
        <p:spPr>
          <a:xfrm>
            <a:off x="5387032" y="2514430"/>
            <a:ext cx="2256414" cy="204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 rot="1594493">
            <a:off x="5184467" y="3628161"/>
            <a:ext cx="2419322" cy="196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 rot="21265194">
            <a:off x="5614479" y="1042916"/>
            <a:ext cx="2191812" cy="150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DDE6-6EA1-4B67-9552-E98D97E9E2B8}" type="datetime11">
              <a:rPr lang="en-US" smtClean="0"/>
              <a:t>19:58:21</a:t>
            </a:fld>
            <a:endParaRPr lang="en-US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374" y="2109456"/>
            <a:ext cx="3725057" cy="197706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361" y="4791398"/>
            <a:ext cx="1694733" cy="13465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076" y="4632651"/>
            <a:ext cx="1306951" cy="1505247"/>
          </a:xfrm>
          <a:prstGeom prst="rect">
            <a:avLst/>
          </a:prstGeom>
        </p:spPr>
      </p:pic>
      <p:sp>
        <p:nvSpPr>
          <p:cNvPr id="5" name="Desna puščica 4"/>
          <p:cNvSpPr/>
          <p:nvPr/>
        </p:nvSpPr>
        <p:spPr>
          <a:xfrm rot="2821424">
            <a:off x="5158267" y="4279208"/>
            <a:ext cx="439522" cy="229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Desna puščica 13"/>
          <p:cNvSpPr/>
          <p:nvPr/>
        </p:nvSpPr>
        <p:spPr>
          <a:xfrm>
            <a:off x="2340804" y="5412148"/>
            <a:ext cx="620575" cy="176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120" y="3042106"/>
            <a:ext cx="1257348" cy="83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5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7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25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7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37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2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7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1130"/>
            <a:ext cx="12192000" cy="71454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781" y="73538"/>
            <a:ext cx="8761413" cy="706964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IOL (</a:t>
            </a:r>
            <a:r>
              <a:rPr lang="sl-SI" sz="3200" dirty="0" smtClean="0">
                <a:solidFill>
                  <a:schemeClr val="tx1"/>
                </a:solidFill>
              </a:rPr>
              <a:t>premijske</a:t>
            </a: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170568" y="596044"/>
            <a:ext cx="7061179" cy="3671817"/>
          </a:xfrm>
        </p:spPr>
        <p:txBody>
          <a:bodyPr>
            <a:normAutofit lnSpcReduction="10000"/>
          </a:bodyPr>
          <a:lstStyle/>
          <a:p>
            <a:r>
              <a:rPr lang="sl-SI" b="1" dirty="0" err="1"/>
              <a:t>Psevdoakomodacijske</a:t>
            </a:r>
            <a:r>
              <a:rPr lang="sl-SI" dirty="0"/>
              <a:t> (difrakcijske, refrakcijske) </a:t>
            </a:r>
            <a:r>
              <a:rPr lang="sl-SI" dirty="0" smtClean="0"/>
              <a:t>ZDA, </a:t>
            </a:r>
            <a:r>
              <a:rPr lang="sl-SI" b="1" dirty="0" smtClean="0"/>
              <a:t>Evropa</a:t>
            </a:r>
            <a:r>
              <a:rPr lang="sl-SI" dirty="0" smtClean="0"/>
              <a:t>..</a:t>
            </a:r>
            <a:endParaRPr lang="sl-SI" dirty="0"/>
          </a:p>
          <a:p>
            <a:pPr lvl="1"/>
            <a:r>
              <a:rPr lang="sl-SI" b="1" dirty="0"/>
              <a:t>Bifokalne</a:t>
            </a:r>
            <a:r>
              <a:rPr lang="sl-SI" dirty="0"/>
              <a:t> </a:t>
            </a:r>
            <a:r>
              <a:rPr lang="sl-SI" dirty="0" smtClean="0"/>
              <a:t>(</a:t>
            </a:r>
            <a:r>
              <a:rPr lang="sl-SI" dirty="0" err="1" smtClean="0"/>
              <a:t>t.i</a:t>
            </a:r>
            <a:r>
              <a:rPr lang="sl-SI" dirty="0" smtClean="0"/>
              <a:t>. </a:t>
            </a:r>
            <a:r>
              <a:rPr lang="sl-SI" dirty="0"/>
              <a:t>‘</a:t>
            </a:r>
            <a:r>
              <a:rPr lang="sl-SI" dirty="0" err="1"/>
              <a:t>multifokalne</a:t>
            </a:r>
            <a:r>
              <a:rPr lang="sl-SI" dirty="0" smtClean="0"/>
              <a:t>‘) difrakcijske ali refrakcijske </a:t>
            </a:r>
            <a:r>
              <a:rPr lang="sl-SI" sz="1400" dirty="0" smtClean="0"/>
              <a:t>(AMO </a:t>
            </a:r>
            <a:r>
              <a:rPr lang="sl-SI" sz="1400" dirty="0" err="1" smtClean="0"/>
              <a:t>Rezoom</a:t>
            </a:r>
            <a:r>
              <a:rPr lang="sl-SI" dirty="0" smtClean="0"/>
              <a:t>)</a:t>
            </a:r>
            <a:endParaRPr lang="sl-SI" dirty="0"/>
          </a:p>
          <a:p>
            <a:pPr lvl="1"/>
            <a:r>
              <a:rPr lang="sl-SI" b="1" dirty="0"/>
              <a:t>EDOF</a:t>
            </a:r>
            <a:r>
              <a:rPr lang="sl-SI" dirty="0"/>
              <a:t> </a:t>
            </a:r>
            <a:r>
              <a:rPr lang="sl-SI" dirty="0" smtClean="0"/>
              <a:t>(</a:t>
            </a:r>
            <a:r>
              <a:rPr lang="sl-SI" b="1" dirty="0" err="1" smtClean="0"/>
              <a:t>E</a:t>
            </a:r>
            <a:r>
              <a:rPr lang="sl-SI" dirty="0" err="1" smtClean="0"/>
              <a:t>longated</a:t>
            </a:r>
            <a:r>
              <a:rPr lang="sl-SI" dirty="0" smtClean="0"/>
              <a:t> </a:t>
            </a:r>
            <a:r>
              <a:rPr lang="sl-SI" b="1" dirty="0" err="1" smtClean="0"/>
              <a:t>D</a:t>
            </a:r>
            <a:r>
              <a:rPr lang="sl-SI" dirty="0" err="1" smtClean="0"/>
              <a:t>epth</a:t>
            </a:r>
            <a:r>
              <a:rPr lang="sl-SI" dirty="0" smtClean="0"/>
              <a:t> </a:t>
            </a:r>
            <a:r>
              <a:rPr lang="sl-SI" b="1" dirty="0" err="1" smtClean="0"/>
              <a:t>O</a:t>
            </a:r>
            <a:r>
              <a:rPr lang="sl-SI" dirty="0" err="1" smtClean="0"/>
              <a:t>f</a:t>
            </a:r>
            <a:r>
              <a:rPr lang="sl-SI" dirty="0" smtClean="0"/>
              <a:t> </a:t>
            </a:r>
            <a:r>
              <a:rPr lang="sl-SI" b="1" dirty="0" err="1" smtClean="0"/>
              <a:t>F</a:t>
            </a:r>
            <a:r>
              <a:rPr lang="sl-SI" dirty="0" err="1" smtClean="0"/>
              <a:t>ocus</a:t>
            </a:r>
            <a:r>
              <a:rPr lang="sl-SI" dirty="0" smtClean="0"/>
              <a:t>) </a:t>
            </a:r>
          </a:p>
          <a:p>
            <a:pPr marL="457200" lvl="1" indent="0">
              <a:buNone/>
            </a:pPr>
            <a:r>
              <a:rPr lang="sl-SI" dirty="0"/>
              <a:t> </a:t>
            </a:r>
            <a:r>
              <a:rPr lang="sl-SI" dirty="0" smtClean="0"/>
              <a:t>    refrakcijske (</a:t>
            </a:r>
            <a:r>
              <a:rPr lang="sl-SI" dirty="0" err="1" smtClean="0"/>
              <a:t>MiniWell</a:t>
            </a:r>
            <a:r>
              <a:rPr lang="sl-SI" dirty="0" smtClean="0"/>
              <a:t>– kontrola </a:t>
            </a:r>
          </a:p>
          <a:p>
            <a:pPr marL="457200" lvl="1" indent="0">
              <a:buNone/>
            </a:pPr>
            <a:r>
              <a:rPr lang="sl-SI" dirty="0"/>
              <a:t> </a:t>
            </a:r>
            <a:r>
              <a:rPr lang="sl-SI" dirty="0" smtClean="0"/>
              <a:t>    sferne aberacije),</a:t>
            </a:r>
          </a:p>
          <a:p>
            <a:pPr marL="457200" lvl="1" indent="0">
              <a:buNone/>
            </a:pPr>
            <a:r>
              <a:rPr lang="sl-SI" dirty="0" smtClean="0"/>
              <a:t>     difrakcijske (AMO Abbott J&amp;J </a:t>
            </a:r>
            <a:r>
              <a:rPr lang="sl-SI" dirty="0" err="1" smtClean="0"/>
              <a:t>Symfony</a:t>
            </a:r>
            <a:r>
              <a:rPr lang="sl-SI" dirty="0" smtClean="0"/>
              <a:t>, </a:t>
            </a:r>
            <a:r>
              <a:rPr lang="sl-SI" dirty="0" err="1" smtClean="0"/>
              <a:t>CarlZeiss</a:t>
            </a:r>
            <a:r>
              <a:rPr lang="sl-SI" dirty="0" smtClean="0"/>
              <a:t> Lara)</a:t>
            </a:r>
            <a:endParaRPr lang="sl-SI" dirty="0"/>
          </a:p>
          <a:p>
            <a:pPr lvl="1"/>
            <a:r>
              <a:rPr lang="sl-SI" b="1" dirty="0" err="1" smtClean="0"/>
              <a:t>Trifokalne</a:t>
            </a:r>
            <a:r>
              <a:rPr lang="sl-SI" dirty="0" smtClean="0"/>
              <a:t> </a:t>
            </a:r>
            <a:r>
              <a:rPr lang="sl-SI" dirty="0"/>
              <a:t>(</a:t>
            </a:r>
            <a:r>
              <a:rPr lang="sl-SI" dirty="0" err="1"/>
              <a:t>Finevision</a:t>
            </a:r>
            <a:r>
              <a:rPr lang="sl-SI" dirty="0"/>
              <a:t>, </a:t>
            </a:r>
            <a:r>
              <a:rPr lang="sl-SI" dirty="0" err="1"/>
              <a:t>Zeiss</a:t>
            </a:r>
            <a:r>
              <a:rPr lang="sl-SI" dirty="0"/>
              <a:t> Lisa Tri, VSY </a:t>
            </a:r>
            <a:r>
              <a:rPr lang="sl-SI" dirty="0" err="1"/>
              <a:t>Biotechnology</a:t>
            </a:r>
            <a:r>
              <a:rPr lang="sl-SI" dirty="0"/>
              <a:t> </a:t>
            </a:r>
            <a:r>
              <a:rPr lang="sl-SI" dirty="0" err="1"/>
              <a:t>Trinova</a:t>
            </a:r>
            <a:r>
              <a:rPr lang="sl-SI" dirty="0" smtClean="0"/>
              <a:t>,</a:t>
            </a:r>
          </a:p>
          <a:p>
            <a:pPr marL="457200" lvl="1" indent="0">
              <a:buNone/>
            </a:pPr>
            <a:r>
              <a:rPr lang="sl-SI" dirty="0"/>
              <a:t> </a:t>
            </a:r>
            <a:r>
              <a:rPr lang="sl-SI" dirty="0" smtClean="0"/>
              <a:t>    </a:t>
            </a:r>
            <a:r>
              <a:rPr lang="sl-SI" dirty="0" err="1" smtClean="0"/>
              <a:t>Rayner</a:t>
            </a:r>
            <a:r>
              <a:rPr lang="sl-SI" dirty="0" smtClean="0"/>
              <a:t> </a:t>
            </a:r>
            <a:r>
              <a:rPr lang="sl-SI" dirty="0" err="1" smtClean="0"/>
              <a:t>Trifocal</a:t>
            </a:r>
            <a:r>
              <a:rPr lang="sl-SI" dirty="0" smtClean="0"/>
              <a:t>, vse difrakcijske)</a:t>
            </a:r>
            <a:endParaRPr lang="sl-SI" dirty="0"/>
          </a:p>
          <a:p>
            <a:pPr lvl="1"/>
            <a:r>
              <a:rPr lang="sl-SI" b="1" dirty="0" err="1" smtClean="0"/>
              <a:t>Pseudokvadrofokalne</a:t>
            </a:r>
            <a:r>
              <a:rPr lang="sl-SI" dirty="0" smtClean="0"/>
              <a:t> </a:t>
            </a:r>
            <a:r>
              <a:rPr lang="sl-SI" dirty="0"/>
              <a:t>(</a:t>
            </a:r>
            <a:r>
              <a:rPr lang="sl-SI" dirty="0" err="1"/>
              <a:t>Alcon</a:t>
            </a:r>
            <a:r>
              <a:rPr lang="sl-SI" dirty="0"/>
              <a:t> </a:t>
            </a:r>
            <a:r>
              <a:rPr lang="sl-SI" dirty="0" err="1"/>
              <a:t>Panoptix</a:t>
            </a:r>
            <a:r>
              <a:rPr lang="sl-SI" dirty="0"/>
              <a:t> </a:t>
            </a:r>
            <a:r>
              <a:rPr lang="sl-SI" dirty="0" smtClean="0"/>
              <a:t>IQ, difrakcijska)</a:t>
            </a:r>
            <a:endParaRPr lang="sl-SI" dirty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96" y="4368898"/>
            <a:ext cx="2074749" cy="158908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47781" y="5912361"/>
            <a:ext cx="1662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err="1" smtClean="0"/>
              <a:t>Alcon</a:t>
            </a:r>
            <a:r>
              <a:rPr lang="sl-SI" sz="1400" b="1" dirty="0" smtClean="0"/>
              <a:t> </a:t>
            </a:r>
            <a:r>
              <a:rPr lang="sl-SI" sz="1400" b="1" dirty="0" err="1" smtClean="0"/>
              <a:t>Panoptix</a:t>
            </a:r>
            <a:r>
              <a:rPr lang="sl-SI" sz="1400" b="1" dirty="0" smtClean="0"/>
              <a:t> IQ</a:t>
            </a:r>
            <a:endParaRPr lang="sl-SI" sz="1400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631" y="4270044"/>
            <a:ext cx="2889491" cy="1796205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252847" y="5892626"/>
            <a:ext cx="2986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/>
              <a:t>VSY </a:t>
            </a:r>
            <a:r>
              <a:rPr lang="sl-SI" sz="1200" dirty="0" err="1" smtClean="0"/>
              <a:t>Trinova</a:t>
            </a:r>
            <a:r>
              <a:rPr lang="sl-SI" sz="1200" dirty="0" smtClean="0"/>
              <a:t>-sinusna oblika </a:t>
            </a:r>
            <a:r>
              <a:rPr lang="sl-SI" sz="1200" dirty="0" err="1" smtClean="0"/>
              <a:t>difrakc</a:t>
            </a:r>
            <a:r>
              <a:rPr lang="sl-SI" sz="1200" dirty="0" smtClean="0"/>
              <a:t>. zarez</a:t>
            </a:r>
            <a:endParaRPr lang="sl-SI" sz="1200" dirty="0"/>
          </a:p>
        </p:txBody>
      </p:sp>
      <p:sp>
        <p:nvSpPr>
          <p:cNvPr id="14" name="Označba mest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CE96-17A3-4FF5-B688-AB855315D8B0}" type="datetime11">
              <a:rPr lang="en-US" smtClean="0"/>
              <a:t>19:58:21</a:t>
            </a:fld>
            <a:endParaRPr lang="en-US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09525" y="4157148"/>
            <a:ext cx="1575005" cy="1853422"/>
          </a:xfrm>
          <a:prstGeom prst="rect">
            <a:avLst/>
          </a:prstGeom>
        </p:spPr>
      </p:pic>
      <p:sp>
        <p:nvSpPr>
          <p:cNvPr id="17" name="PoljeZBesedilom 16"/>
          <p:cNvSpPr txBox="1"/>
          <p:nvPr/>
        </p:nvSpPr>
        <p:spPr>
          <a:xfrm>
            <a:off x="5171312" y="5864131"/>
            <a:ext cx="2211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err="1" smtClean="0"/>
              <a:t>Johnson&amp;Johnson</a:t>
            </a:r>
            <a:r>
              <a:rPr lang="sl-SI" sz="1200" b="1" dirty="0" smtClean="0"/>
              <a:t> </a:t>
            </a:r>
            <a:r>
              <a:rPr lang="sl-SI" sz="1200" b="1" dirty="0" err="1" smtClean="0"/>
              <a:t>Symfony</a:t>
            </a:r>
            <a:endParaRPr lang="sl-SI" sz="1200" b="1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5999787" y="110789"/>
            <a:ext cx="2767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Težava difrakcijskih leč: 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kolobarji  ponoči …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13" y="3956743"/>
            <a:ext cx="3276309" cy="1836160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14" y="162181"/>
            <a:ext cx="3276310" cy="1836160"/>
          </a:xfrm>
          <a:prstGeom prst="rect">
            <a:avLst/>
          </a:prstGeom>
        </p:spPr>
      </p:pic>
      <p:sp>
        <p:nvSpPr>
          <p:cNvPr id="20" name="PoljeZBesedilom 19"/>
          <p:cNvSpPr txBox="1"/>
          <p:nvPr/>
        </p:nvSpPr>
        <p:spPr>
          <a:xfrm>
            <a:off x="6890612" y="1615566"/>
            <a:ext cx="186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rgbClr val="FF0000"/>
                </a:solidFill>
              </a:rPr>
              <a:t>Alcon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Restor</a:t>
            </a:r>
            <a:r>
              <a:rPr lang="sl-SI" dirty="0" smtClean="0">
                <a:solidFill>
                  <a:srgbClr val="FF0000"/>
                </a:solidFill>
              </a:rPr>
              <a:t> 2.5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13" y="2049733"/>
            <a:ext cx="3276309" cy="1836160"/>
          </a:xfrm>
          <a:prstGeom prst="rect">
            <a:avLst/>
          </a:prstGeom>
        </p:spPr>
      </p:pic>
      <p:sp>
        <p:nvSpPr>
          <p:cNvPr id="23" name="PoljeZBesedilom 22"/>
          <p:cNvSpPr txBox="1"/>
          <p:nvPr/>
        </p:nvSpPr>
        <p:spPr>
          <a:xfrm>
            <a:off x="7161813" y="3498210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r>
              <a:rPr lang="sl-SI" dirty="0" smtClean="0">
                <a:solidFill>
                  <a:srgbClr val="FF0000"/>
                </a:solidFill>
              </a:rPr>
              <a:t>J&amp;J </a:t>
            </a:r>
            <a:r>
              <a:rPr lang="sl-SI" dirty="0" err="1" smtClean="0">
                <a:solidFill>
                  <a:srgbClr val="FF0000"/>
                </a:solidFill>
              </a:rPr>
              <a:t>Symfony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7476300" y="5154291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err="1" smtClean="0">
                <a:solidFill>
                  <a:srgbClr val="FF0000"/>
                </a:solidFill>
              </a:rPr>
              <a:t>Sumativno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8775013" y="3657582"/>
            <a:ext cx="1155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>
                <a:solidFill>
                  <a:srgbClr val="FFC000"/>
                </a:solidFill>
              </a:rPr>
              <a:t>David Taylor</a:t>
            </a:r>
            <a:endParaRPr lang="sl-SI" sz="900" dirty="0">
              <a:solidFill>
                <a:srgbClr val="FFC000"/>
              </a:solidFill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8775013" y="1764384"/>
            <a:ext cx="1155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>
                <a:solidFill>
                  <a:srgbClr val="FFC000"/>
                </a:solidFill>
              </a:rPr>
              <a:t>David Taylor</a:t>
            </a:r>
            <a:endParaRPr lang="sl-SI" sz="900" dirty="0">
              <a:solidFill>
                <a:srgbClr val="FFC000"/>
              </a:solidFill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8800131" y="5523623"/>
            <a:ext cx="1155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>
                <a:solidFill>
                  <a:srgbClr val="FFC000"/>
                </a:solidFill>
              </a:rPr>
              <a:t>David Taylor</a:t>
            </a:r>
            <a:endParaRPr lang="sl-SI" sz="900" dirty="0">
              <a:solidFill>
                <a:srgbClr val="FFC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90" y="1508348"/>
            <a:ext cx="2972435" cy="13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70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149" y="0"/>
            <a:ext cx="8596668" cy="905610"/>
          </a:xfrm>
        </p:spPr>
        <p:txBody>
          <a:bodyPr/>
          <a:lstStyle/>
          <a:p>
            <a:r>
              <a:rPr lang="sl-SI" b="1" dirty="0" smtClean="0"/>
              <a:t>Zakaj difrakcijske IOL 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1856" y="715321"/>
            <a:ext cx="6145497" cy="2055447"/>
          </a:xfrm>
        </p:spPr>
        <p:txBody>
          <a:bodyPr>
            <a:normAutofit/>
          </a:bodyPr>
          <a:lstStyle/>
          <a:p>
            <a:r>
              <a:rPr lang="sl-SI" b="1" dirty="0" smtClean="0"/>
              <a:t>Odlična vidna </a:t>
            </a:r>
            <a:r>
              <a:rPr lang="sl-SI" b="1" dirty="0"/>
              <a:t>o</a:t>
            </a:r>
            <a:r>
              <a:rPr lang="sl-SI" b="1" dirty="0" smtClean="0"/>
              <a:t>strina v širokem območju razdalj in (verjetna) </a:t>
            </a:r>
            <a:r>
              <a:rPr lang="sl-SI" b="1" dirty="0" smtClean="0">
                <a:solidFill>
                  <a:srgbClr val="FF0000"/>
                </a:solidFill>
              </a:rPr>
              <a:t>neodvisnost od očal</a:t>
            </a:r>
            <a:r>
              <a:rPr lang="sl-SI" b="1" dirty="0" smtClean="0"/>
              <a:t>. </a:t>
            </a:r>
            <a:r>
              <a:rPr lang="sl-SI" dirty="0" smtClean="0"/>
              <a:t>Velika prednost pred </a:t>
            </a:r>
            <a:r>
              <a:rPr lang="sl-SI" dirty="0" err="1" smtClean="0"/>
              <a:t>monofokalnimi</a:t>
            </a:r>
            <a:r>
              <a:rPr lang="sl-SI" dirty="0" smtClean="0"/>
              <a:t> IOL.</a:t>
            </a: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 smtClean="0"/>
              <a:t>Vidno ostrino podaja </a:t>
            </a:r>
            <a:r>
              <a:rPr lang="sl-SI" dirty="0" err="1" smtClean="0"/>
              <a:t>defokus</a:t>
            </a:r>
            <a:r>
              <a:rPr lang="sl-SI" dirty="0" smtClean="0"/>
              <a:t> </a:t>
            </a:r>
            <a:r>
              <a:rPr lang="sl-SI" b="1" dirty="0" smtClean="0"/>
              <a:t>krivulja </a:t>
            </a:r>
            <a:r>
              <a:rPr lang="sl-SI" b="1" dirty="0" err="1" smtClean="0"/>
              <a:t>logMAR</a:t>
            </a:r>
            <a:r>
              <a:rPr lang="sl-SI" b="1" dirty="0" smtClean="0"/>
              <a:t> </a:t>
            </a:r>
            <a:r>
              <a:rPr lang="sl-SI" dirty="0" smtClean="0"/>
              <a:t>(v odvisnosti od razdalje do očesa izraženi v dioptrijah)</a:t>
            </a:r>
          </a:p>
          <a:p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F0F8-CD24-47FE-9B82-0D97E4E97299}" type="datetime11">
              <a:rPr lang="en-US" smtClean="0"/>
              <a:t>19:58:21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80" y="2602682"/>
            <a:ext cx="5629682" cy="35955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934" y="107736"/>
            <a:ext cx="5844844" cy="52721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27379"/>
            <a:ext cx="12192000" cy="1026605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7128231" y="5439976"/>
            <a:ext cx="4600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Primerjava </a:t>
            </a:r>
            <a:r>
              <a:rPr lang="sl-SI" sz="1400" dirty="0" err="1" smtClean="0"/>
              <a:t>defokus</a:t>
            </a:r>
            <a:r>
              <a:rPr lang="sl-SI" sz="1400" dirty="0" smtClean="0"/>
              <a:t> krivulj </a:t>
            </a:r>
            <a:r>
              <a:rPr lang="sl-SI" sz="1400" dirty="0" smtClean="0">
                <a:solidFill>
                  <a:srgbClr val="FF0000"/>
                </a:solidFill>
              </a:rPr>
              <a:t>EDOF</a:t>
            </a:r>
            <a:r>
              <a:rPr lang="sl-SI" sz="1400" dirty="0" smtClean="0"/>
              <a:t> </a:t>
            </a:r>
            <a:r>
              <a:rPr lang="sl-SI" sz="1400" dirty="0" err="1" smtClean="0">
                <a:solidFill>
                  <a:srgbClr val="FF0000"/>
                </a:solidFill>
              </a:rPr>
              <a:t>Symfony</a:t>
            </a:r>
            <a:r>
              <a:rPr lang="sl-SI" sz="1400" dirty="0" err="1" smtClean="0"/>
              <a:t>-</a:t>
            </a:r>
            <a:r>
              <a:rPr lang="sl-SI" sz="1400" dirty="0" err="1" smtClean="0">
                <a:solidFill>
                  <a:srgbClr val="0070C0"/>
                </a:solidFill>
              </a:rPr>
              <a:t>monofokalna</a:t>
            </a:r>
            <a:endParaRPr lang="sl-SI" sz="1400" dirty="0">
              <a:solidFill>
                <a:srgbClr val="0070C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10663" y="2240434"/>
            <a:ext cx="482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err="1" smtClean="0">
                <a:solidFill>
                  <a:srgbClr val="FF0000"/>
                </a:solidFill>
              </a:rPr>
              <a:t>logMAR</a:t>
            </a:r>
            <a:r>
              <a:rPr lang="sl-SI" sz="1200" dirty="0" smtClean="0"/>
              <a:t> = </a:t>
            </a:r>
            <a:r>
              <a:rPr lang="sl-SI" sz="1200" dirty="0" err="1" smtClean="0">
                <a:solidFill>
                  <a:srgbClr val="FF0000"/>
                </a:solidFill>
              </a:rPr>
              <a:t>log</a:t>
            </a:r>
            <a:r>
              <a:rPr lang="sl-SI" sz="1200" dirty="0" err="1" smtClean="0"/>
              <a:t>arithm</a:t>
            </a:r>
            <a:r>
              <a:rPr lang="sl-SI" sz="1200" dirty="0" smtClean="0"/>
              <a:t> </a:t>
            </a:r>
            <a:r>
              <a:rPr lang="sl-SI" sz="1200" dirty="0" err="1" smtClean="0"/>
              <a:t>of</a:t>
            </a:r>
            <a:r>
              <a:rPr lang="sl-SI" sz="1200" dirty="0" smtClean="0"/>
              <a:t> </a:t>
            </a:r>
            <a:r>
              <a:rPr lang="sl-SI" sz="1200" dirty="0" err="1" smtClean="0">
                <a:solidFill>
                  <a:srgbClr val="FF0000"/>
                </a:solidFill>
              </a:rPr>
              <a:t>M</a:t>
            </a:r>
            <a:r>
              <a:rPr lang="sl-SI" sz="1200" dirty="0" err="1" smtClean="0"/>
              <a:t>inimal</a:t>
            </a:r>
            <a:r>
              <a:rPr lang="sl-SI" sz="1200" dirty="0" smtClean="0"/>
              <a:t> </a:t>
            </a:r>
            <a:r>
              <a:rPr lang="sl-SI" sz="1200" dirty="0" err="1" smtClean="0">
                <a:solidFill>
                  <a:srgbClr val="FF0000"/>
                </a:solidFill>
              </a:rPr>
              <a:t>A</a:t>
            </a:r>
            <a:r>
              <a:rPr lang="sl-SI" sz="1200" dirty="0" err="1" smtClean="0"/>
              <a:t>ngle</a:t>
            </a:r>
            <a:r>
              <a:rPr lang="sl-SI" sz="1200" dirty="0" smtClean="0"/>
              <a:t> </a:t>
            </a:r>
            <a:r>
              <a:rPr lang="sl-SI" sz="1200" dirty="0" err="1" smtClean="0"/>
              <a:t>of</a:t>
            </a:r>
            <a:r>
              <a:rPr lang="sl-SI" sz="1200" dirty="0" smtClean="0"/>
              <a:t> </a:t>
            </a:r>
            <a:r>
              <a:rPr lang="sl-SI" sz="1200" dirty="0" err="1" smtClean="0">
                <a:solidFill>
                  <a:srgbClr val="FF0000"/>
                </a:solidFill>
              </a:rPr>
              <a:t>R</a:t>
            </a:r>
            <a:r>
              <a:rPr lang="sl-SI" sz="1200" dirty="0" err="1" smtClean="0"/>
              <a:t>esolutuin</a:t>
            </a:r>
            <a:r>
              <a:rPr lang="sl-SI" sz="1200" dirty="0" smtClean="0"/>
              <a:t> in </a:t>
            </a:r>
            <a:r>
              <a:rPr lang="sl-SI" sz="1200" dirty="0" err="1" smtClean="0"/>
              <a:t>Arc</a:t>
            </a:r>
            <a:r>
              <a:rPr lang="sl-SI" sz="1200" dirty="0" smtClean="0"/>
              <a:t> </a:t>
            </a:r>
            <a:r>
              <a:rPr lang="sl-SI" sz="1200" dirty="0" err="1" smtClean="0"/>
              <a:t>Minutes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90859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9592"/>
            <a:ext cx="12192000" cy="102660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935" y="767422"/>
            <a:ext cx="7440246" cy="50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Izmenični svetlobno neprepustni in prepustni koncentrični kolobarji-cone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 konstruktivno interferenco svetlobe (ojačitvijo) s prepustnih (svetlih) con </a:t>
            </a:r>
            <a:r>
              <a:rPr kumimoji="0" lang="sl-SI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svetlobo zberemo v točko F 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optični osi, razdalje med conami pa morajo ustrezati interferenčnim pogojem.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difrakcijsko gorišče plošče v točki </a:t>
            </a:r>
            <a:r>
              <a:rPr kumimoji="0" lang="sl-SI" alt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konstruktivno interferirajo elementarni EM valovi iz posameznih svetlih con, vmes so temne cone. Polmer R določimo tako, da se razdalja od sredine sosednjih con do gorišča razlikuje za pol valovne dolžine (</a:t>
            </a:r>
            <a:r>
              <a:rPr lang="sl-SI" altLang="sl-SI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sl-SI" alt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/2). C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elotna amplituda je  polovica tiste iz prve cone, energija je sorazmerna s površino cone. </a:t>
            </a:r>
            <a:r>
              <a:rPr kumimoji="0" lang="en-GB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sl-SI" altLang="sl-SI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azdalja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altLang="sl-SI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sl-SI" altLang="sl-SI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sl-SI" altLang="sl-SI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N-te </a:t>
            </a:r>
            <a:r>
              <a:rPr kumimoji="0" lang="en-GB" altLang="sl-SI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GB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 do gorišča </a:t>
            </a:r>
            <a:r>
              <a:rPr kumimoji="0" lang="en-GB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enaka </a:t>
            </a:r>
            <a:r>
              <a:rPr kumimoji="0" lang="sl-SI" altLang="sl-SI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+ N </a:t>
            </a:r>
            <a:r>
              <a:rPr kumimoji="0" lang="sl-SI" altLang="sl-SI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kjer  </a:t>
            </a:r>
            <a:r>
              <a:rPr kumimoji="0" lang="sl-SI" altLang="sl-SI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označuje zaporedno število cone.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sl-SI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računu in z aproksimacijo sledi za polmer N-te svetle cone sledi</a:t>
            </a:r>
            <a:endParaRPr kumimoji="0" lang="sl-SI" altLang="sl-SI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altLang="sl-SI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sl-SI" altLang="sl-SI" sz="16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sl-SI" altLang="sl-SI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altLang="sl-SI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≅</a:t>
            </a:r>
            <a:r>
              <a:rPr kumimoji="0" lang="sl-SI" altLang="sl-SI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 N </a:t>
            </a:r>
            <a:r>
              <a:rPr kumimoji="0" lang="sl-SI" altLang="sl-SI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sl-SI" altLang="sl-SI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f)</a:t>
            </a:r>
            <a:r>
              <a:rPr kumimoji="0" lang="sl-SI" altLang="sl-SI" sz="16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kumimoji="0" lang="sl-SI" altLang="sl-SI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sl-SI" altLang="sl-SI" sz="1600" b="1" i="1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(Cohen, </a:t>
            </a:r>
            <a:r>
              <a:rPr lang="sl-SI" altLang="sl-SI" sz="1600" b="1" i="1" baseline="30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Alcon</a:t>
            </a:r>
            <a:r>
              <a:rPr lang="sl-SI" altLang="sl-SI" sz="1600" b="1" i="1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1600" b="1" i="1" baseline="30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Labs</a:t>
            </a:r>
            <a:r>
              <a:rPr lang="sl-SI" altLang="sl-SI" sz="1600" b="1" i="1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1996</a:t>
            </a:r>
            <a:r>
              <a:rPr lang="sl-SI" altLang="sl-SI" sz="1600" b="1" i="1" baseline="3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Difrakcijska goriščna razdalja </a:t>
            </a:r>
            <a:r>
              <a:rPr kumimoji="0" lang="sl-SI" altLang="sl-SI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2400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kumimoji="0" lang="sl-SI" altLang="sl-SI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≅ R</a:t>
            </a:r>
            <a:r>
              <a:rPr kumimoji="0" lang="sl-SI" altLang="sl-SI" sz="2400" b="1" i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sl-SI" altLang="sl-SI" sz="2400" b="1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r>
              <a:rPr kumimoji="0" lang="sl-SI" altLang="sl-SI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(2 N λ </a:t>
            </a:r>
            <a:r>
              <a:rPr kumimoji="0" lang="sl-SI" altLang="sl-SI" sz="2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>
          <a:xfrm>
            <a:off x="11155715" y="5459272"/>
            <a:ext cx="911939" cy="365125"/>
          </a:xfrm>
        </p:spPr>
        <p:txBody>
          <a:bodyPr/>
          <a:lstStyle/>
          <a:p>
            <a:fld id="{0EA999A0-9B91-4B2E-855C-510CEF9F5D75}" type="datetime11">
              <a:rPr lang="en-US" smtClean="0"/>
              <a:t>19:58:21</a:t>
            </a:fld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334" y="92018"/>
            <a:ext cx="4498320" cy="3320834"/>
          </a:xfrm>
          <a:prstGeom prst="rect">
            <a:avLst/>
          </a:prstGeom>
        </p:spPr>
      </p:pic>
      <p:sp>
        <p:nvSpPr>
          <p:cNvPr id="6" name="Desna puščica 5"/>
          <p:cNvSpPr/>
          <p:nvPr/>
        </p:nvSpPr>
        <p:spPr>
          <a:xfrm>
            <a:off x="7355261" y="1665152"/>
            <a:ext cx="2186248" cy="174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67" y="3450052"/>
            <a:ext cx="5056883" cy="2369540"/>
          </a:xfrm>
          <a:prstGeom prst="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>
            <a:solidFill>
              <a:schemeClr val="accent1">
                <a:lumMod val="20000"/>
                <a:lumOff val="80000"/>
                <a:alpha val="91000"/>
              </a:schemeClr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935" y="1"/>
            <a:ext cx="10861126" cy="609600"/>
          </a:xfrm>
        </p:spPr>
        <p:txBody>
          <a:bodyPr>
            <a:normAutofit/>
          </a:bodyPr>
          <a:lstStyle/>
          <a:p>
            <a:r>
              <a:rPr lang="sl-SI" altLang="sl-SI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Difrakcijske </a:t>
            </a:r>
            <a:r>
              <a:rPr lang="sl-SI" altLang="sl-SI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multifokalne</a:t>
            </a:r>
            <a:r>
              <a:rPr lang="sl-SI" altLang="sl-SI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leče - </a:t>
            </a:r>
            <a:r>
              <a:rPr lang="sl-SI" altLang="sl-SI" sz="32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sorodne</a:t>
            </a:r>
            <a:r>
              <a:rPr lang="sl-SI" altLang="sl-SI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Fresnelovi</a:t>
            </a:r>
            <a:r>
              <a:rPr lang="sl-SI" altLang="sl-SI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conski plošči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8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Gladko">
  <a:themeElements>
    <a:clrScheme name="Zeleno-rumen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2274</TotalTime>
  <Words>1277</Words>
  <Application>Microsoft Office PowerPoint</Application>
  <PresentationFormat>Širokozaslonsko</PresentationFormat>
  <Paragraphs>182</Paragraphs>
  <Slides>19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Times New Roman</vt:lpstr>
      <vt:lpstr>Trebuchet MS</vt:lpstr>
      <vt:lpstr>Wingdings</vt:lpstr>
      <vt:lpstr>Wingdings 3</vt:lpstr>
      <vt:lpstr>Gladko</vt:lpstr>
      <vt:lpstr>Intraokularne leče - IOL sinteza znanj v raziskovalni nalogi      Rasto Snoj; rasto.snoj@guest.arnes.si; ERSŠG Vegova Ljubljana </vt:lpstr>
      <vt:lpstr>Intraokularne leče - pouk</vt:lpstr>
      <vt:lpstr>Razumevanje delovanja sodobne difrakcijske multifokalne leče - učni CILJ</vt:lpstr>
      <vt:lpstr>Oko – težave…</vt:lpstr>
      <vt:lpstr>Zgradba očesa</vt:lpstr>
      <vt:lpstr>IOL (osnovne in premijske)  </vt:lpstr>
      <vt:lpstr>IOL (premijske)</vt:lpstr>
      <vt:lpstr>Zakaj difrakcijske IOL ?</vt:lpstr>
      <vt:lpstr>Difrakcijske multifokalne leče - sorodne Fresnelovi conski plošči</vt:lpstr>
      <vt:lpstr>Difrakcijska dioptrija IOL</vt:lpstr>
      <vt:lpstr>MD IOL – delovanje (Alcon Restor)</vt:lpstr>
      <vt:lpstr>Še o difrakcijskih IOL…</vt:lpstr>
      <vt:lpstr>Difrakcijske IOL – še.., trifokalne…</vt:lpstr>
      <vt:lpstr>Akustična analogija pri šolskih poskusih  – poskus s svetlobo neprimeren zaradi težavnosti prikaza in zahtevne opreme</vt:lpstr>
      <vt:lpstr>Postavitev poskusa v raziskovalni nalogi</vt:lpstr>
      <vt:lpstr>Izvedba poskusa: </vt:lpstr>
      <vt:lpstr>Preverjanje,nadaljevanje…</vt:lpstr>
      <vt:lpstr>Kaj nas čaka letos ?</vt:lpstr>
      <vt:lpstr>hvala za pozornost!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Intraokularne leče – sinteza znanj v raziskovalni nalogi Rasto Snoj; rasto.snoj@guest.arnes.si; ERSŠG Vegova Ljubljana</dc:title>
  <dc:creator>Rasto_Snoj</dc:creator>
  <cp:lastModifiedBy>a</cp:lastModifiedBy>
  <cp:revision>177</cp:revision>
  <dcterms:created xsi:type="dcterms:W3CDTF">2019-07-17T19:31:04Z</dcterms:created>
  <dcterms:modified xsi:type="dcterms:W3CDTF">2019-10-22T18:49:09Z</dcterms:modified>
</cp:coreProperties>
</file>