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2" r:id="rId3"/>
    <p:sldId id="263" r:id="rId4"/>
    <p:sldId id="266" r:id="rId5"/>
    <p:sldId id="275" r:id="rId6"/>
    <p:sldId id="270" r:id="rId7"/>
    <p:sldId id="276" r:id="rId8"/>
    <p:sldId id="279" r:id="rId9"/>
    <p:sldId id="278" r:id="rId10"/>
    <p:sldId id="277" r:id="rId11"/>
    <p:sldId id="285" r:id="rId12"/>
    <p:sldId id="264" r:id="rId13"/>
    <p:sldId id="268" r:id="rId14"/>
    <p:sldId id="269" r:id="rId15"/>
    <p:sldId id="281" r:id="rId16"/>
    <p:sldId id="284" r:id="rId17"/>
    <p:sldId id="286" r:id="rId18"/>
    <p:sldId id="293" r:id="rId19"/>
    <p:sldId id="287" r:id="rId20"/>
    <p:sldId id="288" r:id="rId21"/>
    <p:sldId id="289" r:id="rId22"/>
    <p:sldId id="290" r:id="rId23"/>
    <p:sldId id="291" r:id="rId24"/>
    <p:sldId id="292" r:id="rId25"/>
    <p:sldId id="265" r:id="rId26"/>
    <p:sldId id="26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0DF25-968E-4B55-AF5A-5ECBA0B20A6F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60DBF-32FC-41AC-9FE7-7E003AB69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42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I’ll start with the statement that most of you probably</a:t>
            </a:r>
            <a:r>
              <a:rPr lang="en-US" baseline="0" dirty="0" smtClean="0"/>
              <a:t> met in different occasions.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13966-BA98-45EB-A2D3-756448979F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89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Actucall</a:t>
            </a:r>
            <a:r>
              <a:rPr lang="en-US" dirty="0" smtClean="0"/>
              <a:t>, this statement is not based on some gut feelings but on many irrefutable evidence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13966-BA98-45EB-A2D3-756448979F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30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58</a:t>
            </a:r>
            <a:r>
              <a:rPr lang="en-US" baseline="0" dirty="0" smtClean="0"/>
              <a:t> research-based methods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13966-BA98-45EB-A2D3-756448979F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57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58</a:t>
            </a:r>
            <a:r>
              <a:rPr lang="en-US" baseline="0" dirty="0" smtClean="0"/>
              <a:t> research-based methods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13966-BA98-45EB-A2D3-756448979F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49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58</a:t>
            </a:r>
            <a:r>
              <a:rPr lang="en-US" baseline="0" dirty="0" smtClean="0"/>
              <a:t> research-based methods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13966-BA98-45EB-A2D3-756448979F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46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Kako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moramo izobraževati bodoče učitelje, da bodo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izzivom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nadaljevanju bom predstavil teoretični okvir, ki nam je pomagal pri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prenovi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študijskega programa v okviru katerega izobražujemo bodoče učitelje fizike tako, da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lahko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izzivom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ki s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predstavil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začetku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13966-BA98-45EB-A2D3-756448979F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9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24. 10. 2019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57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24. 10. 2019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597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24. 10. 2019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068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24. 10. 2019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52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24. 10. 2019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379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24. 10. 2019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982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24. 10. 2019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196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24. 10. 2019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602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24. 10. 2019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690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24. 10. 2019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051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24. 10. 2019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529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D60DA-3ED7-41E7-909B-8719ABC0F517}" type="datetimeFigureOut">
              <a:rPr lang="sl-SI" smtClean="0"/>
              <a:t>24. 10. 2019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475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ss.fmf.uni-lj.si/" TargetMode="External"/><Relationship Id="rId2" Type="http://schemas.openxmlformats.org/officeDocument/2006/relationships/hyperlink" Target="mailto:gorazd.planinsic@fmf.uni-lj.si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1483743" y="2794955"/>
            <a:ext cx="6858000" cy="785007"/>
          </a:xfrm>
        </p:spPr>
        <p:txBody>
          <a:bodyPr>
            <a:normAutofit/>
          </a:bodyPr>
          <a:lstStyle/>
          <a:p>
            <a:pPr algn="l"/>
            <a:r>
              <a:rPr lang="sl-SI" sz="2600" b="1" dirty="0">
                <a:latin typeface="Arial" panose="020B0604020202020204" pitchFamily="34" charset="0"/>
                <a:cs typeface="Arial" panose="020B0604020202020204" pitchFamily="34" charset="0"/>
              </a:rPr>
              <a:t>Kako prepoznati najboljšo izbiro?</a:t>
            </a:r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>
          <a:xfrm>
            <a:off x="1483743" y="4183810"/>
            <a:ext cx="6858000" cy="905775"/>
          </a:xfrm>
        </p:spPr>
        <p:txBody>
          <a:bodyPr>
            <a:normAutofit/>
          </a:bodyPr>
          <a:lstStyle/>
          <a:p>
            <a:pPr algn="l"/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Gorazd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Planinšič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Fakulteta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matematiko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fiziko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Univerza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Ljubljani</a:t>
            </a:r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4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4164" y="490888"/>
            <a:ext cx="6314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Ločimo</a:t>
            </a:r>
            <a:r>
              <a:rPr lang="en-US" sz="4000" dirty="0" smtClean="0"/>
              <a:t> </a:t>
            </a:r>
            <a:r>
              <a:rPr lang="en-US" sz="4000" dirty="0" err="1" smtClean="0"/>
              <a:t>jabolka</a:t>
            </a:r>
            <a:r>
              <a:rPr lang="en-US" sz="4000" dirty="0" smtClean="0"/>
              <a:t> od </a:t>
            </a:r>
            <a:r>
              <a:rPr lang="en-US" sz="4000" dirty="0" err="1" smtClean="0"/>
              <a:t>hrušk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743650" y="2414336"/>
            <a:ext cx="44003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Metode</a:t>
            </a:r>
            <a:r>
              <a:rPr lang="en-US" sz="2800" dirty="0" smtClean="0"/>
              <a:t>, </a:t>
            </a:r>
            <a:r>
              <a:rPr lang="en-US" sz="2800" dirty="0" err="1" smtClean="0"/>
              <a:t>tehnike</a:t>
            </a:r>
            <a:r>
              <a:rPr lang="en-US" sz="2800" dirty="0"/>
              <a:t> </a:t>
            </a:r>
            <a:r>
              <a:rPr lang="en-US" sz="2800" dirty="0" smtClean="0"/>
              <a:t>oz. </a:t>
            </a:r>
            <a:r>
              <a:rPr lang="en-US" sz="2800" dirty="0" err="1" smtClean="0"/>
              <a:t>pristopi</a:t>
            </a:r>
            <a:r>
              <a:rPr lang="en-US" sz="2800" dirty="0" smtClean="0"/>
              <a:t> </a:t>
            </a:r>
            <a:r>
              <a:rPr lang="en-US" sz="2800" dirty="0" err="1" smtClean="0"/>
              <a:t>brez</a:t>
            </a:r>
            <a:r>
              <a:rPr lang="en-US" sz="2800" dirty="0" smtClean="0"/>
              <a:t> </a:t>
            </a:r>
            <a:r>
              <a:rPr lang="en-US" sz="2800" dirty="0" err="1" smtClean="0"/>
              <a:t>teoretičnega</a:t>
            </a:r>
            <a:r>
              <a:rPr lang="en-US" sz="2800" dirty="0" smtClean="0"/>
              <a:t> </a:t>
            </a:r>
            <a:r>
              <a:rPr lang="en-US" sz="2800" dirty="0" err="1" smtClean="0"/>
              <a:t>okvirja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39541" y="2414336"/>
            <a:ext cx="40041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Celostni</a:t>
            </a:r>
            <a:r>
              <a:rPr lang="en-US" sz="2800" dirty="0" smtClean="0"/>
              <a:t> </a:t>
            </a:r>
            <a:r>
              <a:rPr lang="en-US" sz="2800" dirty="0" err="1" smtClean="0"/>
              <a:t>pristopi</a:t>
            </a:r>
            <a:r>
              <a:rPr lang="en-US" sz="2800" dirty="0" smtClean="0"/>
              <a:t>, </a:t>
            </a:r>
            <a:r>
              <a:rPr lang="en-US" sz="2800" dirty="0" err="1" smtClean="0"/>
              <a:t>ki</a:t>
            </a:r>
            <a:r>
              <a:rPr lang="en-US" sz="2800" dirty="0" smtClean="0"/>
              <a:t> </a:t>
            </a:r>
            <a:r>
              <a:rPr lang="en-US" sz="2800" dirty="0" err="1" smtClean="0"/>
              <a:t>temeljijo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premišljeno</a:t>
            </a:r>
            <a:r>
              <a:rPr lang="en-US" sz="2800" dirty="0" smtClean="0"/>
              <a:t> </a:t>
            </a:r>
            <a:r>
              <a:rPr lang="en-US" sz="2800" dirty="0" err="1" smtClean="0"/>
              <a:t>izbranih</a:t>
            </a:r>
            <a:r>
              <a:rPr lang="en-US" sz="2800" dirty="0" smtClean="0"/>
              <a:t> </a:t>
            </a:r>
            <a:r>
              <a:rPr lang="en-US" sz="2800" dirty="0" err="1" smtClean="0"/>
              <a:t>teoretičnih</a:t>
            </a:r>
            <a:r>
              <a:rPr lang="en-US" sz="2800" dirty="0" smtClean="0"/>
              <a:t> </a:t>
            </a:r>
            <a:r>
              <a:rPr lang="en-US" sz="2800" dirty="0" err="1" smtClean="0"/>
              <a:t>okvirjih</a:t>
            </a:r>
            <a:r>
              <a:rPr lang="en-US" sz="2800" dirty="0" smtClean="0"/>
              <a:t> </a:t>
            </a:r>
          </a:p>
          <a:p>
            <a:endParaRPr lang="en-US" sz="2800" dirty="0"/>
          </a:p>
          <a:p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62473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4164" y="490888"/>
            <a:ext cx="6314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Ločimo</a:t>
            </a:r>
            <a:r>
              <a:rPr lang="en-US" sz="4000" dirty="0" smtClean="0"/>
              <a:t> </a:t>
            </a:r>
            <a:r>
              <a:rPr lang="en-US" sz="4000" dirty="0" err="1" smtClean="0"/>
              <a:t>jabolka</a:t>
            </a:r>
            <a:r>
              <a:rPr lang="en-US" sz="4000" dirty="0" smtClean="0"/>
              <a:t> od </a:t>
            </a:r>
            <a:r>
              <a:rPr lang="en-US" sz="4000" dirty="0" err="1" smtClean="0"/>
              <a:t>hrušk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743650" y="2414336"/>
            <a:ext cx="44003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Metode</a:t>
            </a:r>
            <a:r>
              <a:rPr lang="en-US" sz="2800" dirty="0" smtClean="0"/>
              <a:t>, </a:t>
            </a:r>
            <a:r>
              <a:rPr lang="en-US" sz="2800" dirty="0" err="1" smtClean="0"/>
              <a:t>tehnike</a:t>
            </a:r>
            <a:r>
              <a:rPr lang="en-US" sz="2800" dirty="0"/>
              <a:t> </a:t>
            </a:r>
            <a:r>
              <a:rPr lang="en-US" sz="2800" dirty="0" smtClean="0"/>
              <a:t>oz. </a:t>
            </a:r>
            <a:r>
              <a:rPr lang="en-US" sz="2800" dirty="0" err="1" smtClean="0"/>
              <a:t>pristopi</a:t>
            </a:r>
            <a:r>
              <a:rPr lang="en-US" sz="2800" dirty="0" smtClean="0"/>
              <a:t> </a:t>
            </a:r>
            <a:r>
              <a:rPr lang="en-US" sz="2800" dirty="0" err="1" smtClean="0"/>
              <a:t>brez</a:t>
            </a:r>
            <a:r>
              <a:rPr lang="en-US" sz="2800" dirty="0" smtClean="0"/>
              <a:t> </a:t>
            </a:r>
            <a:r>
              <a:rPr lang="en-US" sz="2800" dirty="0" err="1" smtClean="0"/>
              <a:t>teoretičnega</a:t>
            </a:r>
            <a:r>
              <a:rPr lang="en-US" sz="2800" dirty="0" smtClean="0"/>
              <a:t> </a:t>
            </a:r>
            <a:r>
              <a:rPr lang="en-US" sz="2800" dirty="0" err="1" smtClean="0"/>
              <a:t>okvirja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smtClean="0"/>
              <a:t>Teaching with Clickers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smtClean="0"/>
              <a:t>Peer Instruction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err="1" smtClean="0"/>
              <a:t>PhET</a:t>
            </a:r>
            <a:r>
              <a:rPr lang="en-US" sz="2800" i="1" dirty="0" smtClean="0"/>
              <a:t> Interactive simulations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smtClean="0"/>
              <a:t>…</a:t>
            </a:r>
            <a:endParaRPr lang="en-GB" sz="2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39541" y="2414336"/>
            <a:ext cx="40041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Celostni</a:t>
            </a:r>
            <a:r>
              <a:rPr lang="en-US" sz="2800" dirty="0" smtClean="0"/>
              <a:t> </a:t>
            </a:r>
            <a:r>
              <a:rPr lang="en-US" sz="2800" dirty="0" err="1" smtClean="0"/>
              <a:t>pristopi</a:t>
            </a:r>
            <a:r>
              <a:rPr lang="en-US" sz="2800" dirty="0" smtClean="0"/>
              <a:t>, </a:t>
            </a:r>
            <a:r>
              <a:rPr lang="en-US" sz="2800" dirty="0" err="1" smtClean="0"/>
              <a:t>ki</a:t>
            </a:r>
            <a:r>
              <a:rPr lang="en-US" sz="2800" dirty="0" smtClean="0"/>
              <a:t> </a:t>
            </a:r>
            <a:r>
              <a:rPr lang="en-US" sz="2800" dirty="0" err="1" smtClean="0"/>
              <a:t>temeljijo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premišljeno</a:t>
            </a:r>
            <a:r>
              <a:rPr lang="en-US" sz="2800" dirty="0" smtClean="0"/>
              <a:t> </a:t>
            </a:r>
            <a:r>
              <a:rPr lang="en-US" sz="2800" dirty="0" err="1" smtClean="0"/>
              <a:t>izbranih</a:t>
            </a:r>
            <a:r>
              <a:rPr lang="en-US" sz="2800" dirty="0" smtClean="0"/>
              <a:t> </a:t>
            </a:r>
            <a:r>
              <a:rPr lang="en-US" sz="2800" dirty="0" err="1" smtClean="0"/>
              <a:t>teoretičnih</a:t>
            </a:r>
            <a:r>
              <a:rPr lang="en-US" sz="2800" dirty="0" smtClean="0"/>
              <a:t> </a:t>
            </a:r>
            <a:r>
              <a:rPr lang="en-US" sz="2800" dirty="0" err="1" smtClean="0"/>
              <a:t>okvirjih</a:t>
            </a:r>
            <a:r>
              <a:rPr lang="en-US" sz="2800" dirty="0" smtClean="0"/>
              <a:t> 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smtClean="0"/>
              <a:t>ISLE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smtClean="0"/>
              <a:t>Modeling Instruction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smtClean="0"/>
              <a:t>…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10921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7" y="13076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+mn-lt"/>
              </a:rPr>
              <a:t>Kako</a:t>
            </a:r>
            <a:r>
              <a:rPr lang="en-US" sz="4000" dirty="0" smtClean="0">
                <a:latin typeface="+mn-lt"/>
              </a:rPr>
              <a:t> se </a:t>
            </a:r>
            <a:r>
              <a:rPr lang="en-US" sz="4000" dirty="0" err="1" smtClean="0">
                <a:latin typeface="+mn-lt"/>
              </a:rPr>
              <a:t>ljudje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4000" dirty="0" err="1" smtClean="0">
                <a:latin typeface="+mn-lt"/>
              </a:rPr>
              <a:t>učimo</a:t>
            </a:r>
            <a:r>
              <a:rPr lang="en-US" sz="4000" dirty="0" smtClean="0">
                <a:latin typeface="+mn-lt"/>
              </a:rPr>
              <a:t>? </a:t>
            </a:r>
            <a:br>
              <a:rPr lang="en-US" sz="4000" dirty="0" smtClean="0">
                <a:latin typeface="+mn-lt"/>
              </a:rPr>
            </a:br>
            <a:r>
              <a:rPr lang="en-US" sz="4000" dirty="0" err="1" smtClean="0">
                <a:latin typeface="+mn-lt"/>
              </a:rPr>
              <a:t>Kako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4000" dirty="0" err="1" smtClean="0">
                <a:latin typeface="+mn-lt"/>
              </a:rPr>
              <a:t>delujejo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4000" dirty="0" err="1" smtClean="0">
                <a:latin typeface="+mn-lt"/>
              </a:rPr>
              <a:t>naši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4000" dirty="0" err="1" smtClean="0">
                <a:latin typeface="+mn-lt"/>
              </a:rPr>
              <a:t>možgani</a:t>
            </a:r>
            <a:r>
              <a:rPr lang="en-US" sz="4000" dirty="0" smtClean="0">
                <a:latin typeface="+mn-lt"/>
              </a:rPr>
              <a:t>?</a:t>
            </a:r>
            <a:endParaRPr lang="sl-SI" sz="40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080" y="6211669"/>
            <a:ext cx="5698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J E </a:t>
            </a:r>
            <a:r>
              <a:rPr lang="sl-SI" sz="2400" dirty="0" err="1"/>
              <a:t>Zull</a:t>
            </a:r>
            <a:r>
              <a:rPr lang="sl-SI" sz="2400" i="1" dirty="0"/>
              <a:t>, </a:t>
            </a:r>
            <a:r>
              <a:rPr lang="sl-SI" sz="2400" i="1" dirty="0" err="1"/>
              <a:t>The</a:t>
            </a:r>
            <a:r>
              <a:rPr lang="sl-SI" sz="2400" i="1" dirty="0"/>
              <a:t> </a:t>
            </a:r>
            <a:r>
              <a:rPr lang="sl-SI" sz="2400" i="1" dirty="0" err="1"/>
              <a:t>art</a:t>
            </a:r>
            <a:r>
              <a:rPr lang="sl-SI" sz="2400" i="1" dirty="0"/>
              <a:t> </a:t>
            </a:r>
            <a:r>
              <a:rPr lang="sl-SI" sz="2400" i="1" dirty="0" err="1"/>
              <a:t>of</a:t>
            </a:r>
            <a:r>
              <a:rPr lang="sl-SI" sz="2400" i="1" dirty="0"/>
              <a:t> </a:t>
            </a:r>
            <a:r>
              <a:rPr lang="sl-SI" sz="2400" i="1" dirty="0" err="1"/>
              <a:t>changing</a:t>
            </a:r>
            <a:r>
              <a:rPr lang="sl-SI" sz="2400" i="1" dirty="0"/>
              <a:t> </a:t>
            </a:r>
            <a:r>
              <a:rPr lang="sl-SI" sz="2400" i="1" dirty="0" err="1"/>
              <a:t>the</a:t>
            </a:r>
            <a:r>
              <a:rPr lang="sl-SI" sz="2400" i="1" dirty="0"/>
              <a:t> </a:t>
            </a:r>
            <a:r>
              <a:rPr lang="sl-SI" sz="2400" i="1" dirty="0" err="1" smtClean="0"/>
              <a:t>brain</a:t>
            </a:r>
            <a:r>
              <a:rPr lang="en-US" sz="2400" i="1" dirty="0"/>
              <a:t> </a:t>
            </a:r>
            <a:r>
              <a:rPr lang="sl-SI" sz="2400" dirty="0" smtClean="0"/>
              <a:t>(2002</a:t>
            </a:r>
            <a:r>
              <a:rPr lang="sl-SI" sz="2400" dirty="0"/>
              <a:t>).</a:t>
            </a:r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87140" y="1588169"/>
            <a:ext cx="816222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b="1" dirty="0" smtClean="0"/>
              <a:t>Učenje je fizični proces </a:t>
            </a:r>
            <a:r>
              <a:rPr lang="sl-SI" sz="2800" dirty="0" smtClean="0"/>
              <a:t>(posledice učenja so fizične spremembe v možganih).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l-SI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/>
              <a:t>Obstoječih</a:t>
            </a:r>
            <a:r>
              <a:rPr lang="en-US" sz="2800" b="1" dirty="0" smtClean="0"/>
              <a:t> n</a:t>
            </a:r>
            <a:r>
              <a:rPr lang="sl-SI" sz="2800" b="1" dirty="0" err="1" smtClean="0"/>
              <a:t>evronskih</a:t>
            </a:r>
            <a:r>
              <a:rPr lang="sl-SI" sz="2800" b="1" dirty="0" smtClean="0"/>
              <a:t> povezav ne moremo izbrisati. </a:t>
            </a:r>
            <a:r>
              <a:rPr lang="sl-SI" sz="2800" dirty="0" smtClean="0"/>
              <a:t>Lahko </a:t>
            </a:r>
            <a:r>
              <a:rPr lang="en-US" sz="2800" dirty="0" smtClean="0"/>
              <a:t>pa</a:t>
            </a:r>
            <a:r>
              <a:rPr lang="sl-SI" sz="2800" dirty="0" smtClean="0"/>
              <a:t> gradimo na obstoječih</a:t>
            </a:r>
            <a:r>
              <a:rPr lang="en-US" sz="2800" dirty="0" smtClean="0"/>
              <a:t>, </a:t>
            </a:r>
            <a:r>
              <a:rPr lang="sl-SI" sz="2800" dirty="0" smtClean="0"/>
              <a:t>ustvarjamo </a:t>
            </a:r>
            <a:r>
              <a:rPr lang="en-US" sz="2800" dirty="0" err="1" smtClean="0"/>
              <a:t>nove</a:t>
            </a:r>
            <a:r>
              <a:rPr lang="en-US" sz="2800" dirty="0" smtClean="0"/>
              <a:t> </a:t>
            </a:r>
            <a:r>
              <a:rPr lang="sl-SI" sz="2800" dirty="0" smtClean="0"/>
              <a:t>in </a:t>
            </a:r>
            <a:r>
              <a:rPr lang="en-US" sz="2800" dirty="0" err="1" smtClean="0"/>
              <a:t>povezave</a:t>
            </a:r>
            <a:r>
              <a:rPr lang="en-US" sz="2800" dirty="0" smtClean="0"/>
              <a:t> </a:t>
            </a:r>
            <a:r>
              <a:rPr lang="en-US" sz="2800" dirty="0" err="1" smtClean="0"/>
              <a:t>jačamo</a:t>
            </a:r>
            <a:r>
              <a:rPr lang="sl-SI" sz="2800" dirty="0" smtClean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l-SI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K</a:t>
            </a:r>
            <a:r>
              <a:rPr lang="sl-SI" sz="2800" b="1" dirty="0" err="1" smtClean="0"/>
              <a:t>ljučni</a:t>
            </a:r>
            <a:r>
              <a:rPr lang="sl-SI" sz="2800" b="1" dirty="0" smtClean="0"/>
              <a:t> </a:t>
            </a:r>
            <a:r>
              <a:rPr lang="sl-SI" sz="2800" b="1" dirty="0"/>
              <a:t>del </a:t>
            </a:r>
            <a:r>
              <a:rPr lang="sl-SI" sz="2800" b="1" dirty="0" smtClean="0"/>
              <a:t>učenja</a:t>
            </a:r>
            <a:r>
              <a:rPr lang="en-US" sz="2800" b="1" dirty="0" smtClean="0"/>
              <a:t> je</a:t>
            </a:r>
            <a:r>
              <a:rPr lang="sl-SI" sz="2800" b="1" dirty="0" smtClean="0"/>
              <a:t> </a:t>
            </a:r>
            <a:r>
              <a:rPr lang="en-US" sz="2800" b="1" dirty="0" smtClean="0"/>
              <a:t>a</a:t>
            </a:r>
            <a:r>
              <a:rPr lang="sl-SI" sz="2800" b="1" dirty="0" err="1" smtClean="0"/>
              <a:t>ktivno</a:t>
            </a:r>
            <a:r>
              <a:rPr lang="sl-SI" sz="2800" b="1" dirty="0" smtClean="0"/>
              <a:t> </a:t>
            </a:r>
            <a:r>
              <a:rPr lang="sl-SI" sz="2800" b="1" dirty="0" err="1" smtClean="0"/>
              <a:t>tes</a:t>
            </a:r>
            <a:r>
              <a:rPr lang="en-US" sz="2800" b="1" dirty="0" smtClean="0"/>
              <a:t>t</a:t>
            </a:r>
            <a:r>
              <a:rPr lang="sl-SI" sz="2800" b="1" dirty="0" err="1" smtClean="0"/>
              <a:t>iranje</a:t>
            </a:r>
            <a:r>
              <a:rPr lang="sl-SI" sz="2800" b="1" dirty="0" smtClean="0"/>
              <a:t> </a:t>
            </a:r>
            <a:r>
              <a:rPr lang="en-US" sz="2800" b="1" dirty="0" err="1" smtClean="0"/>
              <a:t>lastnih</a:t>
            </a:r>
            <a:r>
              <a:rPr lang="en-US" sz="2800" b="1" dirty="0" smtClean="0"/>
              <a:t> </a:t>
            </a:r>
            <a:r>
              <a:rPr lang="sl-SI" sz="2800" b="1" dirty="0" smtClean="0"/>
              <a:t>idej</a:t>
            </a:r>
            <a:r>
              <a:rPr lang="en-US" sz="2800" b="1" dirty="0" smtClean="0"/>
              <a:t>. </a:t>
            </a:r>
            <a:r>
              <a:rPr lang="sl-SI" sz="2800" dirty="0" smtClean="0"/>
              <a:t>Aktivno testiranje idej mora izvesti uče</a:t>
            </a:r>
            <a:r>
              <a:rPr lang="en-US" sz="2800" dirty="0" err="1" smtClean="0"/>
              <a:t>nec</a:t>
            </a:r>
            <a:r>
              <a:rPr lang="sl-SI" sz="2800" dirty="0" smtClean="0"/>
              <a:t>, ne učitelj. 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81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938" y="3301477"/>
            <a:ext cx="61589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Normativno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znanje</a:t>
            </a:r>
            <a:r>
              <a:rPr lang="en-US" sz="2400" b="1" dirty="0" smtClean="0"/>
              <a:t> discipline </a:t>
            </a:r>
            <a:r>
              <a:rPr lang="en-US" sz="2400" dirty="0" smtClean="0"/>
              <a:t>….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Epistemološko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znanje</a:t>
            </a:r>
            <a:r>
              <a:rPr lang="en-US" sz="2400" b="1" dirty="0" smtClean="0"/>
              <a:t> o discipline: </a:t>
            </a:r>
            <a:r>
              <a:rPr lang="en-US" sz="2400" dirty="0" err="1" smtClean="0"/>
              <a:t>kako</a:t>
            </a:r>
            <a:r>
              <a:rPr lang="en-US" sz="2400" dirty="0" smtClean="0"/>
              <a:t> </a:t>
            </a:r>
            <a:r>
              <a:rPr lang="en-US" sz="2400" dirty="0" err="1" smtClean="0"/>
              <a:t>razmišljati</a:t>
            </a:r>
            <a:r>
              <a:rPr lang="en-US" sz="2400" dirty="0" smtClean="0"/>
              <a:t> </a:t>
            </a:r>
            <a:r>
              <a:rPr lang="en-US" sz="2400" dirty="0" err="1" smtClean="0"/>
              <a:t>kot</a:t>
            </a:r>
            <a:r>
              <a:rPr lang="en-US" sz="2400" dirty="0" smtClean="0"/>
              <a:t> </a:t>
            </a:r>
            <a:r>
              <a:rPr lang="en-US" sz="2400" dirty="0" err="1" smtClean="0"/>
              <a:t>biolog</a:t>
            </a:r>
            <a:r>
              <a:rPr lang="en-US" sz="2400" dirty="0" smtClean="0"/>
              <a:t>/</a:t>
            </a:r>
            <a:r>
              <a:rPr lang="en-US" sz="2400" dirty="0" err="1" smtClean="0"/>
              <a:t>biologinja</a:t>
            </a:r>
            <a:r>
              <a:rPr lang="en-US" sz="2400" dirty="0" smtClean="0"/>
              <a:t>, </a:t>
            </a:r>
            <a:r>
              <a:rPr lang="en-US" sz="2400" dirty="0" err="1" smtClean="0"/>
              <a:t>fizik</a:t>
            </a:r>
            <a:r>
              <a:rPr lang="en-US" sz="2400" dirty="0" smtClean="0"/>
              <a:t>/</a:t>
            </a:r>
            <a:r>
              <a:rPr lang="en-US" sz="2400" dirty="0" err="1" smtClean="0"/>
              <a:t>fizičarka</a:t>
            </a:r>
            <a:r>
              <a:rPr lang="en-US" sz="2400" dirty="0" smtClean="0"/>
              <a:t>…</a:t>
            </a:r>
          </a:p>
          <a:p>
            <a:r>
              <a:rPr lang="en-US" sz="2400" dirty="0" err="1" smtClean="0"/>
              <a:t>Kako</a:t>
            </a:r>
            <a:r>
              <a:rPr lang="en-US" sz="2400" dirty="0" smtClean="0"/>
              <a:t> </a:t>
            </a:r>
            <a:r>
              <a:rPr lang="en-US" sz="2400" dirty="0" err="1" smtClean="0"/>
              <a:t>nastaja</a:t>
            </a:r>
            <a:r>
              <a:rPr lang="en-US" sz="2400" dirty="0" smtClean="0"/>
              <a:t> </a:t>
            </a:r>
            <a:r>
              <a:rPr lang="en-US" sz="2400" dirty="0" err="1" smtClean="0"/>
              <a:t>znanje</a:t>
            </a:r>
            <a:r>
              <a:rPr lang="en-US" sz="2400" dirty="0" smtClean="0"/>
              <a:t> v </a:t>
            </a:r>
            <a:r>
              <a:rPr lang="en-US" sz="2400" dirty="0" err="1" smtClean="0"/>
              <a:t>biologiji</a:t>
            </a:r>
            <a:r>
              <a:rPr lang="en-US" sz="2400" dirty="0" smtClean="0"/>
              <a:t>, </a:t>
            </a:r>
            <a:r>
              <a:rPr lang="en-US" sz="2400" dirty="0" err="1" smtClean="0"/>
              <a:t>fiziki</a:t>
            </a:r>
            <a:r>
              <a:rPr lang="en-US" sz="2400" dirty="0" smtClean="0"/>
              <a:t>, </a:t>
            </a:r>
            <a:r>
              <a:rPr lang="en-US" sz="2400" dirty="0" err="1" smtClean="0"/>
              <a:t>kemiji</a:t>
            </a:r>
            <a:r>
              <a:rPr lang="en-US" sz="2400" dirty="0" smtClean="0"/>
              <a:t>… 	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Praktična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znanja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povezana</a:t>
            </a:r>
            <a:r>
              <a:rPr lang="en-US" sz="2400" b="1" dirty="0" smtClean="0"/>
              <a:t> z </a:t>
            </a:r>
            <a:r>
              <a:rPr lang="en-US" sz="2400" b="1" dirty="0" err="1" smtClean="0"/>
              <a:t>disciplino</a:t>
            </a:r>
            <a:r>
              <a:rPr lang="en-US" sz="2400" b="1" dirty="0" smtClean="0"/>
              <a:t> </a:t>
            </a:r>
            <a:r>
              <a:rPr lang="en-US" sz="2400" dirty="0" err="1" smtClean="0"/>
              <a:t>kako</a:t>
            </a:r>
            <a:r>
              <a:rPr lang="en-US" sz="2400" dirty="0" smtClean="0"/>
              <a:t> </a:t>
            </a:r>
            <a:r>
              <a:rPr lang="en-US" sz="2400" dirty="0" err="1" smtClean="0"/>
              <a:t>nekaj</a:t>
            </a:r>
            <a:r>
              <a:rPr lang="en-US" sz="2400" dirty="0" smtClean="0"/>
              <a:t> </a:t>
            </a:r>
            <a:r>
              <a:rPr lang="en-US" sz="2400" dirty="0" err="1" smtClean="0"/>
              <a:t>naredimo</a:t>
            </a:r>
            <a:r>
              <a:rPr lang="en-US" sz="2400" dirty="0" smtClean="0"/>
              <a:t>, </a:t>
            </a:r>
            <a:r>
              <a:rPr lang="en-US" sz="2400" dirty="0" err="1" smtClean="0"/>
              <a:t>izdelamo</a:t>
            </a:r>
            <a:r>
              <a:rPr lang="en-US" sz="2400" dirty="0" smtClean="0"/>
              <a:t> …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43547" y="1721518"/>
            <a:ext cx="835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OECD: The future of education and skills </a:t>
            </a:r>
            <a:r>
              <a:rPr lang="en-US" sz="2400" i="1" dirty="0" smtClean="0"/>
              <a:t>Education 2030 (2018)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39" y="3301477"/>
            <a:ext cx="2325111" cy="3267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938" y="2183183"/>
            <a:ext cx="8677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Stališča</a:t>
            </a:r>
            <a:r>
              <a:rPr lang="en-US" sz="2400" dirty="0" smtClean="0">
                <a:solidFill>
                  <a:srgbClr val="C00000"/>
                </a:solidFill>
              </a:rPr>
              <a:t> OECD </a:t>
            </a:r>
            <a:r>
              <a:rPr lang="en-US" sz="2400" dirty="0" err="1" smtClean="0">
                <a:solidFill>
                  <a:srgbClr val="C00000"/>
                </a:solidFill>
              </a:rPr>
              <a:t>glede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vprašanj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katera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znanja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veščine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vrednote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bodo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potrebovali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današnji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dijaki</a:t>
            </a:r>
            <a:r>
              <a:rPr lang="en-US" sz="2400" dirty="0" smtClean="0">
                <a:solidFill>
                  <a:srgbClr val="C00000"/>
                </a:solidFill>
              </a:rPr>
              <a:t> in </a:t>
            </a:r>
            <a:r>
              <a:rPr lang="en-US" sz="2400" dirty="0" err="1" smtClean="0">
                <a:solidFill>
                  <a:srgbClr val="C00000"/>
                </a:solidFill>
              </a:rPr>
              <a:t>študenti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za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uspešno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življenje</a:t>
            </a:r>
            <a:r>
              <a:rPr lang="en-US" sz="2400" dirty="0" smtClean="0">
                <a:solidFill>
                  <a:srgbClr val="C00000"/>
                </a:solidFill>
              </a:rPr>
              <a:t> .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0087" y="130768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latin typeface="+mn-lt"/>
              </a:rPr>
              <a:t>Kaj</a:t>
            </a:r>
            <a:r>
              <a:rPr lang="en-US" sz="4000" dirty="0" smtClean="0">
                <a:latin typeface="+mn-lt"/>
              </a:rPr>
              <a:t> od </a:t>
            </a:r>
            <a:r>
              <a:rPr lang="en-US" sz="4000" dirty="0" err="1" smtClean="0">
                <a:latin typeface="+mn-lt"/>
              </a:rPr>
              <a:t>nas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4000" dirty="0" err="1" smtClean="0">
                <a:latin typeface="+mn-lt"/>
              </a:rPr>
              <a:t>pričakuje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4000" dirty="0" err="1" smtClean="0">
                <a:latin typeface="+mn-lt"/>
              </a:rPr>
              <a:t>družba</a:t>
            </a:r>
            <a:r>
              <a:rPr lang="en-US" sz="4000" dirty="0" smtClean="0">
                <a:latin typeface="+mn-lt"/>
              </a:rPr>
              <a:t>, </a:t>
            </a:r>
            <a:r>
              <a:rPr lang="en-US" sz="4000" dirty="0" err="1" smtClean="0">
                <a:latin typeface="+mn-lt"/>
              </a:rPr>
              <a:t>trg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4000" dirty="0" err="1" smtClean="0">
                <a:latin typeface="+mn-lt"/>
              </a:rPr>
              <a:t>dela</a:t>
            </a:r>
            <a:r>
              <a:rPr lang="en-US" sz="4000" dirty="0" smtClean="0">
                <a:latin typeface="+mn-lt"/>
              </a:rPr>
              <a:t>…?</a:t>
            </a:r>
            <a:endParaRPr lang="sl-SI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661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140" y="1713297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</a:t>
            </a:r>
            <a:r>
              <a:rPr lang="en-US" sz="2800" i="1" dirty="0" err="1"/>
              <a:t>Medij</a:t>
            </a:r>
            <a:r>
              <a:rPr lang="en-US" sz="2800" i="1" dirty="0"/>
              <a:t> je </a:t>
            </a:r>
            <a:r>
              <a:rPr lang="en-US" sz="2800" i="1" dirty="0" err="1"/>
              <a:t>sporočilo</a:t>
            </a:r>
            <a:r>
              <a:rPr lang="en-US" sz="2800" dirty="0"/>
              <a:t>”</a:t>
            </a:r>
            <a:endParaRPr lang="en-GB" sz="2800" dirty="0"/>
          </a:p>
          <a:p>
            <a:r>
              <a:rPr lang="sl-SI" sz="2800" i="1" dirty="0" smtClean="0"/>
              <a:t>Vsebina</a:t>
            </a:r>
            <a:r>
              <a:rPr lang="sl-SI" sz="2800" dirty="0" smtClean="0"/>
              <a:t> in </a:t>
            </a:r>
            <a:r>
              <a:rPr lang="sl-SI" sz="2800" i="1" dirty="0" smtClean="0"/>
              <a:t>metoda</a:t>
            </a:r>
            <a:r>
              <a:rPr lang="sl-SI" sz="2800" dirty="0" smtClean="0"/>
              <a:t> </a:t>
            </a:r>
            <a:r>
              <a:rPr lang="en-US" sz="2800" dirty="0" err="1" smtClean="0"/>
              <a:t>predstavljata</a:t>
            </a:r>
            <a:r>
              <a:rPr lang="en-US" sz="2800" dirty="0" smtClean="0"/>
              <a:t> </a:t>
            </a:r>
            <a:r>
              <a:rPr lang="en-US" sz="2800" dirty="0" err="1" smtClean="0"/>
              <a:t>sporočilo</a:t>
            </a:r>
            <a:r>
              <a:rPr lang="en-US" sz="2800" dirty="0" smtClean="0"/>
              <a:t> </a:t>
            </a:r>
            <a:r>
              <a:rPr lang="en-US" sz="2800" dirty="0" err="1" smtClean="0"/>
              <a:t>dijakom</a:t>
            </a:r>
            <a:r>
              <a:rPr lang="en-US" sz="2800" dirty="0"/>
              <a:t> </a:t>
            </a:r>
            <a:r>
              <a:rPr lang="en-US" sz="2800" dirty="0" smtClean="0"/>
              <a:t>o </a:t>
            </a:r>
            <a:r>
              <a:rPr lang="en-US" sz="2800" dirty="0" err="1" smtClean="0"/>
              <a:t>predmetu</a:t>
            </a:r>
            <a:r>
              <a:rPr lang="en-US" sz="2800" dirty="0" smtClean="0"/>
              <a:t>/</a:t>
            </a:r>
            <a:r>
              <a:rPr lang="en-US" sz="2800" dirty="0" err="1" smtClean="0"/>
              <a:t>disciplini</a:t>
            </a:r>
            <a:r>
              <a:rPr lang="en-US" sz="2800" dirty="0" smtClean="0"/>
              <a:t>. </a:t>
            </a:r>
            <a:endParaRPr lang="sl-SI" sz="2800" dirty="0" smtClean="0"/>
          </a:p>
          <a:p>
            <a:endParaRPr lang="sl-SI" sz="2800" dirty="0" smtClean="0"/>
          </a:p>
          <a:p>
            <a:r>
              <a:rPr lang="sl-SI" sz="2800" dirty="0" smtClean="0"/>
              <a:t>Pristop, ki ga uporabljamo pri pouku, je prav tako sporočilo dijakom in igra ključno vlogo pri po</a:t>
            </a:r>
            <a:r>
              <a:rPr lang="en-US" sz="2800" dirty="0" smtClean="0"/>
              <a:t>u</a:t>
            </a:r>
            <a:r>
              <a:rPr lang="sl-SI" sz="2800" dirty="0" smtClean="0"/>
              <a:t>ku. </a:t>
            </a:r>
            <a:endParaRPr lang="sl-SI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87140" y="6217920"/>
            <a:ext cx="3927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err="1" smtClean="0"/>
              <a:t>Postman</a:t>
            </a:r>
            <a:r>
              <a:rPr lang="sl-SI" sz="2400" dirty="0" smtClean="0"/>
              <a:t> </a:t>
            </a:r>
            <a:r>
              <a:rPr lang="sl-SI" sz="2400" dirty="0"/>
              <a:t>in </a:t>
            </a:r>
            <a:r>
              <a:rPr lang="sl-SI" sz="2400" dirty="0" err="1" smtClean="0"/>
              <a:t>Weingartner</a:t>
            </a:r>
            <a:r>
              <a:rPr lang="en-US" sz="2400" dirty="0" smtClean="0"/>
              <a:t> 1969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915428" y="154687"/>
            <a:ext cx="5428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Kaj</a:t>
            </a:r>
            <a:r>
              <a:rPr lang="en-US" sz="4000" dirty="0" smtClean="0"/>
              <a:t> </a:t>
            </a:r>
            <a:r>
              <a:rPr lang="en-US" sz="4000" dirty="0" err="1" smtClean="0"/>
              <a:t>že</a:t>
            </a:r>
            <a:r>
              <a:rPr lang="en-US" sz="4000" dirty="0" smtClean="0"/>
              <a:t> </a:t>
            </a:r>
            <a:r>
              <a:rPr lang="en-US" sz="4000" dirty="0" err="1" smtClean="0"/>
              <a:t>dolgo</a:t>
            </a:r>
            <a:r>
              <a:rPr lang="en-US" sz="4000" dirty="0" smtClean="0"/>
              <a:t> </a:t>
            </a:r>
            <a:r>
              <a:rPr lang="en-US" sz="4000" dirty="0" err="1" smtClean="0"/>
              <a:t>vemo</a:t>
            </a:r>
            <a:r>
              <a:rPr lang="en-US" sz="4000" dirty="0" smtClean="0"/>
              <a:t>, pa le </a:t>
            </a:r>
            <a:r>
              <a:rPr lang="en-US" sz="4000" dirty="0" err="1" smtClean="0"/>
              <a:t>redko</a:t>
            </a:r>
            <a:r>
              <a:rPr lang="en-US" sz="4000" dirty="0" smtClean="0"/>
              <a:t> </a:t>
            </a:r>
            <a:r>
              <a:rPr lang="en-US" sz="4000" dirty="0" err="1" smtClean="0"/>
              <a:t>upoštevamo</a:t>
            </a:r>
            <a:r>
              <a:rPr lang="en-US" sz="4000" dirty="0" smtClean="0"/>
              <a:t>?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424541" y="4463640"/>
            <a:ext cx="7536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Npr</a:t>
            </a:r>
            <a:r>
              <a:rPr lang="en-US" sz="2400" dirty="0" smtClean="0">
                <a:solidFill>
                  <a:srgbClr val="0070C0"/>
                </a:solidFill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</a:rPr>
              <a:t>Če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hočemo</a:t>
            </a:r>
            <a:r>
              <a:rPr lang="en-US" sz="2400" dirty="0" smtClean="0">
                <a:solidFill>
                  <a:srgbClr val="0070C0"/>
                </a:solidFill>
              </a:rPr>
              <a:t>, da se </a:t>
            </a:r>
            <a:r>
              <a:rPr lang="en-US" sz="2400" dirty="0" err="1" smtClean="0">
                <a:solidFill>
                  <a:srgbClr val="0070C0"/>
                </a:solidFill>
              </a:rPr>
              <a:t>bodo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dijaki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naučili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razmišljati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kot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fizičarke</a:t>
            </a:r>
            <a:r>
              <a:rPr lang="en-US" sz="2400" dirty="0" smtClean="0">
                <a:solidFill>
                  <a:srgbClr val="0070C0"/>
                </a:solidFill>
              </a:rPr>
              <a:t>/</a:t>
            </a:r>
            <a:r>
              <a:rPr lang="en-US" sz="2400" dirty="0" err="1" smtClean="0">
                <a:solidFill>
                  <a:srgbClr val="0070C0"/>
                </a:solidFill>
              </a:rPr>
              <a:t>fiziki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potem</a:t>
            </a:r>
            <a:r>
              <a:rPr lang="en-US" sz="2400" dirty="0" smtClean="0">
                <a:solidFill>
                  <a:srgbClr val="0070C0"/>
                </a:solidFill>
              </a:rPr>
              <a:t> mora </a:t>
            </a:r>
            <a:r>
              <a:rPr lang="en-US" sz="2400" dirty="0" err="1" smtClean="0">
                <a:solidFill>
                  <a:srgbClr val="0070C0"/>
                </a:solidFill>
              </a:rPr>
              <a:t>način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kako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konstruirajo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znanje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pri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pouku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fizike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odražati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kako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nastaja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znanje</a:t>
            </a:r>
            <a:r>
              <a:rPr lang="en-US" sz="2400" dirty="0" smtClean="0">
                <a:solidFill>
                  <a:srgbClr val="0070C0"/>
                </a:solidFill>
              </a:rPr>
              <a:t> v </a:t>
            </a:r>
            <a:r>
              <a:rPr lang="en-US" sz="2400" dirty="0" err="1" smtClean="0">
                <a:solidFill>
                  <a:srgbClr val="0070C0"/>
                </a:solidFill>
              </a:rPr>
              <a:t>fiziki</a:t>
            </a:r>
            <a:r>
              <a:rPr lang="en-US" sz="2400" dirty="0" smtClean="0">
                <a:solidFill>
                  <a:srgbClr val="0070C0"/>
                </a:solidFill>
              </a:rPr>
              <a:t>. 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4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92979"/>
              </p:ext>
            </p:extLst>
          </p:nvPr>
        </p:nvGraphicFramePr>
        <p:xfrm>
          <a:off x="664143" y="1886551"/>
          <a:ext cx="7931217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764">
                  <a:extLst>
                    <a:ext uri="{9D8B030D-6E8A-4147-A177-3AD203B41FA5}">
                      <a16:colId xmlns:a16="http://schemas.microsoft.com/office/drawing/2014/main" val="88970836"/>
                    </a:ext>
                  </a:extLst>
                </a:gridCol>
                <a:gridCol w="3432714">
                  <a:extLst>
                    <a:ext uri="{9D8B030D-6E8A-4147-A177-3AD203B41FA5}">
                      <a16:colId xmlns:a16="http://schemas.microsoft.com/office/drawing/2014/main" val="3872100336"/>
                    </a:ext>
                  </a:extLst>
                </a:gridCol>
                <a:gridCol w="2643739">
                  <a:extLst>
                    <a:ext uri="{9D8B030D-6E8A-4147-A177-3AD203B41FA5}">
                      <a16:colId xmlns:a16="http://schemas.microsoft.com/office/drawing/2014/main" val="1835987687"/>
                    </a:ext>
                  </a:extLst>
                </a:gridCol>
              </a:tblGrid>
              <a:tr h="198922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Kaj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misli</a:t>
                      </a:r>
                      <a:r>
                        <a:rPr lang="en-US" sz="2400" b="1" baseline="0" dirty="0" smtClean="0"/>
                        <a:t> o </a:t>
                      </a:r>
                      <a:r>
                        <a:rPr lang="en-US" sz="2400" b="1" baseline="0" dirty="0" err="1" smtClean="0"/>
                        <a:t>intelektualnih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sposobnostih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Kako</a:t>
                      </a:r>
                      <a:r>
                        <a:rPr lang="en-US" sz="2400" b="1" dirty="0" smtClean="0"/>
                        <a:t> se </a:t>
                      </a:r>
                      <a:r>
                        <a:rPr lang="en-US" sz="2400" b="1" dirty="0" err="1" smtClean="0"/>
                        <a:t>odziva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na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izzive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133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Fiksna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miselnost</a:t>
                      </a:r>
                      <a:endParaRPr lang="en-GB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</a:t>
                      </a:r>
                      <a:r>
                        <a:rPr lang="sl-SI" sz="2400" dirty="0" err="1" smtClean="0"/>
                        <a:t>ntelektualne</a:t>
                      </a:r>
                      <a:r>
                        <a:rPr lang="sl-SI" sz="2400" dirty="0" smtClean="0"/>
                        <a:t> sposobnosti </a:t>
                      </a:r>
                      <a:r>
                        <a:rPr lang="en-US" sz="2400" dirty="0" smtClean="0"/>
                        <a:t>so </a:t>
                      </a:r>
                      <a:r>
                        <a:rPr lang="sl-SI" sz="2400" dirty="0" smtClean="0"/>
                        <a:t>v naprej določene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</a:t>
                      </a:r>
                      <a:r>
                        <a:rPr lang="sl-SI" sz="2400" dirty="0" smtClean="0"/>
                        <a:t>zogiba </a:t>
                      </a:r>
                      <a:r>
                        <a:rPr lang="en-US" sz="2400" dirty="0" smtClean="0"/>
                        <a:t>se </a:t>
                      </a:r>
                      <a:r>
                        <a:rPr lang="en-US" sz="2400" dirty="0" err="1" smtClean="0"/>
                        <a:t>težjim</a:t>
                      </a:r>
                      <a:r>
                        <a:rPr lang="en-US" sz="2400" dirty="0" smtClean="0"/>
                        <a:t> </a:t>
                      </a:r>
                      <a:r>
                        <a:rPr lang="sl-SI" sz="2400" dirty="0" smtClean="0"/>
                        <a:t>nalog</a:t>
                      </a:r>
                      <a:r>
                        <a:rPr lang="en-US" sz="2400" dirty="0" smtClean="0"/>
                        <a:t>am</a:t>
                      </a:r>
                      <a:r>
                        <a:rPr lang="sl-SI" sz="2400" dirty="0" smtClean="0"/>
                        <a:t>, vidi </a:t>
                      </a:r>
                      <a:r>
                        <a:rPr lang="en-US" sz="2400" dirty="0" err="1" smtClean="0"/>
                        <a:t>jih</a:t>
                      </a:r>
                      <a:r>
                        <a:rPr lang="en-US" sz="2400" dirty="0" smtClean="0"/>
                        <a:t> </a:t>
                      </a:r>
                      <a:r>
                        <a:rPr lang="sl-SI" sz="2400" dirty="0" smtClean="0"/>
                        <a:t>kot potencialno nevarnost za neuspeh</a:t>
                      </a:r>
                      <a:endParaRPr lang="en-US" sz="2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5318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Razvojna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miselnost</a:t>
                      </a:r>
                      <a:endParaRPr lang="en-GB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I</a:t>
                      </a:r>
                      <a:r>
                        <a:rPr lang="sl-SI" sz="2400" smtClean="0"/>
                        <a:t>ntelektualne sposobnosti </a:t>
                      </a:r>
                      <a:r>
                        <a:rPr lang="en-US" sz="2400" smtClean="0"/>
                        <a:t>lahko </a:t>
                      </a:r>
                      <a:r>
                        <a:rPr lang="sl-SI" sz="2400" smtClean="0"/>
                        <a:t>razvijamo in jih izpopol</a:t>
                      </a:r>
                      <a:r>
                        <a:rPr lang="en-US" sz="2400" smtClean="0"/>
                        <a:t>njujemo</a:t>
                      </a:r>
                      <a:r>
                        <a:rPr lang="sl-SI" sz="2400" smtClean="0"/>
                        <a:t> 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sl-SI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težkih nalogah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vidi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izziv in priložnost za lastno rast in izpopolnjevanje. 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86835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7140" y="116185"/>
            <a:ext cx="8104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Potrebni</a:t>
            </a:r>
            <a:r>
              <a:rPr lang="en-US" sz="4000" dirty="0" smtClean="0"/>
              <a:t> </a:t>
            </a:r>
            <a:r>
              <a:rPr lang="en-US" sz="4000" dirty="0" err="1" smtClean="0"/>
              <a:t>pogoj</a:t>
            </a:r>
            <a:r>
              <a:rPr lang="en-US" sz="4000" dirty="0" smtClean="0"/>
              <a:t> </a:t>
            </a:r>
            <a:r>
              <a:rPr lang="en-US" sz="4000" dirty="0" err="1" smtClean="0"/>
              <a:t>za</a:t>
            </a:r>
            <a:r>
              <a:rPr lang="en-US" sz="4000" dirty="0" smtClean="0"/>
              <a:t> </a:t>
            </a:r>
            <a:r>
              <a:rPr lang="en-US" sz="4000" dirty="0" err="1" smtClean="0"/>
              <a:t>uspešno</a:t>
            </a:r>
            <a:r>
              <a:rPr lang="en-US" sz="4000" dirty="0" smtClean="0"/>
              <a:t> </a:t>
            </a:r>
            <a:r>
              <a:rPr lang="en-US" sz="4000" dirty="0" err="1" smtClean="0"/>
              <a:t>izvedbo</a:t>
            </a:r>
            <a:r>
              <a:rPr lang="en-US" sz="4000" dirty="0" smtClean="0"/>
              <a:t> </a:t>
            </a:r>
            <a:r>
              <a:rPr lang="en-US" sz="4000" dirty="0" err="1" smtClean="0"/>
              <a:t>aktivnega</a:t>
            </a:r>
            <a:r>
              <a:rPr lang="en-US" sz="4000" dirty="0" smtClean="0"/>
              <a:t> </a:t>
            </a:r>
            <a:r>
              <a:rPr lang="en-US" sz="4000" dirty="0" err="1" smtClean="0"/>
              <a:t>pouka</a:t>
            </a:r>
            <a:r>
              <a:rPr lang="en-US" sz="4000" dirty="0" smtClean="0"/>
              <a:t> je </a:t>
            </a:r>
            <a:r>
              <a:rPr lang="en-US" sz="4000" dirty="0" err="1" smtClean="0"/>
              <a:t>razvojna</a:t>
            </a:r>
            <a:r>
              <a:rPr lang="en-US" sz="4000" dirty="0" smtClean="0"/>
              <a:t> </a:t>
            </a:r>
            <a:r>
              <a:rPr lang="en-US" sz="4000" dirty="0" err="1" smtClean="0"/>
              <a:t>miselnost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40435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7183" y="519765"/>
            <a:ext cx="481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Za</a:t>
            </a:r>
            <a:r>
              <a:rPr lang="en-US" sz="4000" dirty="0" smtClean="0"/>
              <a:t> </a:t>
            </a:r>
            <a:r>
              <a:rPr lang="en-US" sz="4000" dirty="0" err="1" smtClean="0"/>
              <a:t>konec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42762" y="1607418"/>
            <a:ext cx="847985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</a:t>
            </a:r>
            <a:r>
              <a:rPr lang="sl-SI" sz="2800" dirty="0" err="1"/>
              <a:t>ljučni</a:t>
            </a:r>
            <a:r>
              <a:rPr lang="sl-SI" sz="2800" dirty="0"/>
              <a:t> del učenja</a:t>
            </a:r>
            <a:r>
              <a:rPr lang="en-US" sz="2800" dirty="0"/>
              <a:t> je</a:t>
            </a:r>
            <a:r>
              <a:rPr lang="sl-SI" sz="2800" dirty="0"/>
              <a:t> </a:t>
            </a:r>
            <a:r>
              <a:rPr lang="en-US" sz="2800" dirty="0"/>
              <a:t>a</a:t>
            </a:r>
            <a:r>
              <a:rPr lang="sl-SI" sz="2800" dirty="0" err="1"/>
              <a:t>ktivno</a:t>
            </a:r>
            <a:r>
              <a:rPr lang="sl-SI" sz="2800" dirty="0"/>
              <a:t> </a:t>
            </a:r>
            <a:r>
              <a:rPr lang="sl-SI" sz="2800" dirty="0" err="1"/>
              <a:t>tes</a:t>
            </a:r>
            <a:r>
              <a:rPr lang="en-US" sz="2800" dirty="0"/>
              <a:t>t</a:t>
            </a:r>
            <a:r>
              <a:rPr lang="sl-SI" sz="2800" dirty="0" err="1"/>
              <a:t>iranje</a:t>
            </a:r>
            <a:r>
              <a:rPr lang="sl-SI" sz="2800" dirty="0"/>
              <a:t> </a:t>
            </a:r>
            <a:r>
              <a:rPr lang="en-US" sz="2800" dirty="0" err="1"/>
              <a:t>lastnih</a:t>
            </a:r>
            <a:r>
              <a:rPr lang="en-US" sz="2800" dirty="0"/>
              <a:t> </a:t>
            </a:r>
            <a:r>
              <a:rPr lang="sl-SI" sz="2800" dirty="0"/>
              <a:t>idej</a:t>
            </a:r>
            <a:r>
              <a:rPr lang="en-US" sz="2800" dirty="0"/>
              <a:t>. </a:t>
            </a:r>
            <a:r>
              <a:rPr lang="en-US" sz="2800" dirty="0" smtClean="0"/>
              <a:t>A</a:t>
            </a:r>
            <a:r>
              <a:rPr lang="sl-SI" sz="2800" dirty="0" err="1" smtClean="0"/>
              <a:t>ktivno</a:t>
            </a:r>
            <a:r>
              <a:rPr lang="sl-SI" sz="2800" dirty="0" smtClean="0"/>
              <a:t> </a:t>
            </a:r>
            <a:r>
              <a:rPr lang="sl-SI" sz="2800" dirty="0"/>
              <a:t>testiranje idej mora izvesti </a:t>
            </a:r>
            <a:r>
              <a:rPr lang="sl-SI" sz="2800" dirty="0" smtClean="0"/>
              <a:t>uče</a:t>
            </a:r>
            <a:r>
              <a:rPr lang="en-US" sz="2800" dirty="0" err="1" smtClean="0"/>
              <a:t>nec</a:t>
            </a:r>
            <a:r>
              <a:rPr lang="sl-SI" sz="2800" dirty="0" smtClean="0"/>
              <a:t>, </a:t>
            </a:r>
            <a:r>
              <a:rPr lang="sl-SI" sz="2800" dirty="0"/>
              <a:t>ne učitelj</a:t>
            </a:r>
            <a:r>
              <a:rPr lang="sl-SI" sz="2800" dirty="0" smtClean="0"/>
              <a:t>.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 smtClean="0"/>
              <a:t>Naša</a:t>
            </a:r>
            <a:r>
              <a:rPr lang="en-US" sz="2800" dirty="0" smtClean="0"/>
              <a:t> </a:t>
            </a:r>
            <a:r>
              <a:rPr lang="en-US" sz="2800" dirty="0" err="1" smtClean="0"/>
              <a:t>dolžnost</a:t>
            </a:r>
            <a:r>
              <a:rPr lang="en-US" sz="2800" dirty="0" smtClean="0"/>
              <a:t> je, da </a:t>
            </a:r>
            <a:r>
              <a:rPr lang="en-US" sz="2800" dirty="0" err="1" smtClean="0"/>
              <a:t>dijakom</a:t>
            </a:r>
            <a:r>
              <a:rPr lang="en-US" sz="2800" dirty="0" smtClean="0"/>
              <a:t>/</a:t>
            </a:r>
            <a:r>
              <a:rPr lang="en-US" sz="2800" dirty="0" err="1" smtClean="0"/>
              <a:t>učencem</a:t>
            </a:r>
            <a:r>
              <a:rPr lang="en-US" sz="2800" dirty="0" smtClean="0"/>
              <a:t> </a:t>
            </a:r>
            <a:r>
              <a:rPr lang="en-US" sz="2800" dirty="0" err="1" smtClean="0"/>
              <a:t>pomagamo</a:t>
            </a:r>
            <a:r>
              <a:rPr lang="en-US" sz="2800" dirty="0" smtClean="0"/>
              <a:t> </a:t>
            </a:r>
            <a:r>
              <a:rPr lang="en-US" sz="2800" dirty="0" err="1" smtClean="0"/>
              <a:t>razvijati</a:t>
            </a:r>
            <a:r>
              <a:rPr lang="en-US" sz="2800" dirty="0" smtClean="0"/>
              <a:t> </a:t>
            </a:r>
            <a:r>
              <a:rPr lang="en-US" sz="2800" dirty="0" err="1" smtClean="0"/>
              <a:t>tudi</a:t>
            </a:r>
            <a:r>
              <a:rPr lang="en-US" sz="2800" dirty="0" smtClean="0"/>
              <a:t> </a:t>
            </a:r>
            <a:r>
              <a:rPr lang="sl-SI" sz="2800" i="1" dirty="0" smtClean="0"/>
              <a:t>epistemološka </a:t>
            </a:r>
            <a:r>
              <a:rPr lang="sl-SI" sz="2800" i="1" dirty="0"/>
              <a:t>znanja </a:t>
            </a:r>
            <a:r>
              <a:rPr lang="sl-SI" sz="2800" dirty="0"/>
              <a:t>o disciplini, to je kako razmišljati kot fizičarka/fizik </a:t>
            </a:r>
            <a:r>
              <a:rPr lang="en-US" sz="2800" dirty="0" smtClean="0"/>
              <a:t>(</a:t>
            </a:r>
            <a:r>
              <a:rPr lang="sl-SI" sz="2800" dirty="0" err="1" smtClean="0"/>
              <a:t>biologin</a:t>
            </a:r>
            <a:r>
              <a:rPr lang="en-US" sz="2800" dirty="0" smtClean="0"/>
              <a:t>ja/ </a:t>
            </a:r>
            <a:r>
              <a:rPr lang="en-US" sz="2800" dirty="0" err="1" smtClean="0"/>
              <a:t>biolog</a:t>
            </a:r>
            <a:r>
              <a:rPr lang="en-US" sz="2800" dirty="0" smtClean="0"/>
              <a:t>, </a:t>
            </a:r>
            <a:r>
              <a:rPr lang="en-US" sz="2800" dirty="0" err="1" smtClean="0"/>
              <a:t>kemičarka</a:t>
            </a:r>
            <a:r>
              <a:rPr lang="en-US" sz="2800" dirty="0" smtClean="0"/>
              <a:t>/</a:t>
            </a:r>
            <a:r>
              <a:rPr lang="en-US" sz="2800" dirty="0" err="1" smtClean="0"/>
              <a:t>kemik</a:t>
            </a:r>
            <a:r>
              <a:rPr lang="en-US" sz="2800" dirty="0" smtClean="0"/>
              <a:t>…).</a:t>
            </a:r>
          </a:p>
          <a:p>
            <a:endParaRPr lang="en-US" sz="2800" dirty="0"/>
          </a:p>
          <a:p>
            <a:r>
              <a:rPr lang="sl-SI" sz="2800" i="1" dirty="0"/>
              <a:t>Vsebina</a:t>
            </a:r>
            <a:r>
              <a:rPr lang="sl-SI" sz="2800" dirty="0"/>
              <a:t> in </a:t>
            </a:r>
            <a:r>
              <a:rPr lang="sl-SI" sz="2800" i="1" dirty="0" smtClean="0"/>
              <a:t>metoda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pristop</a:t>
            </a:r>
            <a:r>
              <a:rPr lang="en-US" sz="2800" i="1" dirty="0" smtClean="0"/>
              <a:t>)</a:t>
            </a:r>
            <a:r>
              <a:rPr lang="sl-SI" sz="2800" dirty="0" smtClean="0"/>
              <a:t> </a:t>
            </a:r>
            <a:r>
              <a:rPr lang="en-US" sz="2800" dirty="0" err="1"/>
              <a:t>predstavljata</a:t>
            </a:r>
            <a:r>
              <a:rPr lang="en-US" sz="2800" dirty="0"/>
              <a:t> </a:t>
            </a:r>
            <a:r>
              <a:rPr lang="en-US" sz="2800" dirty="0" err="1"/>
              <a:t>sporočilo</a:t>
            </a:r>
            <a:r>
              <a:rPr lang="en-US" sz="2800" dirty="0"/>
              <a:t> </a:t>
            </a:r>
            <a:r>
              <a:rPr lang="en-US" sz="2800" dirty="0" err="1"/>
              <a:t>dijakom</a:t>
            </a:r>
            <a:r>
              <a:rPr lang="en-US" sz="2800" dirty="0"/>
              <a:t> o </a:t>
            </a:r>
            <a:r>
              <a:rPr lang="en-US" sz="2800" dirty="0" err="1"/>
              <a:t>predmetu</a:t>
            </a:r>
            <a:r>
              <a:rPr lang="en-US" sz="2800" dirty="0"/>
              <a:t>/</a:t>
            </a:r>
            <a:r>
              <a:rPr lang="en-US" sz="2800" dirty="0" err="1"/>
              <a:t>disciplini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03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4971" y="4581625"/>
            <a:ext cx="65163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Hvala</a:t>
            </a:r>
            <a:r>
              <a:rPr lang="en-US" sz="4000" dirty="0" smtClean="0"/>
              <a:t> </a:t>
            </a:r>
            <a:r>
              <a:rPr lang="en-US" sz="4000" dirty="0" err="1" smtClean="0"/>
              <a:t>za</a:t>
            </a:r>
            <a:r>
              <a:rPr lang="en-US" sz="4000" dirty="0" smtClean="0"/>
              <a:t> </a:t>
            </a:r>
            <a:r>
              <a:rPr lang="en-US" sz="4000" dirty="0" err="1" smtClean="0"/>
              <a:t>pozornost</a:t>
            </a:r>
            <a:r>
              <a:rPr lang="en-US" sz="4000" dirty="0" smtClean="0"/>
              <a:t>,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 smtClean="0">
                <a:hlinkClick r:id="rId2"/>
              </a:rPr>
              <a:t>gorazd.planinsic@fmf.uni-lj.si</a:t>
            </a:r>
            <a:endParaRPr lang="en-US" sz="4000" dirty="0" smtClean="0"/>
          </a:p>
          <a:p>
            <a:pPr algn="ctr"/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183907" y="818147"/>
            <a:ext cx="671843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Več</a:t>
            </a:r>
            <a:r>
              <a:rPr lang="en-US" sz="4000" dirty="0" smtClean="0"/>
              <a:t>? </a:t>
            </a:r>
          </a:p>
          <a:p>
            <a:endParaRPr lang="en-US" sz="2800" dirty="0" smtClean="0">
              <a:hlinkClick r:id="rId3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://sss.fmf.uni-lj.si</a:t>
            </a:r>
            <a:r>
              <a:rPr lang="en-US" sz="2800" dirty="0" smtClean="0">
                <a:hlinkClick r:id="rId3"/>
              </a:rPr>
              <a:t>/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G</a:t>
            </a:r>
            <a:r>
              <a:rPr lang="en-US" sz="2800" dirty="0" err="1" smtClean="0"/>
              <a:t>lej</a:t>
            </a:r>
            <a:r>
              <a:rPr lang="en-US" sz="2800" dirty="0" smtClean="0"/>
              <a:t> </a:t>
            </a:r>
            <a:r>
              <a:rPr lang="en-US" sz="2800" dirty="0" err="1" smtClean="0"/>
              <a:t>naslednjo</a:t>
            </a:r>
            <a:r>
              <a:rPr lang="en-US" sz="2800" dirty="0" smtClean="0"/>
              <a:t> </a:t>
            </a:r>
            <a:r>
              <a:rPr lang="en-US" sz="2800" dirty="0" err="1" smtClean="0"/>
              <a:t>številko</a:t>
            </a:r>
            <a:r>
              <a:rPr lang="en-US" sz="2800" dirty="0" smtClean="0"/>
              <a:t> </a:t>
            </a:r>
            <a:r>
              <a:rPr lang="en-US" sz="2800" dirty="0" err="1" smtClean="0"/>
              <a:t>revije</a:t>
            </a:r>
            <a:r>
              <a:rPr lang="en-US" sz="2800" dirty="0" smtClean="0"/>
              <a:t> </a:t>
            </a:r>
            <a:r>
              <a:rPr lang="en-US" sz="2800" i="1" dirty="0" err="1" smtClean="0"/>
              <a:t>Fizika</a:t>
            </a:r>
            <a:r>
              <a:rPr lang="en-US" sz="2800" i="1" dirty="0" smtClean="0"/>
              <a:t> v </a:t>
            </a:r>
            <a:r>
              <a:rPr lang="en-US" sz="2800" i="1" dirty="0" err="1" smtClean="0"/>
              <a:t>šoli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330255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89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7536" y="1357162"/>
            <a:ext cx="6554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Kako</a:t>
            </a:r>
            <a:r>
              <a:rPr lang="en-US" sz="4000" dirty="0" smtClean="0"/>
              <a:t> </a:t>
            </a:r>
            <a:r>
              <a:rPr lang="en-US" sz="4000" dirty="0" err="1" smtClean="0"/>
              <a:t>doživljajo</a:t>
            </a:r>
            <a:r>
              <a:rPr lang="en-US" sz="4000" dirty="0" smtClean="0"/>
              <a:t> </a:t>
            </a:r>
            <a:r>
              <a:rPr lang="en-US" sz="4000" dirty="0" err="1" smtClean="0"/>
              <a:t>aktivni</a:t>
            </a:r>
            <a:r>
              <a:rPr lang="en-US" sz="4000" dirty="0" smtClean="0"/>
              <a:t> pouk </a:t>
            </a:r>
            <a:r>
              <a:rPr lang="en-US" sz="4000" dirty="0" err="1" smtClean="0"/>
              <a:t>študenti</a:t>
            </a:r>
            <a:r>
              <a:rPr lang="en-US" sz="4000" dirty="0" smtClean="0"/>
              <a:t>?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521819" y="4966636"/>
            <a:ext cx="51398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Uvodni</a:t>
            </a:r>
            <a:r>
              <a:rPr lang="en-US" sz="2800" dirty="0" smtClean="0"/>
              <a:t> </a:t>
            </a:r>
            <a:r>
              <a:rPr lang="en-US" sz="2800" dirty="0" err="1" smtClean="0"/>
              <a:t>kurz</a:t>
            </a:r>
            <a:r>
              <a:rPr lang="en-US" sz="2800" dirty="0" smtClean="0"/>
              <a:t> </a:t>
            </a:r>
            <a:r>
              <a:rPr lang="en-US" sz="2800" dirty="0" err="1" smtClean="0"/>
              <a:t>fizike</a:t>
            </a:r>
            <a:r>
              <a:rPr lang="en-US" sz="2800" dirty="0" smtClean="0"/>
              <a:t>, </a:t>
            </a:r>
            <a:r>
              <a:rPr lang="en-US" sz="2800" dirty="0" err="1" smtClean="0"/>
              <a:t>prvi</a:t>
            </a:r>
            <a:r>
              <a:rPr lang="en-US" sz="2800" dirty="0" smtClean="0"/>
              <a:t> </a:t>
            </a:r>
            <a:r>
              <a:rPr lang="en-US" sz="2800" dirty="0" err="1" smtClean="0"/>
              <a:t>letnik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157 </a:t>
            </a:r>
            <a:r>
              <a:rPr lang="en-US" sz="2800" dirty="0" err="1" smtClean="0"/>
              <a:t>študentov</a:t>
            </a:r>
            <a:r>
              <a:rPr lang="en-US" sz="2800" dirty="0" smtClean="0"/>
              <a:t>, </a:t>
            </a:r>
          </a:p>
          <a:p>
            <a:r>
              <a:rPr lang="en-US" sz="2800" dirty="0" err="1" smtClean="0"/>
              <a:t>Univerza</a:t>
            </a:r>
            <a:r>
              <a:rPr lang="en-US" sz="2800" dirty="0" smtClean="0"/>
              <a:t> </a:t>
            </a:r>
            <a:r>
              <a:rPr lang="en-US" sz="2800" dirty="0" err="1" smtClean="0"/>
              <a:t>Hrvard</a:t>
            </a:r>
            <a:r>
              <a:rPr lang="en-US" sz="2800" dirty="0" smtClean="0"/>
              <a:t>, ZDA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88168" y="3570973"/>
            <a:ext cx="6420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Kako</a:t>
            </a:r>
            <a:r>
              <a:rPr lang="en-US" sz="2000" dirty="0" smtClean="0"/>
              <a:t> </a:t>
            </a:r>
            <a:r>
              <a:rPr lang="en-US" sz="2000" dirty="0" err="1" smtClean="0"/>
              <a:t>doživljajo</a:t>
            </a:r>
            <a:r>
              <a:rPr lang="en-US" sz="2000" dirty="0" smtClean="0"/>
              <a:t> </a:t>
            </a:r>
            <a:r>
              <a:rPr lang="en-US" sz="2000" dirty="0" err="1" smtClean="0"/>
              <a:t>aktivni</a:t>
            </a:r>
            <a:r>
              <a:rPr lang="en-US" sz="2000" dirty="0" smtClean="0"/>
              <a:t> pouk </a:t>
            </a:r>
            <a:r>
              <a:rPr lang="en-US" sz="2000" dirty="0" err="1" smtClean="0"/>
              <a:t>odrasle</a:t>
            </a:r>
            <a:r>
              <a:rPr lang="en-US" sz="2000" dirty="0" smtClean="0"/>
              <a:t> </a:t>
            </a:r>
            <a:r>
              <a:rPr lang="en-US" sz="2000" dirty="0" err="1" smtClean="0"/>
              <a:t>osebe</a:t>
            </a:r>
            <a:r>
              <a:rPr lang="en-US" sz="2000" dirty="0" smtClean="0"/>
              <a:t>, </a:t>
            </a:r>
            <a:r>
              <a:rPr lang="en-US" sz="2000" dirty="0" err="1" smtClean="0"/>
              <a:t>ki</a:t>
            </a:r>
            <a:r>
              <a:rPr lang="en-US" sz="2000" dirty="0" smtClean="0"/>
              <a:t> so </a:t>
            </a:r>
            <a:r>
              <a:rPr lang="en-US" sz="2000" dirty="0" err="1" smtClean="0"/>
              <a:t>pred</a:t>
            </a:r>
            <a:r>
              <a:rPr lang="en-US" sz="2000" dirty="0" smtClean="0"/>
              <a:t> tem </a:t>
            </a:r>
            <a:r>
              <a:rPr lang="en-US" sz="2000" dirty="0" err="1" smtClean="0"/>
              <a:t>imele</a:t>
            </a:r>
            <a:r>
              <a:rPr lang="en-US" sz="2000" dirty="0" smtClean="0"/>
              <a:t> </a:t>
            </a:r>
            <a:r>
              <a:rPr lang="en-US" sz="2000" dirty="0" err="1" smtClean="0"/>
              <a:t>izkušnje</a:t>
            </a:r>
            <a:r>
              <a:rPr lang="en-US" sz="2000" dirty="0" smtClean="0"/>
              <a:t> </a:t>
            </a:r>
            <a:r>
              <a:rPr lang="en-US" sz="2000" dirty="0" err="1" smtClean="0"/>
              <a:t>predvsem</a:t>
            </a:r>
            <a:r>
              <a:rPr lang="en-US" sz="2000" dirty="0" smtClean="0"/>
              <a:t> s </a:t>
            </a:r>
            <a:r>
              <a:rPr lang="en-US" sz="2000" dirty="0" err="1" smtClean="0"/>
              <a:t>tradicionalnim</a:t>
            </a:r>
            <a:r>
              <a:rPr lang="en-US" sz="2000" dirty="0" smtClean="0"/>
              <a:t> </a:t>
            </a:r>
            <a:r>
              <a:rPr lang="en-US" sz="2000" dirty="0" err="1" smtClean="0"/>
              <a:t>poučevanjem</a:t>
            </a:r>
            <a:r>
              <a:rPr lang="en-US" sz="2000" dirty="0" smtClean="0"/>
              <a:t>? 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4965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540" y="2314937"/>
            <a:ext cx="79055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Č</a:t>
            </a:r>
            <a:r>
              <a:rPr lang="sl-SI" sz="3600" dirty="0" smtClean="0"/>
              <a:t>e </a:t>
            </a:r>
            <a:r>
              <a:rPr lang="sl-SI" sz="3600" dirty="0"/>
              <a:t>se </a:t>
            </a:r>
            <a:r>
              <a:rPr lang="sl-SI" sz="3600" dirty="0" smtClean="0"/>
              <a:t>želi</a:t>
            </a:r>
            <a:r>
              <a:rPr lang="en-US" sz="3600" dirty="0" err="1" smtClean="0"/>
              <a:t>mo</a:t>
            </a:r>
            <a:r>
              <a:rPr lang="en-US" sz="3600" dirty="0" smtClean="0"/>
              <a:t> </a:t>
            </a:r>
            <a:r>
              <a:rPr lang="sl-SI" sz="3600" dirty="0" smtClean="0"/>
              <a:t>česarkoli </a:t>
            </a:r>
            <a:r>
              <a:rPr lang="sl-SI" sz="3600" dirty="0"/>
              <a:t>naučiti, </a:t>
            </a:r>
            <a:r>
              <a:rPr lang="en-US" sz="3600" dirty="0" err="1" smtClean="0"/>
              <a:t>moramo</a:t>
            </a:r>
            <a:r>
              <a:rPr lang="en-US" sz="3600" dirty="0" smtClean="0"/>
              <a:t> </a:t>
            </a:r>
            <a:r>
              <a:rPr lang="sl-SI" sz="3600" dirty="0" smtClean="0"/>
              <a:t>biti </a:t>
            </a:r>
            <a:r>
              <a:rPr lang="sl-SI" sz="3600" dirty="0"/>
              <a:t>aktivni udeleženci v učnem procesu, ne le pasivni opazovalci.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4741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4" y="401173"/>
            <a:ext cx="8750064" cy="61440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85613" y="238262"/>
            <a:ext cx="2242686" cy="97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43713" y="401173"/>
            <a:ext cx="1992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RAVNOVESJE SIL IN NAVOROV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134054" y="144379"/>
            <a:ext cx="2330013" cy="6631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8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4" y="401173"/>
            <a:ext cx="8750064" cy="61440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85613" y="238262"/>
            <a:ext cx="2242686" cy="97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43713" y="401173"/>
            <a:ext cx="1992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RAVNOVESJE SIL IN NAVOROV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134054" y="144379"/>
            <a:ext cx="2330013" cy="6631806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96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8" y="386132"/>
            <a:ext cx="8741216" cy="60724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85613" y="238262"/>
            <a:ext cx="2242686" cy="97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243713" y="401173"/>
            <a:ext cx="25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KAPLJEVINE V MIROVANJU IN GIBANJU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153304" y="144379"/>
            <a:ext cx="2330013" cy="6631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9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8" y="386132"/>
            <a:ext cx="8741216" cy="60724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85613" y="238262"/>
            <a:ext cx="2242686" cy="97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243713" y="401173"/>
            <a:ext cx="25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KAPLJEVINE V MIROVANJU IN GIBANJU</a:t>
            </a:r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>
            <a:off x="134054" y="144379"/>
            <a:ext cx="2330013" cy="6631806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28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890" y="510139"/>
            <a:ext cx="82584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Priporočila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avtorjev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članka</a:t>
            </a:r>
            <a:r>
              <a:rPr lang="en-US" sz="2800" b="1" dirty="0" smtClean="0"/>
              <a:t>:</a:t>
            </a:r>
          </a:p>
          <a:p>
            <a:endParaRPr lang="en-US" sz="2800" dirty="0" smtClean="0"/>
          </a:p>
          <a:p>
            <a:r>
              <a:rPr lang="en-GB" sz="2800" dirty="0" err="1" smtClean="0"/>
              <a:t>Jasno</a:t>
            </a:r>
            <a:r>
              <a:rPr lang="en-GB" sz="2800" dirty="0" smtClean="0"/>
              <a:t> </a:t>
            </a:r>
            <a:r>
              <a:rPr lang="en-GB" sz="2800" dirty="0" err="1" smtClean="0"/>
              <a:t>predstavite</a:t>
            </a:r>
            <a:r>
              <a:rPr lang="en-GB" sz="2800" dirty="0" smtClean="0"/>
              <a:t> </a:t>
            </a:r>
            <a:r>
              <a:rPr lang="en-GB" sz="2800" dirty="0" err="1" smtClean="0"/>
              <a:t>študentom</a:t>
            </a:r>
            <a:r>
              <a:rPr lang="en-GB" sz="2800" dirty="0" smtClean="0"/>
              <a:t> </a:t>
            </a:r>
            <a:r>
              <a:rPr lang="en-GB" sz="2800" dirty="0" err="1" smtClean="0"/>
              <a:t>vrednost</a:t>
            </a:r>
            <a:r>
              <a:rPr lang="en-GB" sz="2800" dirty="0" smtClean="0"/>
              <a:t> </a:t>
            </a:r>
            <a:r>
              <a:rPr lang="en-GB" sz="2800" dirty="0" err="1" smtClean="0"/>
              <a:t>dodatnega</a:t>
            </a:r>
            <a:r>
              <a:rPr lang="en-GB" sz="2800" dirty="0" smtClean="0"/>
              <a:t> </a:t>
            </a:r>
            <a:r>
              <a:rPr lang="en-GB" sz="2800" dirty="0" err="1" smtClean="0"/>
              <a:t>kognitvnega</a:t>
            </a:r>
            <a:r>
              <a:rPr lang="en-GB" sz="2800" dirty="0" smtClean="0"/>
              <a:t> </a:t>
            </a:r>
            <a:r>
              <a:rPr lang="en-GB" sz="2800" dirty="0" err="1" smtClean="0"/>
              <a:t>napora</a:t>
            </a:r>
            <a:r>
              <a:rPr lang="en-GB" sz="2800" dirty="0" smtClean="0"/>
              <a:t>, </a:t>
            </a:r>
            <a:r>
              <a:rPr lang="en-GB" sz="2800" dirty="0" err="1" smtClean="0"/>
              <a:t>ki</a:t>
            </a:r>
            <a:r>
              <a:rPr lang="en-GB" sz="2800" dirty="0" smtClean="0"/>
              <a:t> </a:t>
            </a:r>
            <a:r>
              <a:rPr lang="en-GB" sz="2800" dirty="0" err="1" smtClean="0"/>
              <a:t>ga</a:t>
            </a:r>
            <a:r>
              <a:rPr lang="en-GB" sz="2800" dirty="0" smtClean="0"/>
              <a:t> </a:t>
            </a:r>
            <a:r>
              <a:rPr lang="en-GB" sz="2800" dirty="0" err="1" smtClean="0"/>
              <a:t>zahteva</a:t>
            </a:r>
            <a:r>
              <a:rPr lang="en-GB" sz="2800" dirty="0" smtClean="0"/>
              <a:t> </a:t>
            </a:r>
            <a:r>
              <a:rPr lang="en-GB" sz="2800" dirty="0" err="1" smtClean="0"/>
              <a:t>aktivni</a:t>
            </a:r>
            <a:r>
              <a:rPr lang="en-GB" sz="2800" dirty="0"/>
              <a:t> </a:t>
            </a:r>
            <a:r>
              <a:rPr lang="en-GB" sz="2800" dirty="0" smtClean="0"/>
              <a:t>pouk. </a:t>
            </a:r>
          </a:p>
          <a:p>
            <a:endParaRPr lang="en-GB" sz="2800" dirty="0"/>
          </a:p>
          <a:p>
            <a:r>
              <a:rPr lang="en-GB" sz="2800" dirty="0" err="1" smtClean="0"/>
              <a:t>Odkrito</a:t>
            </a:r>
            <a:r>
              <a:rPr lang="en-GB" sz="2800" dirty="0" smtClean="0"/>
              <a:t> se </a:t>
            </a:r>
            <a:r>
              <a:rPr lang="en-GB" sz="2800" dirty="0" err="1" smtClean="0"/>
              <a:t>pogovorite</a:t>
            </a:r>
            <a:r>
              <a:rPr lang="en-GB" sz="2800" dirty="0" smtClean="0"/>
              <a:t> o tem, da </a:t>
            </a:r>
            <a:r>
              <a:rPr lang="en-GB" sz="2800" dirty="0" err="1"/>
              <a:t>aktivni</a:t>
            </a:r>
            <a:r>
              <a:rPr lang="en-GB" sz="2800" dirty="0"/>
              <a:t> pouk </a:t>
            </a:r>
            <a:r>
              <a:rPr lang="en-GB" sz="2800" dirty="0" err="1"/>
              <a:t>vodi</a:t>
            </a:r>
            <a:r>
              <a:rPr lang="en-GB" sz="2800" dirty="0"/>
              <a:t> do </a:t>
            </a:r>
            <a:r>
              <a:rPr lang="en-GB" sz="2800" dirty="0" err="1"/>
              <a:t>globljega</a:t>
            </a:r>
            <a:r>
              <a:rPr lang="en-GB" sz="2800" dirty="0"/>
              <a:t> </a:t>
            </a:r>
            <a:r>
              <a:rPr lang="en-GB" sz="2800" dirty="0" err="1"/>
              <a:t>razumevanja</a:t>
            </a:r>
            <a:r>
              <a:rPr lang="en-GB" sz="2800" dirty="0"/>
              <a:t> </a:t>
            </a:r>
            <a:r>
              <a:rPr lang="en-GB" sz="2800" dirty="0" err="1" smtClean="0"/>
              <a:t>vsebin</a:t>
            </a:r>
            <a:r>
              <a:rPr lang="en-GB" sz="2800" dirty="0" smtClean="0"/>
              <a:t> in do </a:t>
            </a:r>
            <a:r>
              <a:rPr lang="en-GB" sz="2800" dirty="0" err="1" smtClean="0"/>
              <a:t>boljših</a:t>
            </a:r>
            <a:r>
              <a:rPr lang="en-GB" sz="2800" dirty="0" smtClean="0"/>
              <a:t> </a:t>
            </a:r>
            <a:r>
              <a:rPr lang="en-GB" sz="2800" dirty="0" err="1" smtClean="0"/>
              <a:t>dosežkov</a:t>
            </a:r>
            <a:r>
              <a:rPr lang="en-GB" sz="2800" dirty="0" smtClean="0"/>
              <a:t>, </a:t>
            </a:r>
            <a:r>
              <a:rPr lang="en-GB" sz="2800" dirty="0" err="1" smtClean="0"/>
              <a:t>pri</a:t>
            </a:r>
            <a:r>
              <a:rPr lang="en-GB" sz="2800" dirty="0" smtClean="0"/>
              <a:t> </a:t>
            </a:r>
            <a:r>
              <a:rPr lang="en-GB" sz="2800" dirty="0" err="1" smtClean="0"/>
              <a:t>čemer</a:t>
            </a:r>
            <a:r>
              <a:rPr lang="en-GB" sz="2800" dirty="0" smtClean="0"/>
              <a:t> pa se </a:t>
            </a:r>
            <a:r>
              <a:rPr lang="en-GB" sz="2800" dirty="0" err="1" smtClean="0"/>
              <a:t>lahko</a:t>
            </a:r>
            <a:r>
              <a:rPr lang="en-GB" sz="2800" dirty="0" smtClean="0"/>
              <a:t> </a:t>
            </a:r>
            <a:r>
              <a:rPr lang="en-GB" sz="2800" dirty="0" err="1" smtClean="0"/>
              <a:t>zgodi</a:t>
            </a:r>
            <a:r>
              <a:rPr lang="en-GB" sz="2800" dirty="0" smtClean="0"/>
              <a:t>, da </a:t>
            </a:r>
            <a:r>
              <a:rPr lang="en-GB" sz="2800" dirty="0" err="1" smtClean="0"/>
              <a:t>bodo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tej</a:t>
            </a:r>
            <a:r>
              <a:rPr lang="en-GB" sz="2800" dirty="0" smtClean="0"/>
              <a:t> </a:t>
            </a:r>
            <a:r>
              <a:rPr lang="en-GB" sz="2800" dirty="0" err="1" smtClean="0"/>
              <a:t>poti</a:t>
            </a:r>
            <a:r>
              <a:rPr lang="en-GB" sz="2800" dirty="0" smtClean="0"/>
              <a:t> </a:t>
            </a:r>
            <a:r>
              <a:rPr lang="en-GB" sz="2800" dirty="0" err="1" smtClean="0"/>
              <a:t>svoje</a:t>
            </a:r>
            <a:r>
              <a:rPr lang="en-GB" sz="2800" dirty="0" smtClean="0"/>
              <a:t> </a:t>
            </a:r>
            <a:r>
              <a:rPr lang="en-GB" sz="2800" dirty="0" err="1" smtClean="0"/>
              <a:t>lastno</a:t>
            </a:r>
            <a:r>
              <a:rPr lang="en-GB" sz="2800" dirty="0" smtClean="0"/>
              <a:t> </a:t>
            </a:r>
            <a:r>
              <a:rPr lang="en-GB" sz="2800" dirty="0" err="1" smtClean="0"/>
              <a:t>znanju</a:t>
            </a:r>
            <a:r>
              <a:rPr lang="en-GB" sz="2800" dirty="0" smtClean="0"/>
              <a:t>  </a:t>
            </a:r>
            <a:r>
              <a:rPr lang="en-GB" sz="2800" dirty="0" err="1" smtClean="0"/>
              <a:t>vrednotili</a:t>
            </a:r>
            <a:r>
              <a:rPr lang="en-GB" sz="2800" dirty="0" smtClean="0"/>
              <a:t> </a:t>
            </a:r>
            <a:r>
              <a:rPr lang="en-GB" sz="2800" dirty="0" err="1" smtClean="0"/>
              <a:t>slabše</a:t>
            </a:r>
            <a:r>
              <a:rPr lang="en-GB" sz="2800" dirty="0" smtClean="0"/>
              <a:t>, </a:t>
            </a:r>
            <a:r>
              <a:rPr lang="en-GB" sz="2800" dirty="0" err="1" smtClean="0"/>
              <a:t>kot</a:t>
            </a:r>
            <a:r>
              <a:rPr lang="en-GB" sz="2800" dirty="0" smtClean="0"/>
              <a:t> </a:t>
            </a:r>
            <a:r>
              <a:rPr lang="en-GB" sz="2800" dirty="0" err="1" smtClean="0"/>
              <a:t>dejansko</a:t>
            </a:r>
            <a:r>
              <a:rPr lang="en-GB" sz="2800" dirty="0" smtClean="0"/>
              <a:t> je. 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Načrtujte</a:t>
            </a:r>
            <a:r>
              <a:rPr lang="en-US" sz="2800" dirty="0" smtClean="0"/>
              <a:t> </a:t>
            </a:r>
            <a:r>
              <a:rPr lang="en-US" sz="2800" dirty="0" err="1" smtClean="0"/>
              <a:t>prvo</a:t>
            </a:r>
            <a:r>
              <a:rPr lang="en-US" sz="2800" dirty="0" smtClean="0"/>
              <a:t> </a:t>
            </a:r>
            <a:r>
              <a:rPr lang="en-US" sz="2800" dirty="0" err="1" smtClean="0"/>
              <a:t>preverjanje</a:t>
            </a:r>
            <a:r>
              <a:rPr lang="en-US" sz="2800" dirty="0" smtClean="0"/>
              <a:t> </a:t>
            </a:r>
            <a:r>
              <a:rPr lang="en-US" sz="2800" dirty="0" err="1" smtClean="0"/>
              <a:t>znanja</a:t>
            </a:r>
            <a:r>
              <a:rPr lang="en-US" sz="2800" dirty="0" smtClean="0"/>
              <a:t> </a:t>
            </a:r>
            <a:r>
              <a:rPr lang="en-US" sz="2800" dirty="0" err="1" smtClean="0"/>
              <a:t>čim</a:t>
            </a:r>
            <a:r>
              <a:rPr lang="en-US" sz="2800" dirty="0" smtClean="0"/>
              <a:t> </a:t>
            </a:r>
            <a:r>
              <a:rPr lang="en-US" sz="2800" dirty="0" err="1" smtClean="0"/>
              <a:t>prej</a:t>
            </a:r>
            <a:r>
              <a:rPr lang="en-US" sz="2800" dirty="0" smtClean="0"/>
              <a:t>, da </a:t>
            </a:r>
            <a:r>
              <a:rPr lang="en-US" sz="2800" dirty="0" err="1" smtClean="0"/>
              <a:t>lahko</a:t>
            </a:r>
            <a:r>
              <a:rPr lang="en-US" sz="2800" dirty="0" smtClean="0"/>
              <a:t> </a:t>
            </a:r>
            <a:r>
              <a:rPr lang="en-US" sz="2800" dirty="0" err="1" smtClean="0"/>
              <a:t>študenti</a:t>
            </a:r>
            <a:r>
              <a:rPr lang="en-US" sz="2800" dirty="0" smtClean="0"/>
              <a:t> </a:t>
            </a:r>
            <a:r>
              <a:rPr lang="en-US" sz="2800" dirty="0" err="1" smtClean="0"/>
              <a:t>sami</a:t>
            </a:r>
            <a:r>
              <a:rPr lang="en-US" sz="2800" dirty="0" smtClean="0"/>
              <a:t> </a:t>
            </a:r>
            <a:r>
              <a:rPr lang="en-US" sz="2800" dirty="0" err="1" smtClean="0"/>
              <a:t>presodijo</a:t>
            </a:r>
            <a:r>
              <a:rPr lang="en-US" sz="2800" dirty="0" smtClean="0"/>
              <a:t>/</a:t>
            </a:r>
            <a:r>
              <a:rPr lang="en-US" sz="2800" dirty="0" err="1" smtClean="0"/>
              <a:t>spoznajo</a:t>
            </a:r>
            <a:r>
              <a:rPr lang="en-US" sz="2800" dirty="0" smtClean="0"/>
              <a:t> </a:t>
            </a:r>
            <a:r>
              <a:rPr lang="en-US" sz="2800" dirty="0" err="1" smtClean="0"/>
              <a:t>koliko</a:t>
            </a:r>
            <a:r>
              <a:rPr lang="en-US" sz="2800" dirty="0" smtClean="0"/>
              <a:t> so se </a:t>
            </a:r>
            <a:r>
              <a:rPr lang="en-US" sz="2800" dirty="0" err="1" smtClean="0"/>
              <a:t>dejansko</a:t>
            </a:r>
            <a:r>
              <a:rPr lang="en-US" sz="2800" dirty="0" smtClean="0"/>
              <a:t> </a:t>
            </a:r>
            <a:r>
              <a:rPr lang="en-US" sz="2800" dirty="0" err="1" smtClean="0"/>
              <a:t>naučili</a:t>
            </a:r>
            <a:r>
              <a:rPr lang="en-US" sz="2800" dirty="0" smtClean="0"/>
              <a:t>. 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9968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36" y="2387065"/>
            <a:ext cx="84028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Scott Freemana,1, Sarah L. </a:t>
            </a:r>
            <a:r>
              <a:rPr lang="en-GB" dirty="0" err="1"/>
              <a:t>Eddya</a:t>
            </a:r>
            <a:r>
              <a:rPr lang="en-GB" dirty="0"/>
              <a:t>, Miles </a:t>
            </a:r>
            <a:r>
              <a:rPr lang="en-GB" dirty="0" err="1"/>
              <a:t>McDonougha</a:t>
            </a:r>
            <a:r>
              <a:rPr lang="en-GB" dirty="0"/>
              <a:t>, Michelle K. </a:t>
            </a:r>
            <a:r>
              <a:rPr lang="en-GB" dirty="0" err="1"/>
              <a:t>Smithb</a:t>
            </a:r>
            <a:r>
              <a:rPr lang="en-GB" dirty="0"/>
              <a:t>, </a:t>
            </a:r>
            <a:r>
              <a:rPr lang="en-GB" dirty="0" err="1"/>
              <a:t>Nnadozie</a:t>
            </a:r>
            <a:r>
              <a:rPr lang="en-GB" dirty="0"/>
              <a:t> </a:t>
            </a:r>
            <a:r>
              <a:rPr lang="en-GB" dirty="0" err="1"/>
              <a:t>Okoroafora</a:t>
            </a:r>
            <a:r>
              <a:rPr lang="en-GB" dirty="0"/>
              <a:t>, Hannah </a:t>
            </a:r>
            <a:r>
              <a:rPr lang="en-GB" dirty="0" err="1" smtClean="0"/>
              <a:t>Jordta</a:t>
            </a:r>
            <a:r>
              <a:rPr lang="en-GB" dirty="0" smtClean="0"/>
              <a:t>, and </a:t>
            </a:r>
            <a:r>
              <a:rPr lang="en-GB" dirty="0"/>
              <a:t>Mary Pat </a:t>
            </a:r>
            <a:r>
              <a:rPr lang="en-GB" dirty="0" err="1" smtClean="0"/>
              <a:t>Wenderotha</a:t>
            </a:r>
            <a:r>
              <a:rPr lang="en-GB" dirty="0" smtClean="0"/>
              <a:t> (2014), Active </a:t>
            </a:r>
            <a:r>
              <a:rPr lang="en-GB" dirty="0"/>
              <a:t>learning increases student performance </a:t>
            </a:r>
            <a:r>
              <a:rPr lang="en-GB" dirty="0" smtClean="0"/>
              <a:t>in science</a:t>
            </a:r>
            <a:r>
              <a:rPr lang="en-GB" dirty="0"/>
              <a:t>, engineering, and </a:t>
            </a:r>
            <a:r>
              <a:rPr lang="en-GB" dirty="0" smtClean="0"/>
              <a:t>mathematics, </a:t>
            </a:r>
            <a:r>
              <a:rPr lang="es-ES" dirty="0" smtClean="0"/>
              <a:t>PNAS, June 10, </a:t>
            </a:r>
            <a:r>
              <a:rPr lang="es-ES" b="1" dirty="0"/>
              <a:t>111, </a:t>
            </a:r>
            <a:r>
              <a:rPr lang="es-ES" dirty="0" smtClean="0"/>
              <a:t>8410–8415</a:t>
            </a:r>
          </a:p>
          <a:p>
            <a:endParaRPr lang="es-ES" dirty="0"/>
          </a:p>
          <a:p>
            <a:r>
              <a:rPr lang="en-GB" dirty="0"/>
              <a:t>Carl E. </a:t>
            </a:r>
            <a:r>
              <a:rPr lang="en-GB" dirty="0" err="1" smtClean="0"/>
              <a:t>Wieman</a:t>
            </a:r>
            <a:r>
              <a:rPr lang="en-GB" dirty="0" smtClean="0"/>
              <a:t> (2014), </a:t>
            </a:r>
            <a:r>
              <a:rPr lang="en-GB" dirty="0"/>
              <a:t>Large-scale comparison of science </a:t>
            </a:r>
            <a:r>
              <a:rPr lang="en-GB" dirty="0" smtClean="0"/>
              <a:t>teaching methods </a:t>
            </a:r>
            <a:r>
              <a:rPr lang="en-GB" dirty="0"/>
              <a:t>sends clear message, </a:t>
            </a:r>
            <a:r>
              <a:rPr lang="en-GB" dirty="0" smtClean="0"/>
              <a:t>PNAS, June </a:t>
            </a:r>
            <a:r>
              <a:rPr lang="en-GB" dirty="0"/>
              <a:t>10, </a:t>
            </a:r>
            <a:r>
              <a:rPr lang="en-GB" b="1" dirty="0" smtClean="0"/>
              <a:t>111, </a:t>
            </a:r>
            <a:r>
              <a:rPr lang="en-GB" dirty="0" smtClean="0"/>
              <a:t>8319–8320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71638" y="471638"/>
            <a:ext cx="3821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Literatura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84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14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1808" y="941658"/>
            <a:ext cx="8992192" cy="5984881"/>
            <a:chOff x="303148" y="1300126"/>
            <a:chExt cx="8992192" cy="5984881"/>
          </a:xfrm>
        </p:grpSpPr>
        <p:grpSp>
          <p:nvGrpSpPr>
            <p:cNvPr id="5" name="Group 4"/>
            <p:cNvGrpSpPr/>
            <p:nvPr/>
          </p:nvGrpSpPr>
          <p:grpSpPr>
            <a:xfrm>
              <a:off x="687142" y="1300126"/>
              <a:ext cx="8552780" cy="1318260"/>
              <a:chOff x="304893" y="224213"/>
              <a:chExt cx="8552780" cy="131826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93" y="224213"/>
                <a:ext cx="8395014" cy="1318260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7721600" y="1019253"/>
                <a:ext cx="11360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1998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824346" y="4121602"/>
              <a:ext cx="8470994" cy="1448262"/>
              <a:chOff x="695037" y="3751811"/>
              <a:chExt cx="8470994" cy="144826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037" y="3751811"/>
                <a:ext cx="8415576" cy="1448262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8029958" y="4285241"/>
                <a:ext cx="11360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2014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115" y="5665502"/>
              <a:ext cx="8002767" cy="161950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501511" y="6084424"/>
              <a:ext cx="11360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2016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148" y="2753140"/>
              <a:ext cx="8089734" cy="123370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356763" y="2921019"/>
              <a:ext cx="11360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2006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700087" y="130768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4000" dirty="0" smtClean="0">
                <a:latin typeface="+mn-lt"/>
              </a:rPr>
              <a:t>Aktivni pouk ↔ Tradicionalni pouk</a:t>
            </a:r>
            <a:endParaRPr lang="sl-SI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22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4" y="1463038"/>
            <a:ext cx="4618334" cy="47645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764" y="173255"/>
            <a:ext cx="7902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Aktvini</a:t>
            </a:r>
            <a:r>
              <a:rPr lang="en-US" sz="2800" b="1" dirty="0" smtClean="0"/>
              <a:t> pouk:</a:t>
            </a:r>
            <a:r>
              <a:rPr lang="en-US" sz="2800" dirty="0" smtClean="0"/>
              <a:t> </a:t>
            </a:r>
            <a:r>
              <a:rPr lang="en-US" sz="2800" dirty="0" err="1"/>
              <a:t>boljši</a:t>
            </a:r>
            <a:r>
              <a:rPr lang="en-US" sz="2800" dirty="0"/>
              <a:t> </a:t>
            </a:r>
            <a:r>
              <a:rPr lang="en-US" sz="2800" dirty="0" err="1" smtClean="0"/>
              <a:t>dosežki</a:t>
            </a:r>
            <a:r>
              <a:rPr lang="en-US" sz="2800" dirty="0" smtClean="0"/>
              <a:t>, </a:t>
            </a:r>
            <a:r>
              <a:rPr lang="en-US" sz="2800" dirty="0" err="1" smtClean="0"/>
              <a:t>manjši</a:t>
            </a:r>
            <a:r>
              <a:rPr lang="en-US" sz="2800" dirty="0" smtClean="0"/>
              <a:t> </a:t>
            </a:r>
            <a:r>
              <a:rPr lang="en-US" sz="2800" dirty="0" err="1" smtClean="0"/>
              <a:t>delež</a:t>
            </a:r>
            <a:r>
              <a:rPr lang="en-US" sz="2800" dirty="0" smtClean="0"/>
              <a:t> </a:t>
            </a:r>
            <a:r>
              <a:rPr lang="en-US" sz="2800" dirty="0" err="1" smtClean="0"/>
              <a:t>študentov</a:t>
            </a:r>
            <a:r>
              <a:rPr lang="en-US" sz="2800" dirty="0" smtClean="0"/>
              <a:t>, </a:t>
            </a:r>
            <a:r>
              <a:rPr lang="en-US" sz="2800" dirty="0" err="1" smtClean="0"/>
              <a:t>ki</a:t>
            </a:r>
            <a:r>
              <a:rPr lang="en-US" sz="2800" dirty="0" smtClean="0"/>
              <a:t> ne </a:t>
            </a:r>
            <a:r>
              <a:rPr lang="en-US" sz="2800" dirty="0" err="1" smtClean="0"/>
              <a:t>opravijo</a:t>
            </a:r>
            <a:r>
              <a:rPr lang="en-US" sz="2800" dirty="0" smtClean="0"/>
              <a:t> </a:t>
            </a:r>
            <a:r>
              <a:rPr lang="en-US" sz="2800" dirty="0" err="1" smtClean="0"/>
              <a:t>predmeta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069431" y="6349758"/>
            <a:ext cx="558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Freeman et al (2014) Meta-</a:t>
            </a:r>
            <a:r>
              <a:rPr lang="en-US" dirty="0" err="1" smtClean="0"/>
              <a:t>analiza</a:t>
            </a:r>
            <a:r>
              <a:rPr lang="en-US" dirty="0" smtClean="0"/>
              <a:t> 225 </a:t>
            </a:r>
            <a:r>
              <a:rPr lang="en-US" dirty="0" err="1" smtClean="0"/>
              <a:t>raziskav</a:t>
            </a:r>
            <a:r>
              <a:rPr lang="en-US" dirty="0" smtClean="0"/>
              <a:t>, </a:t>
            </a:r>
            <a:r>
              <a:rPr lang="en-US" dirty="0" err="1" smtClean="0"/>
              <a:t>bruci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69507" y="4658627"/>
            <a:ext cx="1001028" cy="35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11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4" y="1463038"/>
            <a:ext cx="4618334" cy="47645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13" y="1179959"/>
            <a:ext cx="3631932" cy="50187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60633" y="3689353"/>
            <a:ext cx="139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Velikost</a:t>
            </a:r>
            <a:r>
              <a:rPr lang="en-US" sz="2400" dirty="0" smtClean="0"/>
              <a:t> </a:t>
            </a:r>
            <a:r>
              <a:rPr lang="en-US" sz="2400" dirty="0" err="1" smtClean="0"/>
              <a:t>učinka</a:t>
            </a:r>
            <a:r>
              <a:rPr lang="en-US" sz="2400" dirty="0" smtClean="0"/>
              <a:t> 0,88 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9764" y="173255"/>
            <a:ext cx="7902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Aktvini</a:t>
            </a:r>
            <a:r>
              <a:rPr lang="en-US" sz="2800" b="1" dirty="0" smtClean="0"/>
              <a:t> pouk:</a:t>
            </a:r>
            <a:r>
              <a:rPr lang="en-US" sz="2800" dirty="0" smtClean="0"/>
              <a:t> </a:t>
            </a:r>
            <a:r>
              <a:rPr lang="en-US" sz="2800" dirty="0" err="1"/>
              <a:t>boljši</a:t>
            </a:r>
            <a:r>
              <a:rPr lang="en-US" sz="2800" dirty="0"/>
              <a:t> </a:t>
            </a:r>
            <a:r>
              <a:rPr lang="en-US" sz="2800" dirty="0" err="1" smtClean="0"/>
              <a:t>dosežki</a:t>
            </a:r>
            <a:r>
              <a:rPr lang="en-US" sz="2800" dirty="0" smtClean="0"/>
              <a:t>, </a:t>
            </a:r>
            <a:r>
              <a:rPr lang="en-US" sz="2800" dirty="0" err="1" smtClean="0"/>
              <a:t>manjši</a:t>
            </a:r>
            <a:r>
              <a:rPr lang="en-US" sz="2800" dirty="0" smtClean="0"/>
              <a:t> </a:t>
            </a:r>
            <a:r>
              <a:rPr lang="en-US" sz="2800" dirty="0" err="1" smtClean="0"/>
              <a:t>delež</a:t>
            </a:r>
            <a:r>
              <a:rPr lang="en-US" sz="2800" dirty="0" smtClean="0"/>
              <a:t> </a:t>
            </a:r>
            <a:r>
              <a:rPr lang="en-US" sz="2800" dirty="0" err="1" smtClean="0"/>
              <a:t>študentov</a:t>
            </a:r>
            <a:r>
              <a:rPr lang="en-US" sz="2800" dirty="0" smtClean="0"/>
              <a:t>, </a:t>
            </a:r>
            <a:r>
              <a:rPr lang="en-US" sz="2800" dirty="0" err="1" smtClean="0"/>
              <a:t>ki</a:t>
            </a:r>
            <a:r>
              <a:rPr lang="en-US" sz="2800" dirty="0" smtClean="0"/>
              <a:t> ne </a:t>
            </a:r>
            <a:r>
              <a:rPr lang="en-US" sz="2800" dirty="0" err="1" smtClean="0"/>
              <a:t>opravijo</a:t>
            </a:r>
            <a:r>
              <a:rPr lang="en-US" sz="2800" dirty="0" smtClean="0"/>
              <a:t> </a:t>
            </a:r>
            <a:r>
              <a:rPr lang="en-US" sz="2800" dirty="0" err="1" smtClean="0"/>
              <a:t>predmeta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069431" y="6349758"/>
            <a:ext cx="558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Freeman et al (2014) Meta-</a:t>
            </a:r>
            <a:r>
              <a:rPr lang="en-US" dirty="0" err="1" smtClean="0"/>
              <a:t>analiza</a:t>
            </a:r>
            <a:r>
              <a:rPr lang="en-US" dirty="0" smtClean="0"/>
              <a:t> 225 </a:t>
            </a:r>
            <a:r>
              <a:rPr lang="en-US" dirty="0" err="1" smtClean="0"/>
              <a:t>raziskav</a:t>
            </a:r>
            <a:r>
              <a:rPr lang="en-US" dirty="0" smtClean="0"/>
              <a:t>, </a:t>
            </a:r>
            <a:r>
              <a:rPr lang="en-US" dirty="0" err="1" smtClean="0"/>
              <a:t>bruci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69507" y="4658627"/>
            <a:ext cx="1001028" cy="35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64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57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20" y="1396959"/>
            <a:ext cx="5538216" cy="5462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88536" y="2772076"/>
            <a:ext cx="23004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58 </a:t>
            </a:r>
            <a:r>
              <a:rPr lang="en-US" sz="2800" b="1" dirty="0" err="1" smtClean="0"/>
              <a:t>raziskovalno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podrprtih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učnih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pristopov</a:t>
            </a:r>
            <a:r>
              <a:rPr lang="en-US" sz="2800" b="1" dirty="0" smtClean="0"/>
              <a:t>!</a:t>
            </a:r>
            <a:endParaRPr lang="en-GB" sz="2800" b="1" dirty="0"/>
          </a:p>
        </p:txBody>
      </p:sp>
      <p:sp>
        <p:nvSpPr>
          <p:cNvPr id="6" name="Oval 5"/>
          <p:cNvSpPr/>
          <p:nvPr/>
        </p:nvSpPr>
        <p:spPr>
          <a:xfrm>
            <a:off x="7792245" y="2690854"/>
            <a:ext cx="649110" cy="64911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5406" y="2723950"/>
            <a:ext cx="6997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dirty="0">
                <a:cs typeface="Arial" panose="020B0604020202020204" pitchFamily="34" charset="0"/>
              </a:rPr>
              <a:t>Kako </a:t>
            </a:r>
            <a:r>
              <a:rPr lang="sl-SI" sz="4000" dirty="0" err="1" smtClean="0">
                <a:cs typeface="Arial" panose="020B0604020202020204" pitchFamily="34" charset="0"/>
              </a:rPr>
              <a:t>pre</a:t>
            </a:r>
            <a:r>
              <a:rPr lang="en-US" sz="4000" dirty="0" err="1" smtClean="0">
                <a:cs typeface="Arial" panose="020B0604020202020204" pitchFamily="34" charset="0"/>
              </a:rPr>
              <a:t>soditi</a:t>
            </a:r>
            <a:r>
              <a:rPr lang="en-US" sz="4000" dirty="0" smtClean="0"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cs typeface="Arial" panose="020B0604020202020204" pitchFamily="34" charset="0"/>
              </a:rPr>
              <a:t>kateri</a:t>
            </a:r>
            <a:r>
              <a:rPr lang="en-US" sz="4000" dirty="0" smtClean="0"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cs typeface="Arial" panose="020B0604020202020204" pitchFamily="34" charset="0"/>
              </a:rPr>
              <a:t>pristop</a:t>
            </a:r>
            <a:r>
              <a:rPr lang="en-US" sz="4000" dirty="0" smtClean="0">
                <a:cs typeface="Arial" panose="020B0604020202020204" pitchFamily="34" charset="0"/>
              </a:rPr>
              <a:t> je</a:t>
            </a:r>
            <a:r>
              <a:rPr lang="sl-SI" sz="4000" dirty="0" smtClean="0">
                <a:cs typeface="Arial" panose="020B0604020202020204" pitchFamily="34" charset="0"/>
              </a:rPr>
              <a:t> </a:t>
            </a:r>
            <a:r>
              <a:rPr lang="sl-SI" sz="4000" dirty="0" err="1" smtClean="0">
                <a:cs typeface="Arial" panose="020B0604020202020204" pitchFamily="34" charset="0"/>
              </a:rPr>
              <a:t>najboljš</a:t>
            </a:r>
            <a:r>
              <a:rPr lang="en-US" sz="4000" dirty="0" smtClean="0">
                <a:cs typeface="Arial" panose="020B0604020202020204" pitchFamily="34" charset="0"/>
              </a:rPr>
              <a:t>a</a:t>
            </a:r>
            <a:r>
              <a:rPr lang="sl-SI" sz="4000" dirty="0" smtClean="0">
                <a:cs typeface="Arial" panose="020B0604020202020204" pitchFamily="34" charset="0"/>
              </a:rPr>
              <a:t> izbir</a:t>
            </a:r>
            <a:r>
              <a:rPr lang="en-US" sz="4000" dirty="0" smtClean="0">
                <a:cs typeface="Arial" panose="020B0604020202020204" pitchFamily="34" charset="0"/>
              </a:rPr>
              <a:t>a …</a:t>
            </a:r>
            <a:r>
              <a:rPr lang="sl-SI" sz="4000" dirty="0" smtClean="0">
                <a:cs typeface="Arial" panose="020B0604020202020204" pitchFamily="34" charset="0"/>
              </a:rPr>
              <a:t>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3036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57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20" y="1396959"/>
            <a:ext cx="5538216" cy="5462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21077" y="1896178"/>
            <a:ext cx="136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Stopnja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potrditve</a:t>
            </a:r>
            <a:endParaRPr lang="en-GB" sz="2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910939" y="2766459"/>
            <a:ext cx="770021" cy="33688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2687845"/>
            <a:ext cx="1366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Poglavja</a:t>
            </a:r>
            <a:endParaRPr lang="en-GB" sz="24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57897" y="3174975"/>
            <a:ext cx="974650" cy="95299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400800" y="3907857"/>
            <a:ext cx="1130314" cy="7157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73476" y="3926393"/>
            <a:ext cx="1722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Načini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izvedbe</a:t>
            </a:r>
            <a:r>
              <a:rPr lang="en-US" sz="2400" dirty="0" smtClean="0">
                <a:solidFill>
                  <a:srgbClr val="FF0000"/>
                </a:solidFill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</a:rPr>
              <a:t>postavitve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2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57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20" y="1396959"/>
            <a:ext cx="5538216" cy="5462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21077" y="1896178"/>
            <a:ext cx="136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Stopnja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potrditve</a:t>
            </a:r>
            <a:endParaRPr lang="en-GB" sz="2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910939" y="2766459"/>
            <a:ext cx="770021" cy="33688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2687845"/>
            <a:ext cx="1366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Poglavja</a:t>
            </a:r>
            <a:endParaRPr lang="en-GB" sz="24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57897" y="3174975"/>
            <a:ext cx="974650" cy="95299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21077" y="5494943"/>
            <a:ext cx="1722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Nivo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obravnave</a:t>
            </a:r>
            <a:endParaRPr lang="en-GB" sz="24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400800" y="3907857"/>
            <a:ext cx="1130314" cy="7157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624" y="4479680"/>
            <a:ext cx="1925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Stopnja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izobraževanja</a:t>
            </a:r>
            <a:endParaRPr lang="en-GB" sz="24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590184" y="4167251"/>
            <a:ext cx="1865285" cy="63862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73476" y="3926393"/>
            <a:ext cx="1722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Načini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izvedbe</a:t>
            </a:r>
            <a:r>
              <a:rPr lang="en-US" sz="2400" dirty="0" smtClean="0">
                <a:solidFill>
                  <a:srgbClr val="FF0000"/>
                </a:solidFill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</a:rPr>
              <a:t>postavitve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GB" sz="2400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5284269" y="4242684"/>
            <a:ext cx="2492944" cy="142937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27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577</TotalTime>
  <Words>875</Words>
  <Application>Microsoft Office PowerPoint</Application>
  <PresentationFormat>On-screen Show (4:3)</PresentationFormat>
  <Paragraphs>122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Officeova tema</vt:lpstr>
      <vt:lpstr>Kako prepoznati najboljšo izbiro?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Kako se ljudje učimo?  Kako delujejo naši možgani?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Arial 26 pt, bold</dc:title>
  <dc:creator>Zvonka Kos</dc:creator>
  <cp:lastModifiedBy>Planinsic</cp:lastModifiedBy>
  <cp:revision>75</cp:revision>
  <dcterms:created xsi:type="dcterms:W3CDTF">2017-08-16T10:43:35Z</dcterms:created>
  <dcterms:modified xsi:type="dcterms:W3CDTF">2019-10-24T05:34:23Z</dcterms:modified>
</cp:coreProperties>
</file>