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2" r:id="rId4"/>
    <p:sldId id="264" r:id="rId5"/>
    <p:sldId id="265" r:id="rId6"/>
    <p:sldId id="266" r:id="rId7"/>
    <p:sldId id="267" r:id="rId8"/>
    <p:sldId id="268" r:id="rId9"/>
    <p:sldId id="269" r:id="rId10"/>
    <p:sldId id="270" r:id="rId11"/>
    <p:sldId id="272" r:id="rId12"/>
    <p:sldId id="271" r:id="rId13"/>
    <p:sldId id="263" r:id="rId14"/>
    <p:sldId id="261"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96969"/>
    <a:srgbClr val="7171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73" d="100"/>
          <a:sy n="73" d="100"/>
        </p:scale>
        <p:origin x="123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l-SI" smtClean="0"/>
              <a:t>Uredite slog naslova matrice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Kliknite, da uredite slog podnaslova matrice</a:t>
            </a:r>
            <a:endParaRPr lang="en-US" dirty="0"/>
          </a:p>
        </p:txBody>
      </p:sp>
      <p:sp>
        <p:nvSpPr>
          <p:cNvPr id="4" name="Date Placeholder 3"/>
          <p:cNvSpPr>
            <a:spLocks noGrp="1"/>
          </p:cNvSpPr>
          <p:nvPr>
            <p:ph type="dt" sz="half" idx="10"/>
          </p:nvPr>
        </p:nvSpPr>
        <p:spPr/>
        <p:txBody>
          <a:bodyPr/>
          <a:lstStyle/>
          <a:p>
            <a:fld id="{088D60DA-3ED7-41E7-909B-8719ABC0F517}" type="datetimeFigureOut">
              <a:rPr lang="sl-SI" smtClean="0"/>
              <a:t>23. 10. 2019</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5AEB44F-43D6-483F-81B6-0E5BA2EB64AD}" type="slidenum">
              <a:rPr lang="sl-SI" smtClean="0"/>
              <a:t>‹#›</a:t>
            </a:fld>
            <a:endParaRPr lang="sl-SI"/>
          </a:p>
        </p:txBody>
      </p:sp>
      <p:pic>
        <p:nvPicPr>
          <p:cNvPr id="7" name="Slika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16" y="0"/>
            <a:ext cx="9144000" cy="6858000"/>
          </a:xfrm>
          <a:prstGeom prst="rect">
            <a:avLst/>
          </a:prstGeom>
        </p:spPr>
      </p:pic>
    </p:spTree>
    <p:extLst>
      <p:ext uri="{BB962C8B-B14F-4D97-AF65-F5344CB8AC3E}">
        <p14:creationId xmlns:p14="http://schemas.microsoft.com/office/powerpoint/2010/main" val="386925799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088D60DA-3ED7-41E7-909B-8719ABC0F517}" type="datetimeFigureOut">
              <a:rPr lang="sl-SI" smtClean="0"/>
              <a:t>23. 10. 2019</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555970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l-SI" smtClean="0"/>
              <a:t>Uredite slog naslova matrice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088D60DA-3ED7-41E7-909B-8719ABC0F517}" type="datetimeFigureOut">
              <a:rPr lang="sl-SI" smtClean="0"/>
              <a:t>23. 10. 2019</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670680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Content Placeholder 2"/>
          <p:cNvSpPr>
            <a:spLocks noGrp="1"/>
          </p:cNvSpPr>
          <p:nvPr>
            <p:ph idx="1"/>
          </p:nvPr>
        </p:nvSpPr>
        <p:spPr/>
        <p:txBody>
          <a:bodyPr/>
          <a:lstStyle/>
          <a:p>
            <a:pPr lvl="0"/>
            <a:r>
              <a:rPr lang="sl-SI" dirty="0" smtClean="0"/>
              <a:t>Uredite sloge besedila matrice</a:t>
            </a:r>
          </a:p>
          <a:p>
            <a:pPr lvl="1"/>
            <a:r>
              <a:rPr lang="sl-SI" dirty="0" smtClean="0"/>
              <a:t>Druga raven</a:t>
            </a:r>
          </a:p>
          <a:p>
            <a:pPr lvl="2"/>
            <a:r>
              <a:rPr lang="sl-SI" dirty="0" smtClean="0"/>
              <a:t>Tretja raven</a:t>
            </a:r>
          </a:p>
          <a:p>
            <a:pPr lvl="3"/>
            <a:r>
              <a:rPr lang="sl-SI" dirty="0" smtClean="0"/>
              <a:t>Četrta raven</a:t>
            </a:r>
          </a:p>
          <a:p>
            <a:pPr lvl="4"/>
            <a:r>
              <a:rPr lang="sl-SI" dirty="0" smtClean="0"/>
              <a:t>Peta raven</a:t>
            </a:r>
            <a:endParaRPr lang="en-US" dirty="0"/>
          </a:p>
        </p:txBody>
      </p:sp>
      <p:sp>
        <p:nvSpPr>
          <p:cNvPr id="4" name="Date Placeholder 3"/>
          <p:cNvSpPr>
            <a:spLocks noGrp="1"/>
          </p:cNvSpPr>
          <p:nvPr>
            <p:ph type="dt" sz="half" idx="10"/>
          </p:nvPr>
        </p:nvSpPr>
        <p:spPr/>
        <p:txBody>
          <a:bodyPr/>
          <a:lstStyle/>
          <a:p>
            <a:fld id="{088D60DA-3ED7-41E7-909B-8719ABC0F517}" type="datetimeFigureOut">
              <a:rPr lang="sl-SI" smtClean="0"/>
              <a:t>23. 10. 2019</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5AEB44F-43D6-483F-81B6-0E5BA2EB64AD}" type="slidenum">
              <a:rPr lang="sl-SI" smtClean="0"/>
              <a:t>‹#›</a:t>
            </a:fld>
            <a:endParaRPr lang="sl-SI"/>
          </a:p>
        </p:txBody>
      </p:sp>
      <p:pic>
        <p:nvPicPr>
          <p:cNvPr id="8" name="Slika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33425289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l-SI" smtClean="0"/>
              <a:t>Uredite slog naslova matrice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088D60DA-3ED7-41E7-909B-8719ABC0F517}" type="datetimeFigureOut">
              <a:rPr lang="sl-SI" smtClean="0"/>
              <a:t>23. 10. 2019</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773795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Date Placeholder 4"/>
          <p:cNvSpPr>
            <a:spLocks noGrp="1"/>
          </p:cNvSpPr>
          <p:nvPr>
            <p:ph type="dt" sz="half" idx="10"/>
          </p:nvPr>
        </p:nvSpPr>
        <p:spPr/>
        <p:txBody>
          <a:bodyPr/>
          <a:lstStyle/>
          <a:p>
            <a:fld id="{088D60DA-3ED7-41E7-909B-8719ABC0F517}" type="datetimeFigureOut">
              <a:rPr lang="sl-SI" smtClean="0"/>
              <a:t>23. 10. 2019</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2849823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l-SI" smtClean="0"/>
              <a:t>Uredite slog naslova matrice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Content Placeholder 3"/>
          <p:cNvSpPr>
            <a:spLocks noGrp="1"/>
          </p:cNvSpPr>
          <p:nvPr>
            <p:ph sz="half" idx="2"/>
          </p:nvPr>
        </p:nvSpPr>
        <p:spPr>
          <a:xfrm>
            <a:off x="629842" y="2505075"/>
            <a:ext cx="3868340"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Content Placeholder 5"/>
          <p:cNvSpPr>
            <a:spLocks noGrp="1"/>
          </p:cNvSpPr>
          <p:nvPr>
            <p:ph sz="quarter" idx="4"/>
          </p:nvPr>
        </p:nvSpPr>
        <p:spPr>
          <a:xfrm>
            <a:off x="4629150" y="2505075"/>
            <a:ext cx="3887391"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7" name="Date Placeholder 6"/>
          <p:cNvSpPr>
            <a:spLocks noGrp="1"/>
          </p:cNvSpPr>
          <p:nvPr>
            <p:ph type="dt" sz="half" idx="10"/>
          </p:nvPr>
        </p:nvSpPr>
        <p:spPr/>
        <p:txBody>
          <a:bodyPr/>
          <a:lstStyle/>
          <a:p>
            <a:fld id="{088D60DA-3ED7-41E7-909B-8719ABC0F517}" type="datetimeFigureOut">
              <a:rPr lang="sl-SI" smtClean="0"/>
              <a:t>23. 10. 2019</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423196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Date Placeholder 2"/>
          <p:cNvSpPr>
            <a:spLocks noGrp="1"/>
          </p:cNvSpPr>
          <p:nvPr>
            <p:ph type="dt" sz="half" idx="10"/>
          </p:nvPr>
        </p:nvSpPr>
        <p:spPr/>
        <p:txBody>
          <a:bodyPr/>
          <a:lstStyle/>
          <a:p>
            <a:fld id="{088D60DA-3ED7-41E7-909B-8719ABC0F517}" type="datetimeFigureOut">
              <a:rPr lang="sl-SI" smtClean="0"/>
              <a:t>23. 10. 2019</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1056022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8D60DA-3ED7-41E7-909B-8719ABC0F517}" type="datetimeFigureOut">
              <a:rPr lang="sl-SI" smtClean="0"/>
              <a:t>23. 10. 2019</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2766907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l-SI" smtClean="0"/>
              <a:t>Uredite slog naslova matrice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088D60DA-3ED7-41E7-909B-8719ABC0F517}" type="datetimeFigureOut">
              <a:rPr lang="sl-SI" smtClean="0"/>
              <a:t>23. 10. 2019</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3400515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l-SI" smtClean="0"/>
              <a:t>Uredite slog naslova matrice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smtClean="0"/>
              <a:t>Kliknite ikono, če želite dodati sliko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088D60DA-3ED7-41E7-909B-8719ABC0F517}" type="datetimeFigureOut">
              <a:rPr lang="sl-SI" smtClean="0"/>
              <a:t>23. 10. 2019</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1465299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l-SI" smtClean="0"/>
              <a:t>Uredite slog naslova matrice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8D60DA-3ED7-41E7-909B-8719ABC0F517}" type="datetimeFigureOut">
              <a:rPr lang="sl-SI" smtClean="0"/>
              <a:t>23. 10. 2019</a:t>
            </a:fld>
            <a:endParaRPr lang="sl-SI"/>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AEB44F-43D6-483F-81B6-0E5BA2EB64AD}" type="slidenum">
              <a:rPr lang="sl-SI" smtClean="0"/>
              <a:t>‹#›</a:t>
            </a:fld>
            <a:endParaRPr lang="sl-SI"/>
          </a:p>
        </p:txBody>
      </p:sp>
    </p:spTree>
    <p:extLst>
      <p:ext uri="{BB962C8B-B14F-4D97-AF65-F5344CB8AC3E}">
        <p14:creationId xmlns:p14="http://schemas.microsoft.com/office/powerpoint/2010/main" val="24247526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kupnost.sio.si/course/view.php?id=900" TargetMode="External"/><Relationship Id="rId2" Type="http://schemas.openxmlformats.org/officeDocument/2006/relationships/hyperlink" Target="https://www.zrss.si/pdf/o-naravi-ucenja.pdf" TargetMode="External"/><Relationship Id="rId1" Type="http://schemas.openxmlformats.org/officeDocument/2006/relationships/slideLayout" Target="../slideLayouts/slideLayout2.xml"/><Relationship Id="rId4" Type="http://schemas.openxmlformats.org/officeDocument/2006/relationships/hyperlink" Target="https://en.wikipedia.org/wiki/Thermistor"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blogs.edweek.org/edweek/learning_deeply/2018/03/heres_whats_wrong_with_blooms_taxonomy_a_deeper_learning_perspective.html"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slov 4"/>
          <p:cNvSpPr>
            <a:spLocks noGrp="1"/>
          </p:cNvSpPr>
          <p:nvPr>
            <p:ph type="ctrTitle"/>
          </p:nvPr>
        </p:nvSpPr>
        <p:spPr>
          <a:xfrm>
            <a:off x="1483743" y="2794955"/>
            <a:ext cx="6858000" cy="785007"/>
          </a:xfrm>
        </p:spPr>
        <p:txBody>
          <a:bodyPr>
            <a:noAutofit/>
          </a:bodyPr>
          <a:lstStyle/>
          <a:p>
            <a:pPr algn="l"/>
            <a:r>
              <a:rPr lang="sl-SI" sz="2600" b="1" dirty="0">
                <a:latin typeface="Arial" panose="020B0604020202020204" pitchFamily="34" charset="0"/>
                <a:cs typeface="Arial" panose="020B0604020202020204" pitchFamily="34" charset="0"/>
              </a:rPr>
              <a:t>Uporaba načela napravi sam (DIY) za učenje in poučevanje </a:t>
            </a:r>
            <a:r>
              <a:rPr lang="sl-SI" sz="2600" b="1" dirty="0" smtClean="0">
                <a:latin typeface="Arial" panose="020B0604020202020204" pitchFamily="34" charset="0"/>
                <a:cs typeface="Arial" panose="020B0604020202020204" pitchFamily="34" charset="0"/>
              </a:rPr>
              <a:t>fizike</a:t>
            </a:r>
            <a:endParaRPr lang="sl-SI" sz="2600" b="1" dirty="0">
              <a:latin typeface="Arial" panose="020B0604020202020204" pitchFamily="34" charset="0"/>
              <a:cs typeface="Arial" panose="020B0604020202020204" pitchFamily="34" charset="0"/>
            </a:endParaRPr>
          </a:p>
        </p:txBody>
      </p:sp>
      <p:sp>
        <p:nvSpPr>
          <p:cNvPr id="6" name="Podnaslov 5"/>
          <p:cNvSpPr>
            <a:spLocks noGrp="1"/>
          </p:cNvSpPr>
          <p:nvPr>
            <p:ph type="subTitle" idx="1"/>
          </p:nvPr>
        </p:nvSpPr>
        <p:spPr>
          <a:xfrm>
            <a:off x="1483743" y="4183810"/>
            <a:ext cx="6858000" cy="905775"/>
          </a:xfrm>
        </p:spPr>
        <p:txBody>
          <a:bodyPr>
            <a:normAutofit/>
          </a:bodyPr>
          <a:lstStyle/>
          <a:p>
            <a:pPr algn="l"/>
            <a:r>
              <a:rPr lang="sl-SI" sz="1800" dirty="0" smtClean="0"/>
              <a:t>Milenko Stiplovšek</a:t>
            </a:r>
          </a:p>
          <a:p>
            <a:pPr algn="l"/>
            <a:r>
              <a:rPr lang="sl-SI" sz="1800" dirty="0" smtClean="0"/>
              <a:t>Zavod Republike Slovenije </a:t>
            </a:r>
            <a:r>
              <a:rPr lang="sl-SI" sz="1800" smtClean="0"/>
              <a:t>za šolstvo</a:t>
            </a:r>
            <a:endParaRPr lang="sl-SI" sz="1800" dirty="0"/>
          </a:p>
        </p:txBody>
      </p:sp>
    </p:spTree>
    <p:extLst>
      <p:ext uri="{BB962C8B-B14F-4D97-AF65-F5344CB8AC3E}">
        <p14:creationId xmlns:p14="http://schemas.microsoft.com/office/powerpoint/2010/main" val="41154172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87383" y="365127"/>
            <a:ext cx="8856617" cy="1189354"/>
          </a:xfrm>
        </p:spPr>
        <p:txBody>
          <a:bodyPr>
            <a:normAutofit fontScale="90000"/>
          </a:bodyPr>
          <a:lstStyle/>
          <a:p>
            <a:r>
              <a:rPr lang="sl-SI" dirty="0"/>
              <a:t>Pasti in </a:t>
            </a:r>
            <a:r>
              <a:rPr lang="sl-SI" dirty="0" smtClean="0"/>
              <a:t>korektnost </a:t>
            </a:r>
            <a:r>
              <a:rPr lang="sl-SI" dirty="0"/>
              <a:t>pri vrednotenju znanja, pridobljenega z učenjem skozi načrt:</a:t>
            </a:r>
          </a:p>
        </p:txBody>
      </p:sp>
      <p:sp>
        <p:nvSpPr>
          <p:cNvPr id="3" name="Označba mesta vsebine 2"/>
          <p:cNvSpPr>
            <a:spLocks noGrp="1"/>
          </p:cNvSpPr>
          <p:nvPr>
            <p:ph sz="half" idx="1"/>
          </p:nvPr>
        </p:nvSpPr>
        <p:spPr>
          <a:xfrm>
            <a:off x="404948" y="1672047"/>
            <a:ext cx="8530045" cy="600889"/>
          </a:xfrm>
        </p:spPr>
        <p:txBody>
          <a:bodyPr>
            <a:noAutofit/>
          </a:bodyPr>
          <a:lstStyle/>
          <a:p>
            <a:pPr marL="0" indent="0">
              <a:buNone/>
            </a:pPr>
            <a:r>
              <a:rPr lang="sl-SI" b="1" dirty="0" smtClean="0"/>
              <a:t>Naloga</a:t>
            </a:r>
            <a:r>
              <a:rPr lang="sl-SI" b="1" dirty="0"/>
              <a:t>:</a:t>
            </a:r>
            <a:r>
              <a:rPr lang="sl-SI" dirty="0"/>
              <a:t> Izdelajte model električne instalacije v hiši. Model naj vsebuje vsaj eno grelno telo, en elektromotor, tri svetila in stikala za vklop in izklop vsakega porabnika</a:t>
            </a:r>
            <a:r>
              <a:rPr lang="sl-SI" dirty="0" smtClean="0"/>
              <a:t>.</a:t>
            </a:r>
            <a:endParaRPr lang="sl-SI" dirty="0"/>
          </a:p>
        </p:txBody>
      </p:sp>
      <p:sp>
        <p:nvSpPr>
          <p:cNvPr id="5" name="Označba mesta vsebine 4"/>
          <p:cNvSpPr>
            <a:spLocks noGrp="1"/>
          </p:cNvSpPr>
          <p:nvPr>
            <p:ph sz="half" idx="2"/>
          </p:nvPr>
        </p:nvSpPr>
        <p:spPr>
          <a:xfrm>
            <a:off x="404948" y="3017521"/>
            <a:ext cx="8530045" cy="3448594"/>
          </a:xfrm>
        </p:spPr>
        <p:txBody>
          <a:bodyPr>
            <a:normAutofit lnSpcReduction="10000"/>
          </a:bodyPr>
          <a:lstStyle/>
          <a:p>
            <a:pPr marL="0" indent="0">
              <a:buNone/>
            </a:pPr>
            <a:r>
              <a:rPr lang="sl-SI" b="1" dirty="0" smtClean="0"/>
              <a:t>Past:</a:t>
            </a:r>
            <a:r>
              <a:rPr lang="sl-SI" dirty="0" smtClean="0"/>
              <a:t> ocenjujemo kvaliteto izdelave modela in njegovo kompleksnost.</a:t>
            </a:r>
          </a:p>
          <a:p>
            <a:pPr marL="0" indent="0">
              <a:buNone/>
            </a:pPr>
            <a:r>
              <a:rPr lang="sl-SI" b="1" dirty="0" smtClean="0"/>
              <a:t>Primeri korektnih vprašanj in nalog:</a:t>
            </a:r>
          </a:p>
          <a:p>
            <a:pPr marL="0" indent="0">
              <a:buNone/>
            </a:pPr>
            <a:r>
              <a:rPr lang="sl-SI" dirty="0" smtClean="0"/>
              <a:t>Kolikšna je največja napetost, na katero lahko priključimo vsakega od porabnikov?</a:t>
            </a:r>
          </a:p>
          <a:p>
            <a:pPr marL="0" indent="0">
              <a:buNone/>
            </a:pPr>
            <a:r>
              <a:rPr lang="sl-SI" dirty="0" smtClean="0"/>
              <a:t>Kolikšen je tok, ki teče skozi maketo, če so pri tej napetosti vključeni vsi porabniki?</a:t>
            </a:r>
          </a:p>
          <a:p>
            <a:pPr marL="0" indent="0">
              <a:buNone/>
            </a:pPr>
            <a:r>
              <a:rPr lang="sl-SI" dirty="0" smtClean="0"/>
              <a:t>Kolikšna je moč vsakega porabnika pri tej napetosti?</a:t>
            </a:r>
          </a:p>
          <a:p>
            <a:pPr marL="0" indent="0">
              <a:buNone/>
            </a:pPr>
            <a:endParaRPr lang="sl-SI" dirty="0"/>
          </a:p>
          <a:p>
            <a:pPr marL="0" indent="0">
              <a:buNone/>
            </a:pPr>
            <a:endParaRPr lang="sl-SI" dirty="0"/>
          </a:p>
        </p:txBody>
      </p:sp>
    </p:spTree>
    <p:extLst>
      <p:ext uri="{BB962C8B-B14F-4D97-AF65-F5344CB8AC3E}">
        <p14:creationId xmlns:p14="http://schemas.microsoft.com/office/powerpoint/2010/main" val="1140731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82881" y="130629"/>
            <a:ext cx="8869680" cy="1560061"/>
          </a:xfrm>
        </p:spPr>
        <p:txBody>
          <a:bodyPr>
            <a:normAutofit fontScale="90000"/>
          </a:bodyPr>
          <a:lstStyle/>
          <a:p>
            <a:r>
              <a:rPr lang="sl-SI" dirty="0" smtClean="0"/>
              <a:t>Uspešno izveden primer učenja z raziskovanjem in vrednotenja pridobljenega znanja</a:t>
            </a:r>
            <a:endParaRPr lang="sl-SI" dirty="0"/>
          </a:p>
        </p:txBody>
      </p:sp>
      <p:sp>
        <p:nvSpPr>
          <p:cNvPr id="3" name="Označba mesta vsebine 2"/>
          <p:cNvSpPr>
            <a:spLocks noGrp="1"/>
          </p:cNvSpPr>
          <p:nvPr>
            <p:ph idx="1"/>
          </p:nvPr>
        </p:nvSpPr>
        <p:spPr>
          <a:xfrm>
            <a:off x="300445" y="1825625"/>
            <a:ext cx="8752115" cy="4183290"/>
          </a:xfrm>
        </p:spPr>
        <p:txBody>
          <a:bodyPr>
            <a:normAutofit lnSpcReduction="10000"/>
          </a:bodyPr>
          <a:lstStyle/>
          <a:p>
            <a:pPr marL="0" indent="0">
              <a:buNone/>
            </a:pPr>
            <a:r>
              <a:rPr lang="sl-SI" b="1" dirty="0" smtClean="0"/>
              <a:t>Naloga: </a:t>
            </a:r>
            <a:r>
              <a:rPr lang="sl-SI" dirty="0" smtClean="0"/>
              <a:t>Čim bolj natančno določite konstanto vzmeti, ki jo imate v kemičnem svinčniku.  Postopek in rezultate predstavite sošolcem; dokumentirajte ga z zapisom oblike IMRAD.</a:t>
            </a:r>
          </a:p>
          <a:p>
            <a:pPr marL="0" indent="0">
              <a:buNone/>
            </a:pPr>
            <a:r>
              <a:rPr lang="sl-SI" b="1" dirty="0" smtClean="0"/>
              <a:t>Zapisa ni korektno oceniti, če se tega nismo učili in nato utrjevali in preverjali.</a:t>
            </a:r>
          </a:p>
          <a:p>
            <a:pPr marL="0" indent="0">
              <a:buNone/>
            </a:pPr>
            <a:r>
              <a:rPr lang="sl-SI" b="1" dirty="0" smtClean="0"/>
              <a:t>Korektna vprašanja:</a:t>
            </a:r>
          </a:p>
          <a:p>
            <a:pPr marL="0" indent="0">
              <a:buNone/>
            </a:pPr>
            <a:r>
              <a:rPr lang="sl-SI" dirty="0" smtClean="0"/>
              <a:t>Kako je definirana konstanta vzmeti?</a:t>
            </a:r>
          </a:p>
          <a:p>
            <a:pPr marL="0" indent="0">
              <a:buNone/>
            </a:pPr>
            <a:r>
              <a:rPr lang="sl-SI" dirty="0" smtClean="0"/>
              <a:t>Kaj predstavlja strmina premice na grafu F(x) in x(F)?</a:t>
            </a:r>
          </a:p>
          <a:p>
            <a:pPr marL="0" indent="0">
              <a:buNone/>
            </a:pPr>
            <a:r>
              <a:rPr lang="sl-SI" dirty="0" smtClean="0"/>
              <a:t>Kako natančno ste določili konstanto vzmeti?</a:t>
            </a:r>
            <a:endParaRPr lang="sl-SI" dirty="0"/>
          </a:p>
        </p:txBody>
      </p:sp>
    </p:spTree>
    <p:extLst>
      <p:ext uri="{BB962C8B-B14F-4D97-AF65-F5344CB8AC3E}">
        <p14:creationId xmlns:p14="http://schemas.microsoft.com/office/powerpoint/2010/main" val="3852167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22069" y="260624"/>
            <a:ext cx="8686800" cy="941159"/>
          </a:xfrm>
        </p:spPr>
        <p:txBody>
          <a:bodyPr>
            <a:normAutofit fontScale="90000"/>
          </a:bodyPr>
          <a:lstStyle/>
          <a:p>
            <a:r>
              <a:rPr lang="sl-SI" dirty="0" smtClean="0"/>
              <a:t>Še en primer naloge za učenje skozi načrt:</a:t>
            </a:r>
            <a:endParaRPr lang="sl-SI" dirty="0"/>
          </a:p>
        </p:txBody>
      </p:sp>
      <p:sp>
        <p:nvSpPr>
          <p:cNvPr id="3" name="Označba mesta vsebine 2"/>
          <p:cNvSpPr>
            <a:spLocks noGrp="1"/>
          </p:cNvSpPr>
          <p:nvPr>
            <p:ph sz="half" idx="1"/>
          </p:nvPr>
        </p:nvSpPr>
        <p:spPr>
          <a:xfrm>
            <a:off x="222069" y="1097280"/>
            <a:ext cx="8921931" cy="1123406"/>
          </a:xfrm>
        </p:spPr>
        <p:txBody>
          <a:bodyPr>
            <a:normAutofit fontScale="92500" lnSpcReduction="10000"/>
          </a:bodyPr>
          <a:lstStyle/>
          <a:p>
            <a:pPr marL="0" indent="0">
              <a:buNone/>
            </a:pPr>
            <a:r>
              <a:rPr lang="sl-SI" b="1" dirty="0" smtClean="0"/>
              <a:t>Naloga: </a:t>
            </a:r>
            <a:r>
              <a:rPr lang="sl-SI" sz="3000" dirty="0" smtClean="0"/>
              <a:t>Izdelajte senzor za elektronski termometer, sestavljen iz zaporedne vezave termistorja in upornika. Iz upora termistorja izračunajte njegovo temperaturo.</a:t>
            </a:r>
            <a:endParaRPr lang="sl-SI" sz="3000" dirty="0"/>
          </a:p>
        </p:txBody>
      </p:sp>
      <p:sp>
        <p:nvSpPr>
          <p:cNvPr id="5" name="Označba mesta vsebine 4"/>
          <p:cNvSpPr>
            <a:spLocks noGrp="1"/>
          </p:cNvSpPr>
          <p:nvPr>
            <p:ph sz="half" idx="2"/>
          </p:nvPr>
        </p:nvSpPr>
        <p:spPr>
          <a:xfrm>
            <a:off x="222069" y="2403566"/>
            <a:ext cx="4343399" cy="4310742"/>
          </a:xfrm>
        </p:spPr>
        <p:txBody>
          <a:bodyPr>
            <a:normAutofit fontScale="92500" lnSpcReduction="10000"/>
          </a:bodyPr>
          <a:lstStyle/>
          <a:p>
            <a:pPr marL="0" indent="0">
              <a:buNone/>
            </a:pPr>
            <a:r>
              <a:rPr lang="sl-SI" sz="3200" dirty="0" smtClean="0"/>
              <a:t>Shema senzorja:</a:t>
            </a:r>
          </a:p>
          <a:p>
            <a:pPr marL="0" indent="0">
              <a:buNone/>
            </a:pPr>
            <a:endParaRPr lang="sl-SI" sz="3200" dirty="0"/>
          </a:p>
        </p:txBody>
      </p:sp>
      <p:sp>
        <p:nvSpPr>
          <p:cNvPr id="6" name="Označba mesta vsebine 4"/>
          <p:cNvSpPr txBox="1">
            <a:spLocks/>
          </p:cNvSpPr>
          <p:nvPr/>
        </p:nvSpPr>
        <p:spPr>
          <a:xfrm>
            <a:off x="4125823" y="2403566"/>
            <a:ext cx="4783046" cy="43107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l-SI" dirty="0" smtClean="0"/>
              <a:t>Izračun temperature termistorja T [K]:</a:t>
            </a:r>
          </a:p>
          <a:p>
            <a:pPr marL="0" indent="0">
              <a:buFont typeface="Arial" panose="020B0604020202020204" pitchFamily="34" charset="0"/>
              <a:buNone/>
            </a:pPr>
            <a:endParaRPr lang="sl-SI" dirty="0" smtClean="0"/>
          </a:p>
          <a:p>
            <a:pPr marL="0" indent="0">
              <a:buFont typeface="Arial" panose="020B0604020202020204" pitchFamily="34" charset="0"/>
              <a:buNone/>
            </a:pPr>
            <a:r>
              <a:rPr lang="sl-SI" dirty="0" smtClean="0"/>
              <a:t>1/T = 1/T</a:t>
            </a:r>
            <a:r>
              <a:rPr lang="sl-SI" baseline="-25000" dirty="0" smtClean="0"/>
              <a:t>0  </a:t>
            </a:r>
            <a:r>
              <a:rPr lang="sl-SI" dirty="0" smtClean="0"/>
              <a:t>+</a:t>
            </a:r>
            <a:r>
              <a:rPr lang="sl-SI" baseline="-25000" dirty="0" smtClean="0"/>
              <a:t> </a:t>
            </a:r>
            <a:r>
              <a:rPr lang="sl-SI" dirty="0" smtClean="0"/>
              <a:t>(1/B)</a:t>
            </a:r>
            <a:r>
              <a:rPr lang="sl-SI" dirty="0" err="1" smtClean="0"/>
              <a:t>ln</a:t>
            </a:r>
            <a:r>
              <a:rPr lang="sl-SI" dirty="0" smtClean="0"/>
              <a:t>(R</a:t>
            </a:r>
            <a:r>
              <a:rPr lang="sl-SI" baseline="-25000" dirty="0" smtClean="0"/>
              <a:t>T</a:t>
            </a:r>
            <a:r>
              <a:rPr lang="sl-SI" dirty="0" smtClean="0"/>
              <a:t>/R</a:t>
            </a:r>
            <a:r>
              <a:rPr lang="sl-SI" baseline="-25000" dirty="0" smtClean="0"/>
              <a:t>0</a:t>
            </a:r>
            <a:r>
              <a:rPr lang="sl-SI" dirty="0" smtClean="0"/>
              <a:t>)</a:t>
            </a:r>
            <a:endParaRPr lang="sl-SI" baseline="-25000" dirty="0" smtClean="0"/>
          </a:p>
          <a:p>
            <a:pPr marL="0" indent="0">
              <a:buFont typeface="Arial" panose="020B0604020202020204" pitchFamily="34" charset="0"/>
              <a:buNone/>
            </a:pPr>
            <a:endParaRPr lang="sl-SI" dirty="0" smtClean="0"/>
          </a:p>
          <a:p>
            <a:pPr marL="0" indent="0">
              <a:buFont typeface="Arial" panose="020B0604020202020204" pitchFamily="34" charset="0"/>
              <a:buNone/>
            </a:pPr>
            <a:r>
              <a:rPr lang="sl-SI" dirty="0" smtClean="0"/>
              <a:t>B: parameter, ki ga poda proizvajalec [K]</a:t>
            </a:r>
          </a:p>
          <a:p>
            <a:pPr marL="0" indent="0">
              <a:buNone/>
            </a:pPr>
            <a:r>
              <a:rPr lang="sl-SI" dirty="0" smtClean="0"/>
              <a:t>T</a:t>
            </a:r>
            <a:r>
              <a:rPr lang="sl-SI" baseline="-25000" dirty="0" smtClean="0"/>
              <a:t>0</a:t>
            </a:r>
            <a:r>
              <a:rPr lang="sl-SI" dirty="0" smtClean="0"/>
              <a:t>:  referenčna T [K]</a:t>
            </a:r>
          </a:p>
          <a:p>
            <a:pPr marL="0" indent="0">
              <a:buNone/>
            </a:pPr>
            <a:r>
              <a:rPr lang="sl-SI" dirty="0" smtClean="0"/>
              <a:t>R</a:t>
            </a:r>
            <a:r>
              <a:rPr lang="sl-SI" baseline="-25000" dirty="0" smtClean="0"/>
              <a:t>0</a:t>
            </a:r>
            <a:r>
              <a:rPr lang="sl-SI" dirty="0" smtClean="0"/>
              <a:t>: referenčni upor [</a:t>
            </a:r>
            <a:r>
              <a:rPr lang="el-GR" dirty="0" smtClean="0"/>
              <a:t>Ω</a:t>
            </a:r>
            <a:r>
              <a:rPr lang="sl-SI" dirty="0" smtClean="0"/>
              <a:t>].</a:t>
            </a:r>
            <a:endParaRPr lang="sl-SI" dirty="0"/>
          </a:p>
          <a:p>
            <a:pPr marL="0" indent="0">
              <a:buFont typeface="Arial" panose="020B0604020202020204" pitchFamily="34" charset="0"/>
              <a:buNone/>
            </a:pPr>
            <a:endParaRPr lang="sl-SI" dirty="0" smtClean="0"/>
          </a:p>
        </p:txBody>
      </p:sp>
      <p:pic>
        <p:nvPicPr>
          <p:cNvPr id="4" name="Slika 3"/>
          <p:cNvPicPr>
            <a:picLocks noChangeAspect="1"/>
          </p:cNvPicPr>
          <p:nvPr/>
        </p:nvPicPr>
        <p:blipFill>
          <a:blip r:embed="rId2"/>
          <a:stretch>
            <a:fillRect/>
          </a:stretch>
        </p:blipFill>
        <p:spPr>
          <a:xfrm>
            <a:off x="222068" y="3057341"/>
            <a:ext cx="3903755" cy="3487149"/>
          </a:xfrm>
          <a:prstGeom prst="rect">
            <a:avLst/>
          </a:prstGeom>
        </p:spPr>
      </p:pic>
    </p:spTree>
    <p:extLst>
      <p:ext uri="{BB962C8B-B14F-4D97-AF65-F5344CB8AC3E}">
        <p14:creationId xmlns:p14="http://schemas.microsoft.com/office/powerpoint/2010/main" val="60127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37210" y="326571"/>
            <a:ext cx="7886700" cy="888955"/>
          </a:xfrm>
        </p:spPr>
        <p:txBody>
          <a:bodyPr/>
          <a:lstStyle/>
          <a:p>
            <a:pPr algn="ctr"/>
            <a:r>
              <a:rPr lang="sl-SI" dirty="0" smtClean="0"/>
              <a:t>Hvala za pozornost</a:t>
            </a:r>
            <a:endParaRPr lang="sl-SI" dirty="0"/>
          </a:p>
        </p:txBody>
      </p:sp>
      <p:sp>
        <p:nvSpPr>
          <p:cNvPr id="3" name="Označba mesta vsebine 2"/>
          <p:cNvSpPr>
            <a:spLocks noGrp="1"/>
          </p:cNvSpPr>
          <p:nvPr>
            <p:ph idx="1"/>
          </p:nvPr>
        </p:nvSpPr>
        <p:spPr>
          <a:xfrm>
            <a:off x="876844" y="2652440"/>
            <a:ext cx="3603716" cy="1632858"/>
          </a:xfrm>
        </p:spPr>
        <p:txBody>
          <a:bodyPr/>
          <a:lstStyle/>
          <a:p>
            <a:pPr marL="0" indent="0">
              <a:buNone/>
            </a:pPr>
            <a:r>
              <a:rPr lang="sl-SI" dirty="0" smtClean="0"/>
              <a:t>Richard Feynman: </a:t>
            </a:r>
            <a:r>
              <a:rPr lang="sl-SI" dirty="0"/>
              <a:t>»</a:t>
            </a:r>
            <a:r>
              <a:rPr lang="sl-SI" dirty="0" err="1"/>
              <a:t>What</a:t>
            </a:r>
            <a:r>
              <a:rPr lang="sl-SI" dirty="0"/>
              <a:t> I </a:t>
            </a:r>
            <a:r>
              <a:rPr lang="sl-SI" dirty="0" err="1"/>
              <a:t>cannot</a:t>
            </a:r>
            <a:r>
              <a:rPr lang="sl-SI" dirty="0"/>
              <a:t> </a:t>
            </a:r>
            <a:r>
              <a:rPr lang="sl-SI" dirty="0" err="1"/>
              <a:t>create</a:t>
            </a:r>
            <a:r>
              <a:rPr lang="sl-SI" dirty="0"/>
              <a:t>, I do not </a:t>
            </a:r>
            <a:r>
              <a:rPr lang="sl-SI" dirty="0" err="1"/>
              <a:t>understand</a:t>
            </a:r>
            <a:r>
              <a:rPr lang="sl-SI" dirty="0"/>
              <a:t>.« </a:t>
            </a:r>
          </a:p>
          <a:p>
            <a:endParaRPr lang="sl-SI" dirty="0"/>
          </a:p>
        </p:txBody>
      </p:sp>
      <p:pic>
        <p:nvPicPr>
          <p:cNvPr id="5" name="Slika 4"/>
          <p:cNvPicPr>
            <a:picLocks noChangeAspect="1"/>
          </p:cNvPicPr>
          <p:nvPr/>
        </p:nvPicPr>
        <p:blipFill>
          <a:blip r:embed="rId2"/>
          <a:stretch>
            <a:fillRect/>
          </a:stretch>
        </p:blipFill>
        <p:spPr>
          <a:xfrm>
            <a:off x="4705623" y="1346155"/>
            <a:ext cx="3181350" cy="4505325"/>
          </a:xfrm>
          <a:prstGeom prst="rect">
            <a:avLst/>
          </a:prstGeom>
        </p:spPr>
      </p:pic>
    </p:spTree>
    <p:extLst>
      <p:ext uri="{BB962C8B-B14F-4D97-AF65-F5344CB8AC3E}">
        <p14:creationId xmlns:p14="http://schemas.microsoft.com/office/powerpoint/2010/main" val="27518408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28650" y="952955"/>
            <a:ext cx="7886700" cy="1325563"/>
          </a:xfrm>
        </p:spPr>
        <p:txBody>
          <a:bodyPr/>
          <a:lstStyle/>
          <a:p>
            <a:r>
              <a:rPr lang="sl-SI" dirty="0" smtClean="0"/>
              <a:t>Viri</a:t>
            </a:r>
            <a:endParaRPr lang="sl-SI" dirty="0"/>
          </a:p>
        </p:txBody>
      </p:sp>
      <p:sp>
        <p:nvSpPr>
          <p:cNvPr id="3" name="Označba mesta vsebine 2"/>
          <p:cNvSpPr>
            <a:spLocks noGrp="1"/>
          </p:cNvSpPr>
          <p:nvPr>
            <p:ph idx="1"/>
          </p:nvPr>
        </p:nvSpPr>
        <p:spPr>
          <a:xfrm>
            <a:off x="628650" y="2557145"/>
            <a:ext cx="7886700" cy="2877004"/>
          </a:xfrm>
        </p:spPr>
        <p:txBody>
          <a:bodyPr/>
          <a:lstStyle/>
          <a:p>
            <a:r>
              <a:rPr lang="sl-SI" dirty="0" smtClean="0"/>
              <a:t>O </a:t>
            </a:r>
            <a:r>
              <a:rPr lang="sl-SI" dirty="0"/>
              <a:t>naravi učenja (</a:t>
            </a:r>
            <a:r>
              <a:rPr lang="sl-SI" dirty="0">
                <a:hlinkClick r:id="rId2"/>
              </a:rPr>
              <a:t>https://</a:t>
            </a:r>
            <a:r>
              <a:rPr lang="sl-SI" dirty="0" smtClean="0">
                <a:hlinkClick r:id="rId2"/>
              </a:rPr>
              <a:t>www.zrss.si/pdf/o-naravi-ucenja.pdf</a:t>
            </a:r>
            <a:r>
              <a:rPr lang="sl-SI" dirty="0" smtClean="0"/>
              <a:t> )</a:t>
            </a:r>
          </a:p>
          <a:p>
            <a:r>
              <a:rPr lang="sl-SI" dirty="0" smtClean="0"/>
              <a:t>Spletna učilnica </a:t>
            </a:r>
            <a:r>
              <a:rPr lang="sl-SI" dirty="0" err="1" smtClean="0"/>
              <a:t>Sodelov@lnica</a:t>
            </a:r>
            <a:r>
              <a:rPr lang="sl-SI" dirty="0" smtClean="0"/>
              <a:t> </a:t>
            </a:r>
            <a:r>
              <a:rPr lang="sl-SI" dirty="0"/>
              <a:t>fizika </a:t>
            </a:r>
            <a:r>
              <a:rPr lang="sl-SI" dirty="0" smtClean="0"/>
              <a:t>(</a:t>
            </a:r>
            <a:r>
              <a:rPr lang="sl-SI" dirty="0" smtClean="0">
                <a:hlinkClick r:id="rId3"/>
              </a:rPr>
              <a:t>https</a:t>
            </a:r>
            <a:r>
              <a:rPr lang="sl-SI" dirty="0">
                <a:hlinkClick r:id="rId3"/>
              </a:rPr>
              <a:t>://</a:t>
            </a:r>
            <a:r>
              <a:rPr lang="sl-SI" dirty="0" smtClean="0">
                <a:hlinkClick r:id="rId3"/>
              </a:rPr>
              <a:t>skupnost.sio.si/course/view.php?id=900</a:t>
            </a:r>
            <a:r>
              <a:rPr lang="sl-SI" dirty="0" smtClean="0"/>
              <a:t> </a:t>
            </a:r>
            <a:r>
              <a:rPr lang="sl-SI" dirty="0" smtClean="0"/>
              <a:t>)</a:t>
            </a:r>
          </a:p>
          <a:p>
            <a:r>
              <a:rPr lang="sl-SI" smtClean="0"/>
              <a:t>Wikipedija (</a:t>
            </a:r>
            <a:r>
              <a:rPr lang="sl-SI" u="sng">
                <a:hlinkClick r:id="rId4"/>
              </a:rPr>
              <a:t>https</a:t>
            </a:r>
            <a:r>
              <a:rPr lang="sl-SI" u="sng">
                <a:hlinkClick r:id="rId4"/>
              </a:rPr>
              <a:t>://</a:t>
            </a:r>
            <a:r>
              <a:rPr lang="sl-SI" u="sng" smtClean="0">
                <a:hlinkClick r:id="rId4"/>
              </a:rPr>
              <a:t>en.wikipedia.org/wiki/Thermistor</a:t>
            </a:r>
            <a:r>
              <a:rPr lang="sl-SI" u="sng"/>
              <a:t>)</a:t>
            </a:r>
            <a:endParaRPr lang="sl-SI" dirty="0" smtClean="0"/>
          </a:p>
          <a:p>
            <a:endParaRPr lang="sl-SI" dirty="0"/>
          </a:p>
        </p:txBody>
      </p:sp>
    </p:spTree>
    <p:extLst>
      <p:ext uri="{BB962C8B-B14F-4D97-AF65-F5344CB8AC3E}">
        <p14:creationId xmlns:p14="http://schemas.microsoft.com/office/powerpoint/2010/main" val="29614613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28650" y="365126"/>
            <a:ext cx="4465864" cy="1030309"/>
          </a:xfrm>
        </p:spPr>
        <p:txBody>
          <a:bodyPr/>
          <a:lstStyle/>
          <a:p>
            <a:endParaRPr lang="sl-SI" dirty="0"/>
          </a:p>
        </p:txBody>
      </p:sp>
      <p:sp>
        <p:nvSpPr>
          <p:cNvPr id="3" name="Označba mesta vsebine 2"/>
          <p:cNvSpPr>
            <a:spLocks noGrp="1"/>
          </p:cNvSpPr>
          <p:nvPr>
            <p:ph idx="1"/>
          </p:nvPr>
        </p:nvSpPr>
        <p:spPr>
          <a:xfrm>
            <a:off x="530678" y="1945843"/>
            <a:ext cx="5171259" cy="4115323"/>
          </a:xfrm>
        </p:spPr>
        <p:txBody>
          <a:bodyPr>
            <a:normAutofit lnSpcReduction="10000"/>
          </a:bodyPr>
          <a:lstStyle/>
          <a:p>
            <a:r>
              <a:rPr lang="pl-PL" dirty="0"/>
              <a:t>Projektno učenje (PU) </a:t>
            </a:r>
            <a:r>
              <a:rPr lang="pl-PL" dirty="0" smtClean="0"/>
              <a:t>... </a:t>
            </a:r>
            <a:r>
              <a:rPr lang="pl-PL" dirty="0" smtClean="0">
                <a:solidFill>
                  <a:srgbClr val="FF0000"/>
                </a:solidFill>
              </a:rPr>
              <a:t>naloge </a:t>
            </a:r>
            <a:r>
              <a:rPr lang="sl-SI" dirty="0" smtClean="0">
                <a:solidFill>
                  <a:srgbClr val="FF0000"/>
                </a:solidFill>
              </a:rPr>
              <a:t>se </a:t>
            </a:r>
            <a:r>
              <a:rPr lang="sl-SI" dirty="0">
                <a:solidFill>
                  <a:srgbClr val="FF0000"/>
                </a:solidFill>
              </a:rPr>
              <a:t>zaokrožijo z realističnim </a:t>
            </a:r>
            <a:r>
              <a:rPr lang="sl-SI" dirty="0" smtClean="0">
                <a:solidFill>
                  <a:srgbClr val="FF0000"/>
                </a:solidFill>
              </a:rPr>
              <a:t>izdelkom …</a:t>
            </a:r>
          </a:p>
          <a:p>
            <a:r>
              <a:rPr lang="sv-SE" dirty="0"/>
              <a:t>Pristopi k problemskemu učenju so zelo sorodni pristopom k projektnemu </a:t>
            </a:r>
            <a:r>
              <a:rPr lang="sv-SE" dirty="0" smtClean="0"/>
              <a:t>učenju</a:t>
            </a:r>
            <a:r>
              <a:rPr lang="sl-SI" dirty="0" smtClean="0"/>
              <a:t> …</a:t>
            </a:r>
          </a:p>
          <a:p>
            <a:r>
              <a:rPr lang="sl-SI" dirty="0"/>
              <a:t>Učenje skozi </a:t>
            </a:r>
            <a:r>
              <a:rPr lang="sl-SI" dirty="0" smtClean="0"/>
              <a:t>načrt: … učenci se učijo globlje,</a:t>
            </a:r>
            <a:r>
              <a:rPr lang="sl-SI" dirty="0"/>
              <a:t> </a:t>
            </a:r>
            <a:r>
              <a:rPr lang="sl-SI" dirty="0" smtClean="0"/>
              <a:t>kadar jih povabimo, </a:t>
            </a:r>
            <a:r>
              <a:rPr lang="sl-SI" dirty="0" smtClean="0">
                <a:solidFill>
                  <a:srgbClr val="FF0000"/>
                </a:solidFill>
              </a:rPr>
              <a:t>naj </a:t>
            </a:r>
            <a:r>
              <a:rPr lang="sl-SI" dirty="0">
                <a:solidFill>
                  <a:srgbClr val="FF0000"/>
                </a:solidFill>
              </a:rPr>
              <a:t>načrtujejo in ustvarijo </a:t>
            </a:r>
            <a:r>
              <a:rPr lang="sl-SI" dirty="0" smtClean="0">
                <a:solidFill>
                  <a:srgbClr val="FF0000"/>
                </a:solidFill>
              </a:rPr>
              <a:t>izdelek </a:t>
            </a:r>
            <a:r>
              <a:rPr lang="sl-SI" dirty="0">
                <a:solidFill>
                  <a:srgbClr val="FF0000"/>
                </a:solidFill>
              </a:rPr>
              <a:t>ki zahteva </a:t>
            </a:r>
            <a:r>
              <a:rPr lang="sl-SI" dirty="0" smtClean="0">
                <a:solidFill>
                  <a:srgbClr val="FF0000"/>
                </a:solidFill>
              </a:rPr>
              <a:t>razumevanje in </a:t>
            </a:r>
            <a:r>
              <a:rPr lang="sl-SI" dirty="0">
                <a:solidFill>
                  <a:srgbClr val="FF0000"/>
                </a:solidFill>
              </a:rPr>
              <a:t>uporabo znanja</a:t>
            </a:r>
            <a:r>
              <a:rPr lang="sl-SI" dirty="0"/>
              <a:t>.</a:t>
            </a:r>
          </a:p>
        </p:txBody>
      </p:sp>
      <p:pic>
        <p:nvPicPr>
          <p:cNvPr id="4" name="Slika 3"/>
          <p:cNvPicPr>
            <a:picLocks noChangeAspect="1"/>
          </p:cNvPicPr>
          <p:nvPr/>
        </p:nvPicPr>
        <p:blipFill>
          <a:blip r:embed="rId2"/>
          <a:stretch>
            <a:fillRect/>
          </a:stretch>
        </p:blipFill>
        <p:spPr>
          <a:xfrm>
            <a:off x="6309361" y="1395435"/>
            <a:ext cx="2677885" cy="3942852"/>
          </a:xfrm>
          <a:prstGeom prst="rect">
            <a:avLst/>
          </a:prstGeom>
        </p:spPr>
      </p:pic>
      <p:pic>
        <p:nvPicPr>
          <p:cNvPr id="6" name="Slika 5"/>
          <p:cNvPicPr>
            <a:picLocks noChangeAspect="1"/>
          </p:cNvPicPr>
          <p:nvPr/>
        </p:nvPicPr>
        <p:blipFill>
          <a:blip r:embed="rId3"/>
          <a:stretch>
            <a:fillRect/>
          </a:stretch>
        </p:blipFill>
        <p:spPr>
          <a:xfrm>
            <a:off x="326572" y="156120"/>
            <a:ext cx="5982789" cy="1789723"/>
          </a:xfrm>
          <a:prstGeom prst="rect">
            <a:avLst/>
          </a:prstGeom>
        </p:spPr>
      </p:pic>
    </p:spTree>
    <p:extLst>
      <p:ext uri="{BB962C8B-B14F-4D97-AF65-F5344CB8AC3E}">
        <p14:creationId xmlns:p14="http://schemas.microsoft.com/office/powerpoint/2010/main" val="9609819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26279" y="169183"/>
            <a:ext cx="7886700" cy="875845"/>
          </a:xfrm>
        </p:spPr>
        <p:txBody>
          <a:bodyPr/>
          <a:lstStyle/>
          <a:p>
            <a:r>
              <a:rPr lang="sl-SI" dirty="0" smtClean="0"/>
              <a:t>Revidirana Bloomova taksonomija</a:t>
            </a:r>
            <a:endParaRPr lang="sl-SI" dirty="0"/>
          </a:p>
        </p:txBody>
      </p:sp>
      <p:pic>
        <p:nvPicPr>
          <p:cNvPr id="6" name="Označba mesta vsebine 5"/>
          <p:cNvPicPr>
            <a:picLocks noGrp="1" noChangeAspect="1"/>
          </p:cNvPicPr>
          <p:nvPr>
            <p:ph idx="1"/>
          </p:nvPr>
        </p:nvPicPr>
        <p:blipFill>
          <a:blip r:embed="rId2"/>
          <a:stretch>
            <a:fillRect/>
          </a:stretch>
        </p:blipFill>
        <p:spPr>
          <a:xfrm>
            <a:off x="781673" y="1792896"/>
            <a:ext cx="7575911" cy="3902510"/>
          </a:xfrm>
          <a:prstGeom prst="rect">
            <a:avLst/>
          </a:prstGeom>
        </p:spPr>
      </p:pic>
      <p:sp>
        <p:nvSpPr>
          <p:cNvPr id="7" name="Ograda vsebine 2"/>
          <p:cNvSpPr txBox="1">
            <a:spLocks/>
          </p:cNvSpPr>
          <p:nvPr/>
        </p:nvSpPr>
        <p:spPr bwMode="auto">
          <a:xfrm>
            <a:off x="210266" y="1045028"/>
            <a:ext cx="8933734" cy="747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sl-SI" sz="2000" kern="0" dirty="0" smtClean="0"/>
              <a:t>Prva klasifikacija, predstavljena leta 1956</a:t>
            </a:r>
          </a:p>
          <a:p>
            <a:r>
              <a:rPr lang="sl-SI" sz="2000" kern="0" dirty="0" smtClean="0"/>
              <a:t>Revidirana verzija leta 2001</a:t>
            </a:r>
          </a:p>
          <a:p>
            <a:endParaRPr lang="sl-SI" sz="2000" kern="0" dirty="0"/>
          </a:p>
        </p:txBody>
      </p:sp>
      <p:sp>
        <p:nvSpPr>
          <p:cNvPr id="8" name="Ograda vsebine 2"/>
          <p:cNvSpPr txBox="1">
            <a:spLocks/>
          </p:cNvSpPr>
          <p:nvPr/>
        </p:nvSpPr>
        <p:spPr>
          <a:xfrm>
            <a:off x="0" y="5804798"/>
            <a:ext cx="8933734" cy="3600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l-SI" sz="1100" smtClean="0"/>
              <a:t>Vir slike: </a:t>
            </a:r>
            <a:r>
              <a:rPr lang="sl-SI" sz="1100" u="sng" smtClean="0">
                <a:hlinkClick r:id="rId3"/>
              </a:rPr>
              <a:t>http://blogs.edweek.org/edweek/learning_deeply/2018/03/heres_whats_wrong_with_blooms_taxonomy_a_deeper_learning_perspective.html</a:t>
            </a:r>
            <a:r>
              <a:rPr lang="sl-SI" sz="1100" smtClean="0"/>
              <a:t> </a:t>
            </a:r>
            <a:endParaRPr lang="sl-SI" sz="1100" dirty="0"/>
          </a:p>
        </p:txBody>
      </p:sp>
    </p:spTree>
    <p:extLst>
      <p:ext uri="{BB962C8B-B14F-4D97-AF65-F5344CB8AC3E}">
        <p14:creationId xmlns:p14="http://schemas.microsoft.com/office/powerpoint/2010/main" val="1242973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04949" y="365127"/>
            <a:ext cx="8530045" cy="1189354"/>
          </a:xfrm>
        </p:spPr>
        <p:txBody>
          <a:bodyPr/>
          <a:lstStyle/>
          <a:p>
            <a:r>
              <a:rPr lang="sl-SI" dirty="0" smtClean="0"/>
              <a:t>Primeri nalog za učenje skozi načrt:</a:t>
            </a:r>
            <a:endParaRPr lang="sl-SI" dirty="0"/>
          </a:p>
        </p:txBody>
      </p:sp>
      <p:sp>
        <p:nvSpPr>
          <p:cNvPr id="3" name="Označba mesta vsebine 2"/>
          <p:cNvSpPr>
            <a:spLocks noGrp="1"/>
          </p:cNvSpPr>
          <p:nvPr>
            <p:ph sz="half" idx="1"/>
          </p:nvPr>
        </p:nvSpPr>
        <p:spPr>
          <a:xfrm>
            <a:off x="640896" y="1567545"/>
            <a:ext cx="8058150" cy="4728751"/>
          </a:xfrm>
        </p:spPr>
        <p:txBody>
          <a:bodyPr/>
          <a:lstStyle/>
          <a:p>
            <a:r>
              <a:rPr lang="sl-SI" dirty="0" smtClean="0"/>
              <a:t>Izdelajte nihalo, ki bo med nihanjem risalo sinusoido na papir, ki ga vlečete pod njim.</a:t>
            </a:r>
            <a:endParaRPr lang="sl-SI" dirty="0"/>
          </a:p>
        </p:txBody>
      </p:sp>
      <p:sp>
        <p:nvSpPr>
          <p:cNvPr id="5" name="Označba mesta vsebine 4"/>
          <p:cNvSpPr>
            <a:spLocks noGrp="1"/>
          </p:cNvSpPr>
          <p:nvPr>
            <p:ph sz="half" idx="2"/>
          </p:nvPr>
        </p:nvSpPr>
        <p:spPr>
          <a:xfrm>
            <a:off x="640896" y="2756264"/>
            <a:ext cx="7954464" cy="2321129"/>
          </a:xfrm>
        </p:spPr>
        <p:txBody>
          <a:bodyPr/>
          <a:lstStyle/>
          <a:p>
            <a:r>
              <a:rPr lang="sl-SI" dirty="0"/>
              <a:t>Izdelajte napravo, ki bo eno žogico za tenis pognala v vodoravni smeri, drugi pa </a:t>
            </a:r>
            <a:r>
              <a:rPr lang="sl-SI" dirty="0" smtClean="0"/>
              <a:t>hkrati </a:t>
            </a:r>
            <a:r>
              <a:rPr lang="sl-SI" dirty="0"/>
              <a:t>omogočila da prosto pada. Gibanje obeh žogic posnemite tako, da </a:t>
            </a:r>
            <a:r>
              <a:rPr lang="sl-SI" dirty="0" smtClean="0"/>
              <a:t>bo mogoče preveriti, ali sta ob istem času na isti višini. Napravite video analizo gibanja obeh žogic.</a:t>
            </a:r>
            <a:endParaRPr lang="sl-SI" dirty="0"/>
          </a:p>
          <a:p>
            <a:endParaRPr lang="sl-SI" dirty="0"/>
          </a:p>
        </p:txBody>
      </p:sp>
    </p:spTree>
    <p:extLst>
      <p:ext uri="{BB962C8B-B14F-4D97-AF65-F5344CB8AC3E}">
        <p14:creationId xmlns:p14="http://schemas.microsoft.com/office/powerpoint/2010/main" val="1500926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04949" y="365127"/>
            <a:ext cx="8530045" cy="1189354"/>
          </a:xfrm>
        </p:spPr>
        <p:txBody>
          <a:bodyPr/>
          <a:lstStyle/>
          <a:p>
            <a:r>
              <a:rPr lang="sl-SI" dirty="0" smtClean="0"/>
              <a:t>Primeri nalog za učenje skozi načrt:</a:t>
            </a:r>
            <a:endParaRPr lang="sl-SI" dirty="0"/>
          </a:p>
        </p:txBody>
      </p:sp>
      <p:sp>
        <p:nvSpPr>
          <p:cNvPr id="3" name="Označba mesta vsebine 2"/>
          <p:cNvSpPr>
            <a:spLocks noGrp="1"/>
          </p:cNvSpPr>
          <p:nvPr>
            <p:ph sz="half" idx="1"/>
          </p:nvPr>
        </p:nvSpPr>
        <p:spPr>
          <a:xfrm>
            <a:off x="640896" y="1894117"/>
            <a:ext cx="8058150" cy="992775"/>
          </a:xfrm>
        </p:spPr>
        <p:txBody>
          <a:bodyPr>
            <a:normAutofit fontScale="92500" lnSpcReduction="20000"/>
          </a:bodyPr>
          <a:lstStyle/>
          <a:p>
            <a:r>
              <a:rPr lang="sl-SI" dirty="0" smtClean="0"/>
              <a:t>Izdelajte kapljevinski termometer.</a:t>
            </a:r>
            <a:endParaRPr lang="sl-SI" dirty="0"/>
          </a:p>
        </p:txBody>
      </p:sp>
      <p:sp>
        <p:nvSpPr>
          <p:cNvPr id="5" name="Označba mesta vsebine 4"/>
          <p:cNvSpPr>
            <a:spLocks noGrp="1"/>
          </p:cNvSpPr>
          <p:nvPr>
            <p:ph sz="half" idx="2"/>
          </p:nvPr>
        </p:nvSpPr>
        <p:spPr>
          <a:xfrm>
            <a:off x="640896" y="2991395"/>
            <a:ext cx="7954464" cy="940525"/>
          </a:xfrm>
        </p:spPr>
        <p:txBody>
          <a:bodyPr>
            <a:normAutofit fontScale="92500" lnSpcReduction="20000"/>
          </a:bodyPr>
          <a:lstStyle/>
          <a:p>
            <a:r>
              <a:rPr lang="sl-SI" dirty="0"/>
              <a:t>Izdelajte </a:t>
            </a:r>
            <a:r>
              <a:rPr lang="sl-SI" dirty="0" smtClean="0"/>
              <a:t>model električne instalacije v hiši. Model naj vsebuje vsaj eno grelno telo, en elektromotor, tri svetila in stikala za vklop in izklop vsakega porabnika.</a:t>
            </a:r>
            <a:endParaRPr lang="sl-SI" dirty="0"/>
          </a:p>
          <a:p>
            <a:endParaRPr lang="sl-SI" dirty="0"/>
          </a:p>
        </p:txBody>
      </p:sp>
    </p:spTree>
    <p:extLst>
      <p:ext uri="{BB962C8B-B14F-4D97-AF65-F5344CB8AC3E}">
        <p14:creationId xmlns:p14="http://schemas.microsoft.com/office/powerpoint/2010/main" val="79476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smtClean="0"/>
              <a:t>Vrednotenje znanja, pridobljenega z učenjem skozi načrt</a:t>
            </a:r>
            <a:endParaRPr lang="sl-SI" dirty="0"/>
          </a:p>
        </p:txBody>
      </p:sp>
      <p:sp>
        <p:nvSpPr>
          <p:cNvPr id="3" name="Označba mesta vsebine 2"/>
          <p:cNvSpPr>
            <a:spLocks noGrp="1"/>
          </p:cNvSpPr>
          <p:nvPr>
            <p:ph idx="1"/>
          </p:nvPr>
        </p:nvSpPr>
        <p:spPr>
          <a:xfrm>
            <a:off x="628650" y="1841864"/>
            <a:ext cx="7886700" cy="3735976"/>
          </a:xfrm>
        </p:spPr>
        <p:txBody>
          <a:bodyPr>
            <a:normAutofit fontScale="92500" lnSpcReduction="10000"/>
          </a:bodyPr>
          <a:lstStyle/>
          <a:p>
            <a:r>
              <a:rPr lang="sl-SI" dirty="0" smtClean="0"/>
              <a:t>Vrednotimo znanje fizike oz. doseganje vsebinskih in procesnih ciljev iz učnega načrta.</a:t>
            </a:r>
          </a:p>
          <a:p>
            <a:r>
              <a:rPr lang="sl-SI" dirty="0" smtClean="0"/>
              <a:t>Pred dogovorom o izdelavi izdelka jasno povemo, kaj bomo po izdelavi vrednotili. Še bolje je, da to povemo na začetku obravnave vsebinskega sklopa.  Jasno povemo tudi, katera procesna </a:t>
            </a:r>
            <a:r>
              <a:rPr lang="sl-SI" dirty="0"/>
              <a:t>z</a:t>
            </a:r>
            <a:r>
              <a:rPr lang="sl-SI" dirty="0" smtClean="0"/>
              <a:t>nanja bomo preverjali in vrednotili.</a:t>
            </a:r>
          </a:p>
          <a:p>
            <a:r>
              <a:rPr lang="sl-SI" dirty="0" smtClean="0"/>
              <a:t>Tako ni težava, če je imel učenec/dijak pomoč pri izdelavi končnega izdelka, saj izdelka ne ocenjujemo. Ocenjujemo prikazano znanje fizike.</a:t>
            </a:r>
            <a:endParaRPr lang="sl-SI" dirty="0"/>
          </a:p>
        </p:txBody>
      </p:sp>
    </p:spTree>
    <p:extLst>
      <p:ext uri="{BB962C8B-B14F-4D97-AF65-F5344CB8AC3E}">
        <p14:creationId xmlns:p14="http://schemas.microsoft.com/office/powerpoint/2010/main" val="1636924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26571" y="365127"/>
            <a:ext cx="8817428" cy="1189354"/>
          </a:xfrm>
        </p:spPr>
        <p:txBody>
          <a:bodyPr>
            <a:normAutofit fontScale="90000"/>
          </a:bodyPr>
          <a:lstStyle/>
          <a:p>
            <a:r>
              <a:rPr lang="sl-SI" dirty="0" smtClean="0"/>
              <a:t>Pasti in korektnost pri vrednotenju znanja, pridobljenega z učenjem skozi načrt:</a:t>
            </a:r>
            <a:endParaRPr lang="sl-SI" dirty="0"/>
          </a:p>
        </p:txBody>
      </p:sp>
      <p:sp>
        <p:nvSpPr>
          <p:cNvPr id="3" name="Označba mesta vsebine 2"/>
          <p:cNvSpPr>
            <a:spLocks noGrp="1"/>
          </p:cNvSpPr>
          <p:nvPr>
            <p:ph sz="half" idx="1"/>
          </p:nvPr>
        </p:nvSpPr>
        <p:spPr>
          <a:xfrm>
            <a:off x="640896" y="1567545"/>
            <a:ext cx="8058150" cy="4728751"/>
          </a:xfrm>
        </p:spPr>
        <p:txBody>
          <a:bodyPr/>
          <a:lstStyle/>
          <a:p>
            <a:pPr marL="0" indent="0">
              <a:buNone/>
            </a:pPr>
            <a:r>
              <a:rPr lang="sl-SI" b="1" dirty="0" smtClean="0"/>
              <a:t>Naloga: </a:t>
            </a:r>
            <a:r>
              <a:rPr lang="sl-SI" dirty="0" smtClean="0"/>
              <a:t>Izdelajte nihalo, ki bo med nihanjem risalo sinusoido na papir, ki ga vlečete pod njim.</a:t>
            </a:r>
            <a:endParaRPr lang="sl-SI" dirty="0"/>
          </a:p>
        </p:txBody>
      </p:sp>
      <p:sp>
        <p:nvSpPr>
          <p:cNvPr id="5" name="Označba mesta vsebine 4"/>
          <p:cNvSpPr>
            <a:spLocks noGrp="1"/>
          </p:cNvSpPr>
          <p:nvPr>
            <p:ph sz="half" idx="2"/>
          </p:nvPr>
        </p:nvSpPr>
        <p:spPr>
          <a:xfrm>
            <a:off x="640896" y="2442755"/>
            <a:ext cx="7954464" cy="1972491"/>
          </a:xfrm>
        </p:spPr>
        <p:txBody>
          <a:bodyPr/>
          <a:lstStyle/>
          <a:p>
            <a:pPr marL="0" indent="0">
              <a:buNone/>
            </a:pPr>
            <a:r>
              <a:rPr lang="sl-SI" b="1" dirty="0" smtClean="0"/>
              <a:t>Pasti:</a:t>
            </a:r>
          </a:p>
          <a:p>
            <a:r>
              <a:rPr lang="sl-SI" dirty="0" smtClean="0"/>
              <a:t>Sinusoida ni lepa, je koničasta, torej izdelek ni odličen; 10 minut imate na voljo, da odpravite razlog za to. </a:t>
            </a:r>
            <a:endParaRPr lang="sl-SI" dirty="0"/>
          </a:p>
          <a:p>
            <a:endParaRPr lang="sl-SI" dirty="0"/>
          </a:p>
        </p:txBody>
      </p:sp>
      <p:sp>
        <p:nvSpPr>
          <p:cNvPr id="6" name="Označba mesta vsebine 4"/>
          <p:cNvSpPr txBox="1">
            <a:spLocks/>
          </p:cNvSpPr>
          <p:nvPr/>
        </p:nvSpPr>
        <p:spPr>
          <a:xfrm>
            <a:off x="640896" y="4415246"/>
            <a:ext cx="7954464" cy="232112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l-SI" b="1" dirty="0"/>
              <a:t>Primeri korektnih </a:t>
            </a:r>
            <a:r>
              <a:rPr lang="sl-SI" b="1" dirty="0" smtClean="0"/>
              <a:t>vprašanj:</a:t>
            </a:r>
            <a:endParaRPr lang="sl-SI" b="1" dirty="0"/>
          </a:p>
          <a:p>
            <a:r>
              <a:rPr lang="sl-SI" dirty="0" smtClean="0"/>
              <a:t>Kje vidimo na sledi nihanja amplitudo in periodo?</a:t>
            </a:r>
          </a:p>
          <a:p>
            <a:r>
              <a:rPr lang="sl-SI" dirty="0" smtClean="0"/>
              <a:t>Kaj moramo narediti, da bo amplituda večja?</a:t>
            </a:r>
          </a:p>
          <a:p>
            <a:r>
              <a:rPr lang="sl-SI" dirty="0" smtClean="0"/>
              <a:t>Zakaj se amplituda zmanjšuje?</a:t>
            </a:r>
          </a:p>
          <a:p>
            <a:r>
              <a:rPr lang="sl-SI" dirty="0" smtClean="0"/>
              <a:t>Kolikšna je frekvenca nihanja?</a:t>
            </a:r>
          </a:p>
          <a:p>
            <a:endParaRPr lang="sl-SI" dirty="0"/>
          </a:p>
        </p:txBody>
      </p:sp>
    </p:spTree>
    <p:extLst>
      <p:ext uri="{BB962C8B-B14F-4D97-AF65-F5344CB8AC3E}">
        <p14:creationId xmlns:p14="http://schemas.microsoft.com/office/powerpoint/2010/main" val="4033374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87383" y="365127"/>
            <a:ext cx="8856617" cy="1189354"/>
          </a:xfrm>
        </p:spPr>
        <p:txBody>
          <a:bodyPr>
            <a:normAutofit fontScale="90000"/>
          </a:bodyPr>
          <a:lstStyle/>
          <a:p>
            <a:r>
              <a:rPr lang="sl-SI" dirty="0"/>
              <a:t>Pasti in </a:t>
            </a:r>
            <a:r>
              <a:rPr lang="sl-SI" dirty="0" smtClean="0"/>
              <a:t>korektnost </a:t>
            </a:r>
            <a:r>
              <a:rPr lang="sl-SI" dirty="0"/>
              <a:t>pri vrednotenju znanja, pridobljenega z učenjem skozi načrt:</a:t>
            </a:r>
          </a:p>
        </p:txBody>
      </p:sp>
      <p:sp>
        <p:nvSpPr>
          <p:cNvPr id="3" name="Označba mesta vsebine 2"/>
          <p:cNvSpPr>
            <a:spLocks noGrp="1"/>
          </p:cNvSpPr>
          <p:nvPr>
            <p:ph sz="half" idx="1"/>
          </p:nvPr>
        </p:nvSpPr>
        <p:spPr>
          <a:xfrm>
            <a:off x="404948" y="1567545"/>
            <a:ext cx="8530045" cy="2050868"/>
          </a:xfrm>
        </p:spPr>
        <p:txBody>
          <a:bodyPr>
            <a:normAutofit lnSpcReduction="10000"/>
          </a:bodyPr>
          <a:lstStyle/>
          <a:p>
            <a:pPr marL="0" indent="0">
              <a:buNone/>
            </a:pPr>
            <a:r>
              <a:rPr lang="sl-SI" b="1" dirty="0" smtClean="0"/>
              <a:t>Naloga: </a:t>
            </a:r>
            <a:r>
              <a:rPr lang="sl-SI" dirty="0"/>
              <a:t>Izdelajte napravo, ki bo eno žogico za tenis pognala v vodoravni smeri, drugi pa hkrati omogočila da prosto pada. Gibanje obeh žogic posnemite tako, da bo mogoče preveriti, ali sta ob istem času na isti višini. Napravite video analizo gibanja obeh žogic.</a:t>
            </a:r>
          </a:p>
          <a:p>
            <a:pPr marL="0" indent="0">
              <a:buNone/>
            </a:pPr>
            <a:endParaRPr lang="sl-SI" dirty="0"/>
          </a:p>
        </p:txBody>
      </p:sp>
      <p:sp>
        <p:nvSpPr>
          <p:cNvPr id="5" name="Označba mesta vsebine 4"/>
          <p:cNvSpPr>
            <a:spLocks noGrp="1"/>
          </p:cNvSpPr>
          <p:nvPr>
            <p:ph sz="half" idx="2"/>
          </p:nvPr>
        </p:nvSpPr>
        <p:spPr>
          <a:xfrm>
            <a:off x="404948" y="3631477"/>
            <a:ext cx="7954464" cy="2939140"/>
          </a:xfrm>
        </p:spPr>
        <p:txBody>
          <a:bodyPr>
            <a:normAutofit lnSpcReduction="10000"/>
          </a:bodyPr>
          <a:lstStyle/>
          <a:p>
            <a:pPr marL="0" indent="0">
              <a:buNone/>
            </a:pPr>
            <a:r>
              <a:rPr lang="sl-SI" b="1" dirty="0" smtClean="0"/>
              <a:t>Past: </a:t>
            </a:r>
            <a:r>
              <a:rPr lang="sl-SI" dirty="0" smtClean="0"/>
              <a:t>naloga je bila pred 10 leti pretežka, če video analize za dva predmeta hkrati nismo delali pri pouku, je težka še danes.</a:t>
            </a:r>
          </a:p>
          <a:p>
            <a:pPr marL="0" indent="0">
              <a:buNone/>
            </a:pPr>
            <a:r>
              <a:rPr lang="sl-SI" b="1" dirty="0"/>
              <a:t>Primeri korektnih </a:t>
            </a:r>
            <a:r>
              <a:rPr lang="sl-SI" b="1" dirty="0" smtClean="0"/>
              <a:t>vprašanj:</a:t>
            </a:r>
            <a:endParaRPr lang="sl-SI" b="1" dirty="0"/>
          </a:p>
          <a:p>
            <a:pPr marL="0" indent="0">
              <a:buNone/>
            </a:pPr>
            <a:r>
              <a:rPr lang="sl-SI" dirty="0"/>
              <a:t>Zakaj obe žogici priletita hkrati na vodoravna tla?</a:t>
            </a:r>
          </a:p>
          <a:p>
            <a:pPr marL="0" indent="0">
              <a:buNone/>
            </a:pPr>
            <a:r>
              <a:rPr lang="sl-SI" dirty="0" smtClean="0"/>
              <a:t>Od česa in kako je odvisen domet padanja žogice, ki smo jo pognali v vodoravni smeri?</a:t>
            </a:r>
          </a:p>
          <a:p>
            <a:pPr marL="0" indent="0">
              <a:buNone/>
            </a:pPr>
            <a:endParaRPr lang="sl-SI" dirty="0"/>
          </a:p>
        </p:txBody>
      </p:sp>
    </p:spTree>
    <p:extLst>
      <p:ext uri="{BB962C8B-B14F-4D97-AF65-F5344CB8AC3E}">
        <p14:creationId xmlns:p14="http://schemas.microsoft.com/office/powerpoint/2010/main" val="2237278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sz="half" idx="1"/>
          </p:nvPr>
        </p:nvSpPr>
        <p:spPr>
          <a:xfrm>
            <a:off x="404948" y="1567545"/>
            <a:ext cx="8530045" cy="600889"/>
          </a:xfrm>
        </p:spPr>
        <p:txBody>
          <a:bodyPr>
            <a:normAutofit lnSpcReduction="10000"/>
          </a:bodyPr>
          <a:lstStyle/>
          <a:p>
            <a:pPr marL="0" indent="0">
              <a:buNone/>
            </a:pPr>
            <a:r>
              <a:rPr lang="sl-SI" b="1" dirty="0" smtClean="0"/>
              <a:t>Naloga</a:t>
            </a:r>
            <a:r>
              <a:rPr lang="sl-SI" b="1" dirty="0"/>
              <a:t>:</a:t>
            </a:r>
            <a:r>
              <a:rPr lang="sl-SI" dirty="0"/>
              <a:t> Izdelajte kapljevinski termometer.</a:t>
            </a:r>
          </a:p>
          <a:p>
            <a:pPr marL="0" indent="0">
              <a:buNone/>
            </a:pPr>
            <a:endParaRPr lang="sl-SI" dirty="0"/>
          </a:p>
        </p:txBody>
      </p:sp>
      <p:sp>
        <p:nvSpPr>
          <p:cNvPr id="5" name="Označba mesta vsebine 4"/>
          <p:cNvSpPr>
            <a:spLocks noGrp="1"/>
          </p:cNvSpPr>
          <p:nvPr>
            <p:ph sz="half" idx="2"/>
          </p:nvPr>
        </p:nvSpPr>
        <p:spPr>
          <a:xfrm>
            <a:off x="404947" y="2181497"/>
            <a:ext cx="8530045" cy="4219303"/>
          </a:xfrm>
        </p:spPr>
        <p:txBody>
          <a:bodyPr>
            <a:normAutofit lnSpcReduction="10000"/>
          </a:bodyPr>
          <a:lstStyle/>
          <a:p>
            <a:pPr marL="0" indent="0">
              <a:buNone/>
            </a:pPr>
            <a:r>
              <a:rPr lang="sl-SI" b="1" dirty="0" smtClean="0"/>
              <a:t>Past:</a:t>
            </a:r>
            <a:r>
              <a:rPr lang="sl-SI" dirty="0" smtClean="0"/>
              <a:t> ocenjujemo kvaliteto izdelave termometra in njegov izgled.</a:t>
            </a:r>
          </a:p>
          <a:p>
            <a:pPr marL="0" indent="0">
              <a:buNone/>
            </a:pPr>
            <a:r>
              <a:rPr lang="sl-SI" b="1" dirty="0"/>
              <a:t>Primeri korektnih vprašanj in nalog:</a:t>
            </a:r>
          </a:p>
          <a:p>
            <a:pPr marL="0" indent="0">
              <a:buNone/>
            </a:pPr>
            <a:r>
              <a:rPr lang="sl-SI" dirty="0" smtClean="0"/>
              <a:t>S pomočjo enačbe za raztezanje vode izračunajte dolžino stopinje za vaš termometer. Pravilnost izračuna preverite z eksperimentom.</a:t>
            </a:r>
          </a:p>
          <a:p>
            <a:pPr marL="0" indent="0">
              <a:buNone/>
            </a:pPr>
            <a:r>
              <a:rPr lang="sl-SI" dirty="0" smtClean="0"/>
              <a:t>Zakaj kaže termometer drugače, če so v njem mehurčki zraka?</a:t>
            </a:r>
          </a:p>
          <a:p>
            <a:pPr marL="0" indent="0">
              <a:buNone/>
            </a:pPr>
            <a:r>
              <a:rPr lang="sl-SI" dirty="0" smtClean="0"/>
              <a:t>Ali so vse stopinje na skali vašega termometra med 10 °C in 90 °C enako dolge?</a:t>
            </a:r>
          </a:p>
          <a:p>
            <a:pPr marL="0" indent="0">
              <a:buNone/>
            </a:pPr>
            <a:endParaRPr lang="sl-SI" dirty="0"/>
          </a:p>
          <a:p>
            <a:pPr marL="0" indent="0">
              <a:buNone/>
            </a:pPr>
            <a:endParaRPr lang="sl-SI" dirty="0"/>
          </a:p>
        </p:txBody>
      </p:sp>
      <p:sp>
        <p:nvSpPr>
          <p:cNvPr id="6" name="Naslov 1"/>
          <p:cNvSpPr>
            <a:spLocks noGrp="1"/>
          </p:cNvSpPr>
          <p:nvPr>
            <p:ph type="title"/>
          </p:nvPr>
        </p:nvSpPr>
        <p:spPr>
          <a:xfrm>
            <a:off x="287383" y="365127"/>
            <a:ext cx="8856617" cy="1189354"/>
          </a:xfrm>
        </p:spPr>
        <p:txBody>
          <a:bodyPr>
            <a:normAutofit fontScale="90000"/>
          </a:bodyPr>
          <a:lstStyle/>
          <a:p>
            <a:r>
              <a:rPr lang="sl-SI" dirty="0"/>
              <a:t>Pasti in </a:t>
            </a:r>
            <a:r>
              <a:rPr lang="sl-SI" dirty="0" smtClean="0"/>
              <a:t>korektnost </a:t>
            </a:r>
            <a:r>
              <a:rPr lang="sl-SI" dirty="0"/>
              <a:t>pri vrednotenju znanja, pridobljenega z učenjem skozi načrt:</a:t>
            </a:r>
          </a:p>
        </p:txBody>
      </p:sp>
    </p:spTree>
    <p:extLst>
      <p:ext uri="{BB962C8B-B14F-4D97-AF65-F5344CB8AC3E}">
        <p14:creationId xmlns:p14="http://schemas.microsoft.com/office/powerpoint/2010/main" val="2100447792"/>
      </p:ext>
    </p:extLst>
  </p:cSld>
  <p:clrMapOvr>
    <a:masterClrMapping/>
  </p:clrMapOvr>
</p:sld>
</file>

<file path=ppt/theme/theme1.xml><?xml version="1.0" encoding="utf-8"?>
<a:theme xmlns:a="http://schemas.openxmlformats.org/drawingml/2006/main" name="Officeova tema">
  <a:themeElements>
    <a:clrScheme name="Officeova 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ova 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ova 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661</TotalTime>
  <Words>883</Words>
  <Application>Microsoft Office PowerPoint</Application>
  <PresentationFormat>Diaprojekcija na zaslonu (4:3)</PresentationFormat>
  <Paragraphs>72</Paragraphs>
  <Slides>14</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14</vt:i4>
      </vt:variant>
    </vt:vector>
  </HeadingPairs>
  <TitlesOfParts>
    <vt:vector size="18" baseType="lpstr">
      <vt:lpstr>Arial</vt:lpstr>
      <vt:lpstr>Calibri</vt:lpstr>
      <vt:lpstr>Calibri Light</vt:lpstr>
      <vt:lpstr>Officeova tema</vt:lpstr>
      <vt:lpstr>Uporaba načela napravi sam (DIY) za učenje in poučevanje fizike</vt:lpstr>
      <vt:lpstr>PowerPointova predstavitev</vt:lpstr>
      <vt:lpstr>Revidirana Bloomova taksonomija</vt:lpstr>
      <vt:lpstr>Primeri nalog za učenje skozi načrt:</vt:lpstr>
      <vt:lpstr>Primeri nalog za učenje skozi načrt:</vt:lpstr>
      <vt:lpstr>Vrednotenje znanja, pridobljenega z učenjem skozi načrt</vt:lpstr>
      <vt:lpstr>Pasti in korektnost pri vrednotenju znanja, pridobljenega z učenjem skozi načrt:</vt:lpstr>
      <vt:lpstr>Pasti in korektnost pri vrednotenju znanja, pridobljenega z učenjem skozi načrt:</vt:lpstr>
      <vt:lpstr>Pasti in korektnost pri vrednotenju znanja, pridobljenega z učenjem skozi načrt:</vt:lpstr>
      <vt:lpstr>Pasti in korektnost pri vrednotenju znanja, pridobljenega z učenjem skozi načrt:</vt:lpstr>
      <vt:lpstr>Uspešno izveden primer učenja z raziskovanjem in vrednotenja pridobljenega znanja</vt:lpstr>
      <vt:lpstr>Še en primer naloge za učenje skozi načrt:</vt:lpstr>
      <vt:lpstr>Hvala za pozornost</vt:lpstr>
      <vt:lpstr>Viri</vt:lpstr>
    </vt:vector>
  </TitlesOfParts>
  <Company>Zavod RS za šolstvo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Arial 26 pt, bold</dc:title>
  <dc:creator>Zvonka Kos</dc:creator>
  <cp:lastModifiedBy>Milenko Stiplovšek</cp:lastModifiedBy>
  <cp:revision>55</cp:revision>
  <dcterms:created xsi:type="dcterms:W3CDTF">2017-08-16T10:43:35Z</dcterms:created>
  <dcterms:modified xsi:type="dcterms:W3CDTF">2019-10-23T20:36:57Z</dcterms:modified>
</cp:coreProperties>
</file>