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2" r:id="rId4"/>
    <p:sldId id="263" r:id="rId5"/>
    <p:sldId id="269" r:id="rId6"/>
    <p:sldId id="260" r:id="rId7"/>
    <p:sldId id="264" r:id="rId8"/>
    <p:sldId id="266" r:id="rId9"/>
    <p:sldId id="267" r:id="rId10"/>
    <p:sldId id="268" r:id="rId11"/>
    <p:sldId id="265" r:id="rId12"/>
    <p:sldId id="271" r:id="rId13"/>
    <p:sldId id="272" r:id="rId14"/>
    <p:sldId id="274" r:id="rId15"/>
    <p:sldId id="275" r:id="rId16"/>
    <p:sldId id="273" r:id="rId17"/>
    <p:sldId id="277" r:id="rId18"/>
    <p:sldId id="270" r:id="rId19"/>
    <p:sldId id="276" r:id="rId20"/>
    <p:sldId id="261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6969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106" d="100"/>
          <a:sy n="106" d="100"/>
        </p:scale>
        <p:origin x="-4282" y="-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5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597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068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52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379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982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19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602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6907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051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529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475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esamultimedia.esa.int/docs/edu/C10_Extracting_water_from_lunar_ice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esamultimedia.esa.int/docs/edu/C09_Power_from_water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esamultimedia.esa.int/docs/kids/P17_3.2.1.lift_off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esamultimedia.esa.int/docs/edu/T09_Plants_on_Mars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trisat.um.si/trisat-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spenvis.oma.be/help/background/traprad/traprad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1483743" y="2794955"/>
            <a:ext cx="6858000" cy="785007"/>
          </a:xfrm>
        </p:spPr>
        <p:txBody>
          <a:bodyPr>
            <a:normAutofit/>
          </a:bodyPr>
          <a:lstStyle/>
          <a:p>
            <a:pPr algn="l"/>
            <a:r>
              <a:rPr 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>Vesoljske tehnologije kot priložnost za popestritev pouka fizike</a:t>
            </a: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1483743" y="4183810"/>
            <a:ext cx="6858000" cy="905775"/>
          </a:xfrm>
        </p:spPr>
        <p:txBody>
          <a:bodyPr>
            <a:normAutofit/>
          </a:bodyPr>
          <a:lstStyle/>
          <a:p>
            <a:pPr algn="l"/>
            <a:r>
              <a:rPr lang="sl-SI" sz="1800" dirty="0"/>
              <a:t>Iztok </a:t>
            </a:r>
            <a:r>
              <a:rPr lang="sl-SI" sz="1800" dirty="0" smtClean="0"/>
              <a:t>Kramberger, Fakulteta </a:t>
            </a:r>
            <a:r>
              <a:rPr lang="sl-SI" sz="1800" dirty="0"/>
              <a:t>za elektrotehniko, računalništvo in informatiko, Univerza v </a:t>
            </a:r>
            <a:r>
              <a:rPr lang="sl-SI" sz="1800" dirty="0" smtClean="0"/>
              <a:t>Mariboru, </a:t>
            </a:r>
            <a:r>
              <a:rPr lang="sl-SI" sz="1800" dirty="0" err="1"/>
              <a:t>SkyLabs</a:t>
            </a:r>
            <a:r>
              <a:rPr lang="sl-SI" sz="1800" dirty="0"/>
              <a:t> d.o.o.</a:t>
            </a:r>
          </a:p>
        </p:txBody>
      </p:sp>
    </p:spTree>
    <p:extLst>
      <p:ext uri="{BB962C8B-B14F-4D97-AF65-F5344CB8AC3E}">
        <p14:creationId xmlns:p14="http://schemas.microsoft.com/office/powerpoint/2010/main" val="41154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Vplivi sevanja na elektroniko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l-SI" dirty="0"/>
              <a:t>CMOS tehnologija</a:t>
            </a:r>
          </a:p>
          <a:p>
            <a:pPr lvl="1"/>
            <a:r>
              <a:rPr lang="sl-SI" dirty="0"/>
              <a:t>občutljiva na ionizacijske vplive (pragovna napetost, zaporni tokovi)</a:t>
            </a:r>
          </a:p>
          <a:p>
            <a:pPr lvl="1"/>
            <a:r>
              <a:rPr lang="sl-SI" dirty="0"/>
              <a:t>ni občutljiva na izpodrivanje</a:t>
            </a:r>
          </a:p>
          <a:p>
            <a:pPr lvl="1"/>
            <a:r>
              <a:rPr lang="sl-SI" dirty="0"/>
              <a:t>občutljiva na vse posamezne sevalne dogodke</a:t>
            </a:r>
          </a:p>
          <a:p>
            <a:pPr lvl="2"/>
            <a:r>
              <a:rPr lang="sl-SI" dirty="0"/>
              <a:t>še posebej SEL (</a:t>
            </a:r>
            <a:r>
              <a:rPr lang="sl-SI" dirty="0" err="1"/>
              <a:t>tiristorska</a:t>
            </a:r>
            <a:r>
              <a:rPr lang="sl-SI" dirty="0"/>
              <a:t> vezava)</a:t>
            </a:r>
          </a:p>
          <a:p>
            <a:r>
              <a:rPr lang="sl-SI" dirty="0"/>
              <a:t>SOI – posebna oblika CMOS</a:t>
            </a:r>
          </a:p>
          <a:p>
            <a:pPr lvl="1"/>
            <a:r>
              <a:rPr lang="sl-SI" dirty="0"/>
              <a:t>manjša občutljivost na ionizacijske vplive</a:t>
            </a:r>
          </a:p>
          <a:p>
            <a:pPr lvl="1"/>
            <a:r>
              <a:rPr lang="sl-SI" dirty="0"/>
              <a:t>ni </a:t>
            </a:r>
            <a:r>
              <a:rPr lang="sl-SI" dirty="0" smtClean="0"/>
              <a:t>občutljiva </a:t>
            </a:r>
            <a:r>
              <a:rPr lang="sl-SI" dirty="0"/>
              <a:t>na izpodrivanje</a:t>
            </a:r>
          </a:p>
          <a:p>
            <a:pPr lvl="1"/>
            <a:r>
              <a:rPr lang="sl-SI" dirty="0" smtClean="0"/>
              <a:t>občutljiva </a:t>
            </a:r>
            <a:r>
              <a:rPr lang="sl-SI" dirty="0"/>
              <a:t>na SET in SEU ter imun na SEL</a:t>
            </a:r>
          </a:p>
          <a:p>
            <a:r>
              <a:rPr lang="sl-SI" dirty="0"/>
              <a:t>BJT tehnologija</a:t>
            </a:r>
          </a:p>
          <a:p>
            <a:pPr lvl="1"/>
            <a:r>
              <a:rPr lang="sl-SI" dirty="0"/>
              <a:t>predvsem za izdelavo analognih komponent</a:t>
            </a:r>
          </a:p>
          <a:p>
            <a:pPr lvl="1"/>
            <a:r>
              <a:rPr lang="sl-SI" dirty="0" smtClean="0"/>
              <a:t>občutljiva </a:t>
            </a:r>
            <a:r>
              <a:rPr lang="sl-SI" dirty="0"/>
              <a:t>na </a:t>
            </a:r>
            <a:r>
              <a:rPr lang="sl-SI" dirty="0" smtClean="0"/>
              <a:t>izpodrivanje</a:t>
            </a:r>
            <a:endParaRPr lang="sl-SI" dirty="0"/>
          </a:p>
          <a:p>
            <a:pPr lvl="1"/>
            <a:r>
              <a:rPr lang="sl-SI" dirty="0"/>
              <a:t>ni dolgotrajno občutljiv na ionizacijske vplive</a:t>
            </a:r>
          </a:p>
          <a:p>
            <a:pPr lvl="1"/>
            <a:r>
              <a:rPr lang="sl-SI" dirty="0"/>
              <a:t>lahko se pojavijo SET in SEU, SEL ni mogoč</a:t>
            </a:r>
          </a:p>
          <a:p>
            <a:r>
              <a:rPr lang="sl-SI" dirty="0" err="1"/>
              <a:t>GaAs</a:t>
            </a:r>
            <a:r>
              <a:rPr lang="sl-SI" dirty="0"/>
              <a:t> tehnologija</a:t>
            </a:r>
          </a:p>
          <a:p>
            <a:pPr lvl="1"/>
            <a:r>
              <a:rPr lang="sl-SI" dirty="0"/>
              <a:t>uporaba predvsem za sončne celice in RF komponente</a:t>
            </a:r>
          </a:p>
          <a:p>
            <a:pPr lvl="1"/>
            <a:r>
              <a:rPr lang="sl-SI" dirty="0"/>
              <a:t>inherentno odporen na ionizacijske vplive in izpodrivanje</a:t>
            </a:r>
          </a:p>
          <a:p>
            <a:pPr lvl="1"/>
            <a:r>
              <a:rPr lang="sl-SI" dirty="0"/>
              <a:t>se ne uporablja za logične </a:t>
            </a:r>
            <a:r>
              <a:rPr lang="sl-SI" dirty="0" smtClean="0"/>
              <a:t>komponente</a:t>
            </a:r>
            <a:endParaRPr lang="sl-SI" dirty="0"/>
          </a:p>
          <a:p>
            <a:endParaRPr lang="sl-SI" dirty="0"/>
          </a:p>
        </p:txBody>
      </p:sp>
      <p:pic>
        <p:nvPicPr>
          <p:cNvPr id="4" name="Picture 5" descr="CMOS_TI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772816"/>
            <a:ext cx="1905115" cy="1370798"/>
          </a:xfrm>
          <a:prstGeom prst="rect">
            <a:avLst/>
          </a:prstGeom>
          <a:noFill/>
        </p:spPr>
      </p:pic>
      <p:pic>
        <p:nvPicPr>
          <p:cNvPr id="5" name="Picture 5" descr="CMOS_Latc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140968"/>
            <a:ext cx="2664271" cy="922048"/>
          </a:xfrm>
          <a:prstGeom prst="rect">
            <a:avLst/>
          </a:prstGeom>
          <a:noFill/>
        </p:spPr>
      </p:pic>
      <p:pic>
        <p:nvPicPr>
          <p:cNvPr id="6" name="Picture 5" descr="SOI_Latc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7" y="4293096"/>
            <a:ext cx="2681555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4608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Načrtovanje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/>
              <a:t>Uporaba COTS komponent, ki so odporne na radiacijo</a:t>
            </a:r>
          </a:p>
          <a:p>
            <a:pPr lvl="1"/>
            <a:r>
              <a:rPr lang="sl-SI" sz="2000" dirty="0" err="1"/>
              <a:t>RadHard</a:t>
            </a:r>
            <a:r>
              <a:rPr lang="sl-SI" sz="2000" dirty="0"/>
              <a:t> komponente so izjemno drage</a:t>
            </a:r>
          </a:p>
          <a:p>
            <a:pPr lvl="1"/>
            <a:r>
              <a:rPr lang="sl-SI" sz="2000" dirty="0"/>
              <a:t>COTS komponente imajo omejeno življenjsko dobo</a:t>
            </a:r>
          </a:p>
          <a:p>
            <a:pPr lvl="1"/>
            <a:r>
              <a:rPr lang="sl-SI" sz="2000" dirty="0"/>
              <a:t>preizkušanje ni poceni</a:t>
            </a:r>
          </a:p>
          <a:p>
            <a:r>
              <a:rPr lang="sl-SI" sz="2400" dirty="0"/>
              <a:t>Kompromis med </a:t>
            </a:r>
            <a:r>
              <a:rPr lang="sl-SI" sz="2400" b="1" dirty="0"/>
              <a:t>življenjsko dobo </a:t>
            </a:r>
            <a:r>
              <a:rPr lang="sl-SI" sz="2400" dirty="0"/>
              <a:t>in </a:t>
            </a:r>
            <a:r>
              <a:rPr lang="sl-SI" sz="2400" b="1" dirty="0"/>
              <a:t>ceno</a:t>
            </a:r>
          </a:p>
          <a:p>
            <a:endParaRPr lang="sl-SI" sz="2400" dirty="0"/>
          </a:p>
        </p:txBody>
      </p:sp>
      <p:pic>
        <p:nvPicPr>
          <p:cNvPr id="4" name="Picture 4" descr="Rad_Money_Tradeof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1" y="3673066"/>
            <a:ext cx="5760640" cy="2293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726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Utirjenje v </a:t>
            </a:r>
            <a:r>
              <a:rPr lang="sl-SI" dirty="0" smtClean="0"/>
              <a:t>orbito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Utirjanje</a:t>
            </a:r>
            <a:r>
              <a:rPr lang="sl-SI" dirty="0" smtClean="0"/>
              <a:t> z nosilno rakete</a:t>
            </a:r>
          </a:p>
          <a:p>
            <a:r>
              <a:rPr lang="sl-SI" dirty="0" err="1" smtClean="0"/>
              <a:t>Utirjanje</a:t>
            </a:r>
            <a:r>
              <a:rPr lang="sl-SI" dirty="0" smtClean="0"/>
              <a:t> z nosilno raketo iz letala</a:t>
            </a:r>
            <a:endParaRPr lang="sl-SI" dirty="0"/>
          </a:p>
        </p:txBody>
      </p:sp>
      <p:pic>
        <p:nvPicPr>
          <p:cNvPr id="3074" name="Picture 2" descr="Image result for vega-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75" y="2793599"/>
            <a:ext cx="2483891" cy="320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427832"/>
            <a:ext cx="3707400" cy="189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Image result for Soyuz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75" y="2816247"/>
            <a:ext cx="1759625" cy="31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Image result for spacex ro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00" y="3405042"/>
            <a:ext cx="3340176" cy="198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69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Nabiranje energije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Solarno napajanje</a:t>
            </a:r>
          </a:p>
          <a:p>
            <a:pPr lvl="1"/>
            <a:r>
              <a:rPr lang="sl-SI" dirty="0" smtClean="0"/>
              <a:t>več celic na panel (30% </a:t>
            </a:r>
            <a:r>
              <a:rPr lang="sl-SI" dirty="0" err="1" smtClean="0"/>
              <a:t>troslojni</a:t>
            </a:r>
            <a:r>
              <a:rPr lang="sl-SI" dirty="0" smtClean="0"/>
              <a:t> </a:t>
            </a:r>
            <a:r>
              <a:rPr lang="sl-SI" dirty="0" err="1" smtClean="0"/>
              <a:t>GaAs</a:t>
            </a:r>
            <a:r>
              <a:rPr lang="sl-SI" dirty="0" smtClean="0"/>
              <a:t>)</a:t>
            </a:r>
          </a:p>
          <a:p>
            <a:pPr lvl="2"/>
            <a:r>
              <a:rPr lang="sl-SI" dirty="0" smtClean="0"/>
              <a:t>sprožitveni paneli</a:t>
            </a:r>
          </a:p>
          <a:p>
            <a:pPr lvl="1"/>
            <a:r>
              <a:rPr lang="sl-SI" dirty="0" smtClean="0"/>
              <a:t>integrirani senzorji za grobo orientacijo</a:t>
            </a:r>
          </a:p>
          <a:p>
            <a:pPr lvl="1"/>
            <a:r>
              <a:rPr lang="sl-SI" dirty="0" smtClean="0"/>
              <a:t>integrirani temperaturni senzorji</a:t>
            </a:r>
          </a:p>
          <a:p>
            <a:pPr lvl="1"/>
            <a:r>
              <a:rPr lang="sl-SI" dirty="0" smtClean="0"/>
              <a:t>vibracijski in vakuumsko-termalni testi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2089" y="980728"/>
            <a:ext cx="2546415" cy="583264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4462612"/>
            <a:ext cx="3266306" cy="23953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7" y="4462611"/>
            <a:ext cx="3114081" cy="235076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10" y="764704"/>
            <a:ext cx="255679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11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Shranjevanje energije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Elektronski napajalni sistem</a:t>
            </a:r>
          </a:p>
          <a:p>
            <a:pPr lvl="1"/>
            <a:r>
              <a:rPr lang="sl-SI" sz="2000" dirty="0" smtClean="0"/>
              <a:t>sledenje točke maksimalne moči</a:t>
            </a:r>
          </a:p>
          <a:p>
            <a:pPr lvl="1"/>
            <a:r>
              <a:rPr lang="sl-SI" sz="2000" dirty="0" smtClean="0"/>
              <a:t>balansiranje baterij</a:t>
            </a:r>
          </a:p>
          <a:p>
            <a:pPr lvl="1"/>
            <a:r>
              <a:rPr lang="sl-SI" sz="2000" dirty="0" smtClean="0"/>
              <a:t>kapaciteta in nivo praznjenja</a:t>
            </a:r>
          </a:p>
          <a:p>
            <a:pPr lvl="1"/>
            <a:r>
              <a:rPr lang="sl-SI" sz="2000" dirty="0" smtClean="0"/>
              <a:t>termična zaščita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600" y="2750400"/>
            <a:ext cx="4050086" cy="3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694" y="3840960"/>
            <a:ext cx="3042506" cy="2034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646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Komunikacija z Zemljo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Osnovna telemetrija in ukazi</a:t>
            </a:r>
          </a:p>
          <a:p>
            <a:r>
              <a:rPr lang="sl-SI" sz="2400" dirty="0" smtClean="0"/>
              <a:t>Podatkovno rokovanje</a:t>
            </a:r>
          </a:p>
          <a:p>
            <a:r>
              <a:rPr lang="sl-SI" sz="2400" dirty="0" smtClean="0"/>
              <a:t>Razširjanje elektromagnetnega valovanja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01" y="3393991"/>
            <a:ext cx="3431352" cy="256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00" y="3393991"/>
            <a:ext cx="3408250" cy="256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David\TRISAT\GS\Media\DSCN518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9200" y="1101600"/>
            <a:ext cx="2270650" cy="182113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62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Stabilizacija in orientacija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Magnetni </a:t>
            </a:r>
            <a:r>
              <a:rPr lang="sl-SI" sz="2400" dirty="0" err="1" smtClean="0"/>
              <a:t>navorniki</a:t>
            </a:r>
            <a:endParaRPr lang="sl-SI" sz="2400" dirty="0" smtClean="0"/>
          </a:p>
          <a:p>
            <a:r>
              <a:rPr lang="sl-SI" sz="2400" dirty="0" smtClean="0"/>
              <a:t>Vztrajniki</a:t>
            </a:r>
          </a:p>
          <a:p>
            <a:r>
              <a:rPr lang="sl-SI" sz="2400" dirty="0" smtClean="0"/>
              <a:t>Magnetni senzor</a:t>
            </a:r>
          </a:p>
          <a:p>
            <a:r>
              <a:rPr lang="sl-SI" sz="2400" dirty="0" smtClean="0"/>
              <a:t>Giroskop</a:t>
            </a:r>
          </a:p>
          <a:p>
            <a:r>
              <a:rPr lang="sl-SI" sz="2400" dirty="0" smtClean="0"/>
              <a:t>Zvezdni sledilnik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2804" y="1751408"/>
            <a:ext cx="3677251" cy="31877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17120" y="3648770"/>
            <a:ext cx="4198080" cy="23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278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Satelitska navigacija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Globalni navigacijski satelitski sistem (GNSS)</a:t>
            </a:r>
          </a:p>
          <a:p>
            <a:pPr lvl="1"/>
            <a:r>
              <a:rPr lang="sl-SI" dirty="0" smtClean="0"/>
              <a:t>GPS</a:t>
            </a:r>
          </a:p>
          <a:p>
            <a:pPr lvl="1"/>
            <a:r>
              <a:rPr lang="sl-SI" dirty="0" smtClean="0"/>
              <a:t>GLONASS</a:t>
            </a:r>
          </a:p>
          <a:p>
            <a:pPr lvl="1"/>
            <a:r>
              <a:rPr lang="sl-SI" dirty="0" err="1" smtClean="0"/>
              <a:t>Galileo</a:t>
            </a:r>
            <a:endParaRPr lang="sl-SI" dirty="0" smtClean="0"/>
          </a:p>
          <a:p>
            <a:pPr lvl="1"/>
            <a:r>
              <a:rPr lang="sl-SI" dirty="0" err="1" smtClean="0"/>
              <a:t>BeiDou</a:t>
            </a:r>
            <a:endParaRPr lang="sl-SI" dirty="0" smtClean="0"/>
          </a:p>
          <a:p>
            <a:r>
              <a:rPr lang="sl-SI" dirty="0" smtClean="0"/>
              <a:t>Tipično od 18 do 30 satelitov v srednjih zemeljskih orbitah na oddaljenosti 20.000 km (okvirno 12 ur).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25575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Termalne analize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Izvori toplote</a:t>
            </a:r>
          </a:p>
          <a:p>
            <a:pPr lvl="1"/>
            <a:r>
              <a:rPr lang="sl-SI" sz="2000" dirty="0" smtClean="0"/>
              <a:t>obnašanje v orbiti, perioda, čas </a:t>
            </a:r>
            <a:r>
              <a:rPr lang="sl-SI" sz="2000" dirty="0" err="1" smtClean="0"/>
              <a:t>eklipsa</a:t>
            </a:r>
            <a:endParaRPr lang="sl-SI" sz="2000" dirty="0" smtClean="0"/>
          </a:p>
          <a:p>
            <a:pPr lvl="1"/>
            <a:r>
              <a:rPr lang="sl-SI" sz="2000" dirty="0" smtClean="0"/>
              <a:t>sonce, zemeljski albedo, zemeljsko IR sevanje</a:t>
            </a:r>
          </a:p>
          <a:p>
            <a:pPr lvl="1"/>
            <a:r>
              <a:rPr lang="sl-SI" sz="2000" dirty="0" smtClean="0"/>
              <a:t>izvori toplote na krovu v različnih načinih delovanja</a:t>
            </a:r>
            <a:endParaRPr lang="sl-SI" sz="2000" dirty="0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808" y="3272059"/>
            <a:ext cx="2757499" cy="179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45" y="3300859"/>
            <a:ext cx="2415220" cy="270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2800" y="3300859"/>
            <a:ext cx="2265537" cy="270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:\TRISAT\Analysis\Thermal\Trisat_Thermal_Model\Results_folder\Trisat_Simulation_V1\01_Steady_Normal_Hot_BatRad\SNH-BR_01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200" y="188672"/>
            <a:ext cx="2693248" cy="259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1" descr="D:\TRISAT\Analysis\Thermal\Trisat_Thermal_Model\Results_folder\Trisat_Simulation_V1\05_Transient_Imaging_Hot\TIH-Imager.jpg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4943" y="4838272"/>
            <a:ext cx="2044657" cy="1222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128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Rokovanje s podatki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Rokovanje s podatki na krovu</a:t>
            </a:r>
          </a:p>
          <a:p>
            <a:pPr lvl="1"/>
            <a:r>
              <a:rPr lang="sl-SI" sz="1800" dirty="0" smtClean="0"/>
              <a:t>blaženje napak</a:t>
            </a:r>
          </a:p>
          <a:p>
            <a:pPr lvl="1"/>
            <a:r>
              <a:rPr lang="sl-SI" sz="1800" dirty="0" smtClean="0"/>
              <a:t>politika zaznavanja, izolacije in odpravljanja napak</a:t>
            </a:r>
          </a:p>
          <a:p>
            <a:pPr lvl="1"/>
            <a:r>
              <a:rPr lang="sl-SI" sz="1800" dirty="0" smtClean="0"/>
              <a:t>podatkovna vodila in redundanca</a:t>
            </a:r>
            <a:endParaRPr lang="en-US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53" y="3268800"/>
            <a:ext cx="3481164" cy="26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50" y="3268801"/>
            <a:ext cx="3490329" cy="26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652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Vesolje kot okolje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1825625"/>
            <a:ext cx="6268950" cy="4351338"/>
          </a:xfrm>
        </p:spPr>
        <p:txBody>
          <a:bodyPr/>
          <a:lstStyle/>
          <a:p>
            <a:r>
              <a:rPr lang="sl-SI" dirty="0"/>
              <a:t>Kozmično sevanje</a:t>
            </a:r>
          </a:p>
          <a:p>
            <a:pPr lvl="1"/>
            <a:r>
              <a:rPr lang="sl-SI" dirty="0"/>
              <a:t>85% protonov, 14% alfa delcev, 1% težkih </a:t>
            </a:r>
            <a:r>
              <a:rPr lang="sl-SI" dirty="0" smtClean="0"/>
              <a:t>jeder energije </a:t>
            </a:r>
            <a:r>
              <a:rPr lang="sl-SI" dirty="0"/>
              <a:t>do </a:t>
            </a:r>
            <a:r>
              <a:rPr lang="sl-SI" dirty="0" err="1"/>
              <a:t>GeV</a:t>
            </a:r>
            <a:endParaRPr lang="sl-SI" dirty="0"/>
          </a:p>
          <a:p>
            <a:r>
              <a:rPr lang="sl-SI" dirty="0"/>
              <a:t>Sončni dogodki</a:t>
            </a:r>
          </a:p>
          <a:p>
            <a:pPr lvl="1"/>
            <a:r>
              <a:rPr lang="sl-SI" dirty="0"/>
              <a:t>X-žarki, protoni, težki ioni</a:t>
            </a:r>
          </a:p>
          <a:p>
            <a:pPr lvl="1"/>
            <a:r>
              <a:rPr lang="sl-SI" dirty="0" smtClean="0"/>
              <a:t>se </a:t>
            </a:r>
            <a:r>
              <a:rPr lang="sl-SI" dirty="0"/>
              <a:t>pojavijo največkrat blizu prvega in zadnjega leta največje aktivnosti sončnega ciklusa (sončeve pege)</a:t>
            </a:r>
          </a:p>
          <a:p>
            <a:r>
              <a:rPr lang="sl-SI" dirty="0"/>
              <a:t>Ujeta radiacija – pasovi visoko-energijskih elektronov in protonov</a:t>
            </a:r>
          </a:p>
          <a:p>
            <a:endParaRPr lang="sl-SI" dirty="0"/>
          </a:p>
        </p:txBody>
      </p:sp>
      <p:pic>
        <p:nvPicPr>
          <p:cNvPr id="4" name="Picture 4" descr="http://i.dailymail.co.uk/i/pix/2008/12/17/article-1096360-02D52113000005DC-89_468x3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208" y="2780840"/>
            <a:ext cx="252581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Primeri fizikalnih problemov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1825625"/>
            <a:ext cx="8227350" cy="4351338"/>
          </a:xfrm>
        </p:spPr>
        <p:txBody>
          <a:bodyPr>
            <a:normAutofit/>
          </a:bodyPr>
          <a:lstStyle/>
          <a:p>
            <a:r>
              <a:rPr lang="sl-SI" sz="2400" dirty="0" smtClean="0"/>
              <a:t>Izvleči vodo iz prsti Lune</a:t>
            </a:r>
          </a:p>
          <a:p>
            <a:pPr lvl="1"/>
            <a:r>
              <a:rPr lang="sl-SI" sz="2000" dirty="0" smtClean="0"/>
              <a:t>filtriranje in destilacija</a:t>
            </a:r>
          </a:p>
          <a:p>
            <a:pPr lvl="2"/>
            <a:r>
              <a:rPr lang="sl-SI" sz="1600" dirty="0">
                <a:hlinkClick r:id="rId2"/>
              </a:rPr>
              <a:t>http://</a:t>
            </a:r>
            <a:r>
              <a:rPr lang="sl-SI" sz="1600" dirty="0" smtClean="0">
                <a:hlinkClick r:id="rId2"/>
              </a:rPr>
              <a:t>esamultimedia.esa.int/docs/edu/C10_Extracting_water_from_lunar_ice.pdf</a:t>
            </a:r>
            <a:endParaRPr lang="sl-SI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84" y="2908321"/>
            <a:ext cx="2237415" cy="333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Primeri fizikalnih problemov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Energija </a:t>
            </a:r>
            <a:r>
              <a:rPr lang="sl-SI" sz="2400" dirty="0"/>
              <a:t>iz vode</a:t>
            </a:r>
          </a:p>
          <a:p>
            <a:pPr lvl="1"/>
            <a:r>
              <a:rPr lang="sl-SI" sz="2000" dirty="0"/>
              <a:t>kako proizvesti kisik in vodik na Luni</a:t>
            </a:r>
          </a:p>
          <a:p>
            <a:pPr lvl="2"/>
            <a:r>
              <a:rPr lang="sl-SI" sz="1600" dirty="0">
                <a:hlinkClick r:id="rId2"/>
              </a:rPr>
              <a:t>http://</a:t>
            </a:r>
            <a:r>
              <a:rPr lang="sl-SI" sz="1600" dirty="0" smtClean="0">
                <a:hlinkClick r:id="rId2"/>
              </a:rPr>
              <a:t>esamultimedia.esa.int/docs/edu/C09_Power_from_water.pdf</a:t>
            </a:r>
            <a:endParaRPr lang="sl-SI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375" y="2923200"/>
            <a:ext cx="2269256" cy="33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47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Primeri fizikalnih problemov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Polet </a:t>
            </a:r>
            <a:r>
              <a:rPr lang="sl-SI" sz="2400" dirty="0"/>
              <a:t>v vesolje</a:t>
            </a:r>
          </a:p>
          <a:p>
            <a:pPr lvl="1"/>
            <a:r>
              <a:rPr lang="sl-SI" sz="2000" dirty="0"/>
              <a:t>zgradi svojo lastno papirnato raketo</a:t>
            </a:r>
          </a:p>
          <a:p>
            <a:pPr lvl="2"/>
            <a:r>
              <a:rPr lang="sl-SI" sz="1600" dirty="0">
                <a:hlinkClick r:id="rId2"/>
              </a:rPr>
              <a:t>https://esamultimedia.esa.int/docs/kids/P17_3.2.1.lift_off.pdf</a:t>
            </a:r>
            <a:r>
              <a:rPr lang="sl-SI" sz="1600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2865600"/>
            <a:ext cx="2264510" cy="339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943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Primeri fizikalnih problemov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Rastline </a:t>
            </a:r>
            <a:r>
              <a:rPr lang="sl-SI" sz="2400" dirty="0"/>
              <a:t>na Marsu</a:t>
            </a:r>
          </a:p>
          <a:p>
            <a:pPr lvl="1"/>
            <a:r>
              <a:rPr lang="sl-SI" sz="2000" dirty="0"/>
              <a:t>zgradi sistem samodejnega zalivanja rastlinjaka</a:t>
            </a:r>
          </a:p>
          <a:p>
            <a:pPr lvl="2"/>
            <a:r>
              <a:rPr lang="sl-SI" sz="1800" dirty="0">
                <a:hlinkClick r:id="rId2"/>
              </a:rPr>
              <a:t>http://esamultimedia.esa.int/docs/edu/T09_Plants_on_Mars.pdf</a:t>
            </a:r>
            <a:endParaRPr lang="sl-SI" sz="1800" dirty="0"/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2897251"/>
            <a:ext cx="2269582" cy="335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505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Poleti svoj eksperiment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Misija TRISAT-EDU</a:t>
            </a:r>
          </a:p>
          <a:p>
            <a:pPr lvl="1"/>
            <a:r>
              <a:rPr lang="sl-SI" dirty="0"/>
              <a:t>3U </a:t>
            </a:r>
            <a:r>
              <a:rPr lang="sl-SI" dirty="0" err="1"/>
              <a:t>nanosatelit</a:t>
            </a:r>
            <a:r>
              <a:rPr lang="sl-SI" dirty="0"/>
              <a:t> v nizki zemeljski orbiti</a:t>
            </a:r>
          </a:p>
          <a:p>
            <a:pPr lvl="1"/>
            <a:r>
              <a:rPr lang="sl-SI" dirty="0"/>
              <a:t>izbira eksperimenta v treh stopnjah</a:t>
            </a:r>
          </a:p>
          <a:p>
            <a:pPr lvl="2"/>
            <a:r>
              <a:rPr lang="sl-SI" dirty="0"/>
              <a:t>krajša predstavitev eksperimenta (ideje), podrobnejši opis z načrtom izvedbe (zmožnost izvedbe), končna izbira in finančna nagrada za izvedbo</a:t>
            </a:r>
          </a:p>
          <a:p>
            <a:pPr lvl="1"/>
            <a:r>
              <a:rPr lang="sl-SI" dirty="0"/>
              <a:t>tehnična podpora (UM-FERI, </a:t>
            </a:r>
            <a:r>
              <a:rPr lang="sl-SI" dirty="0" err="1"/>
              <a:t>SkyLabs</a:t>
            </a:r>
            <a:r>
              <a:rPr lang="sl-SI" dirty="0"/>
              <a:t>)</a:t>
            </a:r>
          </a:p>
          <a:p>
            <a:pPr lvl="1"/>
            <a:r>
              <a:rPr lang="sl-SI" dirty="0"/>
              <a:t>primarni izvajalec UM-FERI, platforma </a:t>
            </a:r>
            <a:r>
              <a:rPr lang="sl-SI" dirty="0" err="1"/>
              <a:t>NanoSky</a:t>
            </a:r>
            <a:r>
              <a:rPr lang="sl-SI" dirty="0"/>
              <a:t> (</a:t>
            </a:r>
            <a:r>
              <a:rPr lang="sl-SI" dirty="0" err="1"/>
              <a:t>SkyLabs</a:t>
            </a:r>
            <a:r>
              <a:rPr lang="sl-SI" dirty="0"/>
              <a:t>)</a:t>
            </a:r>
          </a:p>
          <a:p>
            <a:pPr lvl="1"/>
            <a:endParaRPr lang="sl-SI" dirty="0"/>
          </a:p>
          <a:p>
            <a:pPr marL="457200" lvl="1" indent="0" algn="ctr">
              <a:buNone/>
            </a:pPr>
            <a:r>
              <a:rPr lang="sl-SI" b="1" dirty="0"/>
              <a:t>zbiranje interesa srednjih šol oz. potencialnih mentorjev</a:t>
            </a:r>
          </a:p>
          <a:p>
            <a:pPr marL="457200" lvl="1" indent="0" algn="ctr">
              <a:buNone/>
            </a:pPr>
            <a:r>
              <a:rPr lang="sl-SI" b="1" dirty="0" err="1">
                <a:hlinkClick r:id="rId2"/>
              </a:rPr>
              <a:t>www.trisat.um.si/trisat</a:t>
            </a:r>
            <a:r>
              <a:rPr lang="sl-SI" b="1" dirty="0">
                <a:hlinkClick r:id="rId2"/>
              </a:rPr>
              <a:t>-</a:t>
            </a:r>
            <a:r>
              <a:rPr lang="sl-SI" b="1" dirty="0" err="1">
                <a:hlinkClick r:id="rId2"/>
              </a:rPr>
              <a:t>edu</a:t>
            </a:r>
            <a:endParaRPr lang="sl-SI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53" y="832986"/>
            <a:ext cx="2528246" cy="198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517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Vesolje kot okolje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Zemeljsko magnetno polje predstavlja zaščito pred sevanjem iz vesolja</a:t>
            </a:r>
          </a:p>
          <a:p>
            <a:pPr lvl="1"/>
            <a:r>
              <a:rPr lang="sl-SI" dirty="0"/>
              <a:t>asimetrična oblika, ki se razteza do 90.000 km od zemlje</a:t>
            </a:r>
          </a:p>
          <a:p>
            <a:endParaRPr lang="sl-SI" dirty="0"/>
          </a:p>
        </p:txBody>
      </p:sp>
      <p:pic>
        <p:nvPicPr>
          <p:cNvPr id="4" name="Picture 2" descr="http://solar.gmu.edu/teaching/2012_CSI662/plasma_fountai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3068960"/>
            <a:ext cx="4824536" cy="258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2195736" y="5733256"/>
            <a:ext cx="4582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sl-SI" sz="1200" b="1" dirty="0" smtClean="0"/>
              <a:t>Len Adams</a:t>
            </a:r>
            <a:r>
              <a:rPr lang="sl-SI" altLang="sl-SI" sz="1200" b="1" dirty="0" smtClean="0"/>
              <a:t>, </a:t>
            </a:r>
            <a:r>
              <a:rPr lang="en-GB" altLang="sl-SI" sz="1200" b="1" dirty="0" smtClean="0"/>
              <a:t>Space Radiation Effects</a:t>
            </a:r>
            <a:r>
              <a:rPr lang="sl-SI" altLang="sl-SI" sz="1200" b="1" dirty="0" smtClean="0"/>
              <a:t> </a:t>
            </a:r>
            <a:r>
              <a:rPr lang="en-GB" altLang="sl-SI" sz="1200" b="1" dirty="0" smtClean="0"/>
              <a:t>in Electronic Components,</a:t>
            </a:r>
            <a:r>
              <a:rPr lang="sl-SI" altLang="sl-SI" sz="1200" b="1" dirty="0" smtClean="0"/>
              <a:t> 2003</a:t>
            </a:r>
            <a:endParaRPr lang="sl-SI" sz="1200" b="1" dirty="0"/>
          </a:p>
        </p:txBody>
      </p:sp>
    </p:spTree>
    <p:extLst>
      <p:ext uri="{BB962C8B-B14F-4D97-AF65-F5344CB8AC3E}">
        <p14:creationId xmlns:p14="http://schemas.microsoft.com/office/powerpoint/2010/main" val="169626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Vesolje kot okolje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Elektroni in protoni, ujeti v zemeljskem magnetnem polju tvorijo pasove (Van </a:t>
            </a:r>
            <a:r>
              <a:rPr lang="sl-SI" dirty="0" err="1"/>
              <a:t>Allen</a:t>
            </a:r>
            <a:r>
              <a:rPr lang="sl-SI" dirty="0"/>
              <a:t>)</a:t>
            </a:r>
          </a:p>
          <a:p>
            <a:pPr lvl="1"/>
            <a:r>
              <a:rPr lang="sl-SI" dirty="0" smtClean="0"/>
              <a:t>elektroni </a:t>
            </a:r>
            <a:r>
              <a:rPr lang="sl-SI" dirty="0"/>
              <a:t>do 7 </a:t>
            </a:r>
            <a:r>
              <a:rPr lang="sl-SI" dirty="0" err="1"/>
              <a:t>MeV</a:t>
            </a:r>
            <a:r>
              <a:rPr lang="sl-SI" dirty="0"/>
              <a:t>, protoni do nekaj sto </a:t>
            </a:r>
            <a:r>
              <a:rPr lang="sl-SI" dirty="0" err="1"/>
              <a:t>MeV</a:t>
            </a:r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Picture 3" descr="C:\My Documents\Training Course\p-belts.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2592288" cy="16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My Documents\Training Course\e-belts.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281809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95536" y="5301208"/>
            <a:ext cx="4582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sl-SI" sz="1200" b="1" dirty="0" smtClean="0"/>
              <a:t>Len Adams</a:t>
            </a:r>
            <a:r>
              <a:rPr lang="sl-SI" altLang="sl-SI" sz="1200" b="1" dirty="0" smtClean="0"/>
              <a:t>, </a:t>
            </a:r>
            <a:r>
              <a:rPr lang="en-GB" altLang="sl-SI" sz="1200" b="1" dirty="0" smtClean="0"/>
              <a:t>Space Radiation Effects</a:t>
            </a:r>
            <a:r>
              <a:rPr lang="sl-SI" altLang="sl-SI" sz="1200" b="1" dirty="0" smtClean="0"/>
              <a:t> </a:t>
            </a:r>
            <a:r>
              <a:rPr lang="en-GB" altLang="sl-SI" sz="1200" b="1" dirty="0" smtClean="0"/>
              <a:t>in Electronic Components,</a:t>
            </a:r>
            <a:r>
              <a:rPr lang="sl-SI" altLang="sl-SI" sz="1200" b="1" dirty="0" smtClean="0"/>
              <a:t> 2003</a:t>
            </a:r>
            <a:endParaRPr lang="sl-SI" sz="1200" b="1" dirty="0"/>
          </a:p>
        </p:txBody>
      </p:sp>
      <p:pic>
        <p:nvPicPr>
          <p:cNvPr id="7" name="Picture 5" descr="https://www.spenvis.oma.be/help/background/traprad/psaa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72"/>
          <a:stretch>
            <a:fillRect/>
          </a:stretch>
        </p:blipFill>
        <p:spPr bwMode="auto">
          <a:xfrm>
            <a:off x="5292080" y="3068960"/>
            <a:ext cx="3496235" cy="2664296"/>
          </a:xfrm>
          <a:prstGeom prst="rect">
            <a:avLst/>
          </a:prstGeom>
          <a:noFill/>
        </p:spPr>
      </p:pic>
      <p:sp>
        <p:nvSpPr>
          <p:cNvPr id="8" name="PoljeZBesedilom 7"/>
          <p:cNvSpPr txBox="1"/>
          <p:nvPr/>
        </p:nvSpPr>
        <p:spPr>
          <a:xfrm>
            <a:off x="5606205" y="5744289"/>
            <a:ext cx="292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sl-SI" sz="1200" b="1" dirty="0" err="1" smtClean="0"/>
              <a:t>Južno-atlantska</a:t>
            </a:r>
            <a:r>
              <a:rPr lang="en-GB" altLang="sl-SI" sz="1200" b="1" dirty="0" smtClean="0"/>
              <a:t> </a:t>
            </a:r>
            <a:r>
              <a:rPr lang="en-GB" altLang="sl-SI" sz="1200" b="1" dirty="0" err="1" smtClean="0"/>
              <a:t>anomalija</a:t>
            </a:r>
            <a:r>
              <a:rPr lang="en-GB" altLang="sl-SI" sz="1200" b="1" dirty="0" smtClean="0"/>
              <a:t> - SAA</a:t>
            </a:r>
          </a:p>
        </p:txBody>
      </p:sp>
    </p:spTree>
    <p:extLst>
      <p:ext uri="{BB962C8B-B14F-4D97-AF65-F5344CB8AC3E}">
        <p14:creationId xmlns:p14="http://schemas.microsoft.com/office/powerpoint/2010/main" val="1153283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Vesolje kot okolje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Zemljine orbite</a:t>
            </a:r>
          </a:p>
          <a:p>
            <a:pPr lvl="1"/>
            <a:r>
              <a:rPr lang="sl-SI" dirty="0"/>
              <a:t>nizke, srednje in geostacionarne orbite</a:t>
            </a:r>
          </a:p>
          <a:p>
            <a:r>
              <a:rPr lang="sl-SI" dirty="0"/>
              <a:t>Nizka orbita (LEO)</a:t>
            </a:r>
          </a:p>
          <a:p>
            <a:pPr lvl="1"/>
            <a:r>
              <a:rPr lang="sl-SI" dirty="0"/>
              <a:t>od 350 do 1000 km</a:t>
            </a:r>
          </a:p>
          <a:p>
            <a:pPr lvl="1"/>
            <a:r>
              <a:rPr lang="sl-SI" dirty="0"/>
              <a:t>čas obhoda od 90 min</a:t>
            </a:r>
            <a:br>
              <a:rPr lang="sl-SI" dirty="0"/>
            </a:br>
            <a:r>
              <a:rPr lang="sl-SI" dirty="0"/>
              <a:t>do 100 min</a:t>
            </a:r>
          </a:p>
          <a:p>
            <a:pPr lvl="1"/>
            <a:r>
              <a:rPr lang="sl-SI" dirty="0"/>
              <a:t>hitrosti okoli 7,5 km/s</a:t>
            </a:r>
          </a:p>
          <a:p>
            <a:endParaRPr lang="sl-SI" dirty="0"/>
          </a:p>
        </p:txBody>
      </p:sp>
      <p:pic>
        <p:nvPicPr>
          <p:cNvPr id="4" name="Picture 6" descr="http://satelit.web.id/images/Orbits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708920"/>
            <a:ext cx="3705226" cy="311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171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Bodi svetloba … in nastala je …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/>
              <a:t>9. julij 1962 – ZDA detonira 1.4 megatone močno jedrsko konico 400 km nad pacifiškim oceanom</a:t>
            </a:r>
          </a:p>
          <a:p>
            <a:pPr lvl="1"/>
            <a:r>
              <a:rPr lang="sl-SI" sz="1800" dirty="0"/>
              <a:t>Posledica: ujeti visoko-energijski delci v zemeljski orbiti naslednjih 5 let</a:t>
            </a:r>
          </a:p>
          <a:p>
            <a:r>
              <a:rPr lang="sl-SI" sz="2000" dirty="0"/>
              <a:t>V naslednjem letu odpove 7 satelitov zaradi posledic radiacije</a:t>
            </a:r>
          </a:p>
          <a:p>
            <a:pPr lvl="1"/>
            <a:r>
              <a:rPr lang="sl-SI" sz="1800" dirty="0"/>
              <a:t>tretjina vse satelitov, vključno s prvim komunikacijskim TELSTAR-1</a:t>
            </a:r>
          </a:p>
          <a:p>
            <a:endParaRPr lang="sl-SI" sz="2000" dirty="0"/>
          </a:p>
          <a:p>
            <a:endParaRPr lang="sl-SI" sz="2000" dirty="0"/>
          </a:p>
          <a:p>
            <a:endParaRPr lang="sl-SI" sz="2000" dirty="0"/>
          </a:p>
        </p:txBody>
      </p:sp>
      <p:pic>
        <p:nvPicPr>
          <p:cNvPr id="4" name="Picture 10" descr="http://upload.wikimedia.org/wikipedia/commons/0/0a/Starfish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2300951" cy="2249332"/>
          </a:xfrm>
          <a:prstGeom prst="rect">
            <a:avLst/>
          </a:prstGeom>
          <a:noFill/>
        </p:spPr>
      </p:pic>
      <p:sp>
        <p:nvSpPr>
          <p:cNvPr id="5" name="PoljeZBesedilom 4"/>
          <p:cNvSpPr txBox="1"/>
          <p:nvPr/>
        </p:nvSpPr>
        <p:spPr>
          <a:xfrm>
            <a:off x="2915816" y="436510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b="1" dirty="0" smtClean="0"/>
              <a:t>Slika iz Honolulu, 1500 km stran od detonacije.</a:t>
            </a:r>
          </a:p>
        </p:txBody>
      </p:sp>
      <p:pic>
        <p:nvPicPr>
          <p:cNvPr id="6" name="Picture 7" descr="http://upload.wikimedia.org/wikipedia/commons/3/3a/Operation_Dominic_Starfish-Prime_nuclear_test_from_plan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2232248" cy="2224329"/>
          </a:xfrm>
          <a:prstGeom prst="rect">
            <a:avLst/>
          </a:prstGeom>
          <a:noFill/>
        </p:spPr>
      </p:pic>
      <p:sp>
        <p:nvSpPr>
          <p:cNvPr id="7" name="PoljeZBesedilom 6"/>
          <p:cNvSpPr txBox="1"/>
          <p:nvPr/>
        </p:nvSpPr>
        <p:spPr>
          <a:xfrm>
            <a:off x="6732240" y="4293096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b="1" dirty="0" smtClean="0"/>
              <a:t>Slika opazovalnega letala – vidni sij znotraj zemeljskega magnetnega polja, ki je trajal 3 minute</a:t>
            </a:r>
          </a:p>
        </p:txBody>
      </p:sp>
    </p:spTree>
    <p:extLst>
      <p:ext uri="{BB962C8B-B14F-4D97-AF65-F5344CB8AC3E}">
        <p14:creationId xmlns:p14="http://schemas.microsoft.com/office/powerpoint/2010/main" val="38359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Načrtovanje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28650" y="1825625"/>
            <a:ext cx="5786550" cy="4351338"/>
          </a:xfrm>
        </p:spPr>
        <p:txBody>
          <a:bodyPr>
            <a:noAutofit/>
          </a:bodyPr>
          <a:lstStyle/>
          <a:p>
            <a:r>
              <a:rPr lang="sl-SI" sz="1800" dirty="0"/>
              <a:t>Trojno glasovanje ni nujno rešitev</a:t>
            </a:r>
          </a:p>
          <a:p>
            <a:pPr lvl="1"/>
            <a:r>
              <a:rPr lang="sl-SI" sz="1400" dirty="0"/>
              <a:t>12. julij 1988 – izstrelitev </a:t>
            </a:r>
            <a:r>
              <a:rPr lang="sl-SI" sz="1400" dirty="0" err="1"/>
              <a:t>Phobos</a:t>
            </a:r>
            <a:r>
              <a:rPr lang="sl-SI" sz="1400" dirty="0"/>
              <a:t> 2 plovila proti Marsu</a:t>
            </a:r>
          </a:p>
          <a:p>
            <a:pPr lvl="1"/>
            <a:r>
              <a:rPr lang="sl-SI" sz="1400" dirty="0"/>
              <a:t>27. marec 1989 - Zadnja faza misije pristanek na luni </a:t>
            </a:r>
            <a:r>
              <a:rPr lang="sl-SI" sz="1400" dirty="0" err="1"/>
              <a:t>Phobos</a:t>
            </a:r>
            <a:endParaRPr lang="sl-SI" sz="1400" dirty="0"/>
          </a:p>
          <a:p>
            <a:pPr lvl="1"/>
            <a:r>
              <a:rPr lang="sl-SI" sz="1400" dirty="0"/>
              <a:t>50 metrov od lune izgubljen kontakt – nikoli več vzpostavljen</a:t>
            </a:r>
          </a:p>
          <a:p>
            <a:pPr lvl="1"/>
            <a:r>
              <a:rPr lang="sl-SI" sz="1400" dirty="0"/>
              <a:t>Imel tri računalnike z glasovanjem</a:t>
            </a:r>
          </a:p>
          <a:p>
            <a:pPr lvl="1"/>
            <a:r>
              <a:rPr lang="sl-SI" sz="1400" dirty="0"/>
              <a:t>prvi odpovedal na poti, drugi tik pred izstrelitvijo pristajalnega vozila</a:t>
            </a:r>
          </a:p>
          <a:p>
            <a:r>
              <a:rPr lang="sl-SI" sz="1800" dirty="0"/>
              <a:t>SEL primer</a:t>
            </a:r>
          </a:p>
          <a:p>
            <a:pPr lvl="1"/>
            <a:r>
              <a:rPr lang="sl-SI" sz="1400" dirty="0"/>
              <a:t>Leta 1991 izstrelitev satelite ERS-1 (</a:t>
            </a:r>
            <a:r>
              <a:rPr lang="sl-SI" sz="1400" dirty="0" err="1"/>
              <a:t>Earth</a:t>
            </a:r>
            <a:r>
              <a:rPr lang="sl-SI" sz="1400" dirty="0"/>
              <a:t> </a:t>
            </a:r>
            <a:r>
              <a:rPr lang="sl-SI" sz="1400" dirty="0" err="1"/>
              <a:t>Remote</a:t>
            </a:r>
            <a:r>
              <a:rPr lang="sl-SI" sz="1400" dirty="0"/>
              <a:t> </a:t>
            </a:r>
            <a:r>
              <a:rPr lang="sl-SI" sz="1400" dirty="0" err="1"/>
              <a:t>Sensing</a:t>
            </a:r>
            <a:r>
              <a:rPr lang="sl-SI" sz="1400" dirty="0"/>
              <a:t>)</a:t>
            </a:r>
          </a:p>
          <a:p>
            <a:pPr lvl="1"/>
            <a:r>
              <a:rPr lang="sl-SI" sz="1400" dirty="0"/>
              <a:t>Orbita 800 km višine, inklinacija 100°</a:t>
            </a:r>
          </a:p>
          <a:p>
            <a:pPr lvl="1"/>
            <a:r>
              <a:rPr lang="sl-SI" sz="1400" dirty="0"/>
              <a:t>Vključuje instrument PRARE (</a:t>
            </a:r>
            <a:r>
              <a:rPr lang="sl-SI" sz="1400" dirty="0" err="1"/>
              <a:t>Precise</a:t>
            </a:r>
            <a:r>
              <a:rPr lang="sl-SI" sz="1400" dirty="0"/>
              <a:t> </a:t>
            </a:r>
            <a:r>
              <a:rPr lang="sl-SI" sz="1400" dirty="0" err="1"/>
              <a:t>Rate</a:t>
            </a:r>
            <a:r>
              <a:rPr lang="sl-SI" sz="1400" dirty="0"/>
              <a:t> and Range </a:t>
            </a:r>
            <a:r>
              <a:rPr lang="sl-SI" sz="1400" dirty="0" err="1"/>
              <a:t>Rate</a:t>
            </a:r>
            <a:r>
              <a:rPr lang="sl-SI" sz="1400" dirty="0"/>
              <a:t> </a:t>
            </a:r>
            <a:r>
              <a:rPr lang="sl-SI" sz="1400" dirty="0" err="1"/>
              <a:t>Equipment</a:t>
            </a:r>
            <a:r>
              <a:rPr lang="sl-SI" sz="1400" dirty="0"/>
              <a:t>)</a:t>
            </a:r>
          </a:p>
          <a:p>
            <a:pPr lvl="1"/>
            <a:r>
              <a:rPr lang="sl-SI" sz="1400" dirty="0"/>
              <a:t>Zaradi stroškov iz samih komercialnih komponent</a:t>
            </a:r>
          </a:p>
          <a:p>
            <a:pPr lvl="1"/>
            <a:r>
              <a:rPr lang="sl-SI" sz="1400" dirty="0"/>
              <a:t>5 dni po vklopu instrumenta se izklopi med preletom nad SAA</a:t>
            </a:r>
          </a:p>
          <a:p>
            <a:pPr lvl="1"/>
            <a:r>
              <a:rPr lang="sl-SI" sz="1400" dirty="0"/>
              <a:t>Razlog: SEL RAM komponente – edina občutljiva komponenta na celotnem instrumentu</a:t>
            </a:r>
          </a:p>
          <a:p>
            <a:endParaRPr lang="sl-SI" sz="1800" dirty="0"/>
          </a:p>
          <a:p>
            <a:endParaRPr lang="sl-SI" sz="1800" dirty="0"/>
          </a:p>
        </p:txBody>
      </p:sp>
      <p:pic>
        <p:nvPicPr>
          <p:cNvPr id="4" name="Picture 2" descr="ers1_instrumen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1" y="3429000"/>
            <a:ext cx="2746983" cy="2654610"/>
          </a:xfrm>
          <a:prstGeom prst="rect">
            <a:avLst/>
          </a:prstGeom>
          <a:noFill/>
        </p:spPr>
      </p:pic>
      <p:pic>
        <p:nvPicPr>
          <p:cNvPr id="5" name="Picture 4" descr="http://nssdc.gsfc.nasa.gov/image/spacecraft/phobo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206" y="1628800"/>
            <a:ext cx="2706096" cy="191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6239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Vplivi sevanja na </a:t>
            </a:r>
            <a:r>
              <a:rPr lang="sl-SI" dirty="0" smtClean="0"/>
              <a:t>elektroniko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Makroskopski pojavi</a:t>
            </a:r>
          </a:p>
          <a:p>
            <a:pPr lvl="1"/>
            <a:r>
              <a:rPr lang="sl-SI" dirty="0"/>
              <a:t>skupna ionizacijska (TID)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Mikroskopski pojavi:</a:t>
            </a:r>
          </a:p>
          <a:p>
            <a:pPr lvl="1"/>
            <a:r>
              <a:rPr lang="sl-SI" dirty="0"/>
              <a:t>posamezni sevalni dogodki (SEE)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Picture 4" descr="Displacement_Da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068960"/>
            <a:ext cx="2281967" cy="1584176"/>
          </a:xfrm>
          <a:prstGeom prst="rect">
            <a:avLst/>
          </a:prstGeom>
          <a:noFill/>
        </p:spPr>
      </p:pic>
      <p:pic>
        <p:nvPicPr>
          <p:cNvPr id="5" name="Picture 10" descr="Ionizat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598142"/>
            <a:ext cx="3671887" cy="2559050"/>
          </a:xfrm>
          <a:prstGeom prst="rect">
            <a:avLst/>
          </a:prstGeom>
          <a:noFill/>
        </p:spPr>
      </p:pic>
      <p:sp>
        <p:nvSpPr>
          <p:cNvPr id="6" name="PoljeZBesedilom 5"/>
          <p:cNvSpPr txBox="1"/>
          <p:nvPr/>
        </p:nvSpPr>
        <p:spPr>
          <a:xfrm>
            <a:off x="683568" y="270892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Poškodbe zaradi izpodrivanja</a:t>
            </a:r>
            <a:endParaRPr lang="sl-SI" b="1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436096" y="19888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Ionizacijski pojavi - tvorba parov elektron-vrzel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378482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Vplivi sevanja na elektroniko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dirty="0"/>
              <a:t>Letna doza radiacije (skupna ionizacijska doza)</a:t>
            </a:r>
          </a:p>
          <a:p>
            <a:pPr lvl="1"/>
            <a:r>
              <a:rPr lang="sl-SI" dirty="0"/>
              <a:t>do 10 </a:t>
            </a:r>
            <a:r>
              <a:rPr lang="sl-SI" dirty="0" err="1"/>
              <a:t>kRad</a:t>
            </a:r>
            <a:r>
              <a:rPr lang="sl-SI" dirty="0"/>
              <a:t> na leto v orbitah med 400 km in 800 km (</a:t>
            </a:r>
            <a:r>
              <a:rPr lang="sl-SI" dirty="0" smtClean="0"/>
              <a:t>LEO)</a:t>
            </a:r>
          </a:p>
          <a:p>
            <a:r>
              <a:rPr lang="sl-SI" dirty="0"/>
              <a:t>Posamezni sevalni dogodki (SEE)</a:t>
            </a:r>
          </a:p>
          <a:p>
            <a:pPr lvl="1"/>
            <a:r>
              <a:rPr lang="sl-SI" dirty="0" smtClean="0"/>
              <a:t>SEU </a:t>
            </a:r>
            <a:r>
              <a:rPr lang="sl-SI" dirty="0"/>
              <a:t>(</a:t>
            </a:r>
            <a:r>
              <a:rPr lang="sl-SI" dirty="0" err="1"/>
              <a:t>Single</a:t>
            </a:r>
            <a:r>
              <a:rPr lang="sl-SI" dirty="0"/>
              <a:t> </a:t>
            </a:r>
            <a:r>
              <a:rPr lang="sl-SI" dirty="0" err="1"/>
              <a:t>Event</a:t>
            </a:r>
            <a:r>
              <a:rPr lang="sl-SI" dirty="0"/>
              <a:t> </a:t>
            </a:r>
            <a:r>
              <a:rPr lang="sl-SI" dirty="0" err="1"/>
              <a:t>Upset</a:t>
            </a:r>
            <a:r>
              <a:rPr lang="sl-SI" dirty="0"/>
              <a:t>)</a:t>
            </a:r>
          </a:p>
          <a:p>
            <a:pPr lvl="2"/>
            <a:r>
              <a:rPr lang="sl-SI" dirty="0"/>
              <a:t>pomnilniške celice, krmilni signali (predvideno za LEO: 10 dogodkov na 1Mbit spomina)</a:t>
            </a:r>
          </a:p>
          <a:p>
            <a:pPr lvl="1"/>
            <a:r>
              <a:rPr lang="sl-SI" dirty="0"/>
              <a:t>SEL (</a:t>
            </a:r>
            <a:r>
              <a:rPr lang="sl-SI" dirty="0" err="1"/>
              <a:t>Single</a:t>
            </a:r>
            <a:r>
              <a:rPr lang="sl-SI" dirty="0"/>
              <a:t> </a:t>
            </a:r>
            <a:r>
              <a:rPr lang="sl-SI" dirty="0" err="1"/>
              <a:t>Event</a:t>
            </a:r>
            <a:r>
              <a:rPr lang="sl-SI" dirty="0"/>
              <a:t> </a:t>
            </a:r>
            <a:r>
              <a:rPr lang="sl-SI" dirty="0" err="1"/>
              <a:t>Latch</a:t>
            </a:r>
            <a:r>
              <a:rPr lang="sl-SI" dirty="0"/>
              <a:t>-up)</a:t>
            </a:r>
          </a:p>
          <a:p>
            <a:pPr lvl="2"/>
            <a:r>
              <a:rPr lang="sl-SI" dirty="0"/>
              <a:t>izhodne enote, splošna logika</a:t>
            </a:r>
          </a:p>
          <a:p>
            <a:pPr lvl="1"/>
            <a:r>
              <a:rPr lang="sl-SI" dirty="0"/>
              <a:t>SET (</a:t>
            </a:r>
            <a:r>
              <a:rPr lang="sl-SI" dirty="0" err="1"/>
              <a:t>Single</a:t>
            </a:r>
            <a:r>
              <a:rPr lang="sl-SI" dirty="0"/>
              <a:t> </a:t>
            </a:r>
            <a:r>
              <a:rPr lang="sl-SI" dirty="0" err="1"/>
              <a:t>Event</a:t>
            </a:r>
            <a:r>
              <a:rPr lang="sl-SI" dirty="0"/>
              <a:t> </a:t>
            </a:r>
            <a:r>
              <a:rPr lang="sl-SI" dirty="0" err="1"/>
              <a:t>Transient</a:t>
            </a:r>
            <a:r>
              <a:rPr lang="sl-SI" dirty="0"/>
              <a:t>)</a:t>
            </a:r>
          </a:p>
          <a:p>
            <a:pPr lvl="2"/>
            <a:r>
              <a:rPr lang="sl-SI" dirty="0"/>
              <a:t>vhodne enote, distribucija urinih signalov, splošna logika</a:t>
            </a:r>
          </a:p>
          <a:p>
            <a:r>
              <a:rPr lang="sl-SI" dirty="0"/>
              <a:t>Uporaba splošno dostopnih komponent (COST)</a:t>
            </a:r>
          </a:p>
          <a:p>
            <a:pPr lvl="1"/>
            <a:r>
              <a:rPr lang="sl-SI" dirty="0"/>
              <a:t>specifična izbira komponent z radiacijsko zgodovino</a:t>
            </a:r>
          </a:p>
          <a:p>
            <a:pPr lvl="1"/>
            <a:r>
              <a:rPr lang="sl-SI" dirty="0"/>
              <a:t>dodatni postopki za blaženje napak (EDAC, TMR, …)</a:t>
            </a:r>
          </a:p>
          <a:p>
            <a:pPr lvl="1"/>
            <a:r>
              <a:rPr lang="sl-SI" dirty="0"/>
              <a:t>redundanca in tokovne </a:t>
            </a:r>
            <a:r>
              <a:rPr lang="sl-SI" dirty="0" smtClean="0"/>
              <a:t>zaščite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96364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941</TotalTime>
  <Words>934</Words>
  <Application>Microsoft Office PowerPoint</Application>
  <PresentationFormat>Diaprojekcija na zaslonu (4:3)</PresentationFormat>
  <Paragraphs>167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5" baseType="lpstr">
      <vt:lpstr>Officeova tema</vt:lpstr>
      <vt:lpstr>Vesoljske tehnologije kot priložnost za popestritev pouka fizike</vt:lpstr>
      <vt:lpstr>Vesolje kot okolje</vt:lpstr>
      <vt:lpstr>Vesolje kot okolje</vt:lpstr>
      <vt:lpstr>Vesolje kot okolje</vt:lpstr>
      <vt:lpstr>Vesolje kot okolje</vt:lpstr>
      <vt:lpstr>Bodi svetloba … in nastala je …</vt:lpstr>
      <vt:lpstr>Načrtovanje</vt:lpstr>
      <vt:lpstr>Vplivi sevanja na elektroniko</vt:lpstr>
      <vt:lpstr>Vplivi sevanja na elektroniko</vt:lpstr>
      <vt:lpstr>Vplivi sevanja na elektroniko</vt:lpstr>
      <vt:lpstr>Načrtovanje</vt:lpstr>
      <vt:lpstr>Utirjenje v orbito</vt:lpstr>
      <vt:lpstr>Nabiranje energije</vt:lpstr>
      <vt:lpstr>Shranjevanje energije</vt:lpstr>
      <vt:lpstr>Komunikacija z Zemljo</vt:lpstr>
      <vt:lpstr>Stabilizacija in orientacija</vt:lpstr>
      <vt:lpstr>Satelitska navigacija</vt:lpstr>
      <vt:lpstr>Termalne analize</vt:lpstr>
      <vt:lpstr>Rokovanje s podatki</vt:lpstr>
      <vt:lpstr>Primeri fizikalnih problemov</vt:lpstr>
      <vt:lpstr>Primeri fizikalnih problemov</vt:lpstr>
      <vt:lpstr>Primeri fizikalnih problemov</vt:lpstr>
      <vt:lpstr>Primeri fizikalnih problemov</vt:lpstr>
      <vt:lpstr>Poleti svoj eksperiment</vt:lpstr>
    </vt:vector>
  </TitlesOfParts>
  <Company>Zavod RS za šolstvo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26 pt, bold</dc:title>
  <dc:creator>Zvonka Kos</dc:creator>
  <cp:lastModifiedBy>Iztok</cp:lastModifiedBy>
  <cp:revision>64</cp:revision>
  <dcterms:created xsi:type="dcterms:W3CDTF">2017-08-16T10:43:35Z</dcterms:created>
  <dcterms:modified xsi:type="dcterms:W3CDTF">2019-10-18T12:13:53Z</dcterms:modified>
</cp:coreProperties>
</file>