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9" r:id="rId4"/>
    <p:sldId id="263" r:id="rId5"/>
    <p:sldId id="279" r:id="rId6"/>
    <p:sldId id="264" r:id="rId7"/>
    <p:sldId id="273" r:id="rId8"/>
    <p:sldId id="270" r:id="rId9"/>
    <p:sldId id="265" r:id="rId10"/>
    <p:sldId id="268" r:id="rId11"/>
    <p:sldId id="269" r:id="rId12"/>
    <p:sldId id="266" r:id="rId13"/>
    <p:sldId id="277" r:id="rId14"/>
    <p:sldId id="275" r:id="rId15"/>
    <p:sldId id="285" r:id="rId16"/>
    <p:sldId id="296" r:id="rId17"/>
    <p:sldId id="298" r:id="rId18"/>
    <p:sldId id="276" r:id="rId19"/>
    <p:sldId id="286" r:id="rId20"/>
    <p:sldId id="287" r:id="rId21"/>
    <p:sldId id="288" r:id="rId22"/>
    <p:sldId id="278" r:id="rId23"/>
    <p:sldId id="290" r:id="rId24"/>
    <p:sldId id="289" r:id="rId25"/>
    <p:sldId id="291" r:id="rId26"/>
    <p:sldId id="295" r:id="rId27"/>
    <p:sldId id="292" r:id="rId28"/>
    <p:sldId id="294" r:id="rId29"/>
    <p:sldId id="297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257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97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06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3795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982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19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602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90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05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529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14. 10. 2019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475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6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483742" y="2486826"/>
            <a:ext cx="7497887" cy="1316053"/>
          </a:xfrm>
        </p:spPr>
        <p:txBody>
          <a:bodyPr>
            <a:normAutofit/>
          </a:bodyPr>
          <a:lstStyle/>
          <a:p>
            <a:pPr algn="l"/>
            <a:r>
              <a:rPr lang="sl-SI" sz="2900" b="1" dirty="0">
                <a:latin typeface="Arial" panose="020B0604020202020204" pitchFamily="34" charset="0"/>
                <a:cs typeface="Arial" panose="020B0604020202020204" pitchFamily="34" charset="0"/>
              </a:rPr>
              <a:t>ZTIUM (STEAM) pristop k učenju za razvoj samostojne in ustvarjalne prihodnje </a:t>
            </a:r>
            <a:r>
              <a:rPr lang="sl-SI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generacije</a:t>
            </a: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83743" y="4183810"/>
            <a:ext cx="6858000" cy="905775"/>
          </a:xfrm>
        </p:spPr>
        <p:txBody>
          <a:bodyPr>
            <a:normAutofit/>
          </a:bodyPr>
          <a:lstStyle/>
          <a:p>
            <a:pPr algn="l"/>
            <a:r>
              <a:rPr lang="sl-SI" sz="1800" dirty="0" smtClean="0"/>
              <a:t>Samo Lipovnik    </a:t>
            </a:r>
            <a:r>
              <a:rPr lang="sl-SI" sz="1800" dirty="0" smtClean="0">
                <a:solidFill>
                  <a:srgbClr val="C00000"/>
                </a:solidFill>
              </a:rPr>
              <a:t>samo@lipovnik.si</a:t>
            </a:r>
            <a:endParaRPr lang="sl-SI" sz="1800" dirty="0" smtClean="0"/>
          </a:p>
          <a:p>
            <a:pPr algn="l"/>
            <a:r>
              <a:rPr lang="sl-SI" sz="1800" dirty="0" smtClean="0"/>
              <a:t>OŠ Franja Goloba Prevalje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sp>
        <p:nvSpPr>
          <p:cNvPr id="16" name="Naslov 1"/>
          <p:cNvSpPr>
            <a:spLocks noGrp="1"/>
          </p:cNvSpPr>
          <p:nvPr>
            <p:ph type="title"/>
          </p:nvPr>
        </p:nvSpPr>
        <p:spPr>
          <a:xfrm>
            <a:off x="1554455" y="-32425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DELO NA ŠOLI - </a:t>
            </a:r>
            <a:r>
              <a:rPr lang="sl-SI" dirty="0" smtClean="0">
                <a:solidFill>
                  <a:srgbClr val="FF0000"/>
                </a:solidFill>
              </a:rPr>
              <a:t>PROJEKT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7" name="Označba mesta vsebine 2"/>
          <p:cNvSpPr>
            <a:spLocks noGrp="1"/>
          </p:cNvSpPr>
          <p:nvPr>
            <p:ph idx="1"/>
          </p:nvPr>
        </p:nvSpPr>
        <p:spPr>
          <a:xfrm>
            <a:off x="275790" y="755130"/>
            <a:ext cx="8220761" cy="5113016"/>
          </a:xfrm>
        </p:spPr>
        <p:txBody>
          <a:bodyPr>
            <a:normAutofit/>
          </a:bodyPr>
          <a:lstStyle/>
          <a:p>
            <a:pPr marL="205740" lvl="1" indent="0">
              <a:buNone/>
            </a:pPr>
            <a:endParaRPr lang="sl-SI" sz="2400" dirty="0"/>
          </a:p>
          <a:p>
            <a:pPr marL="205740" lvl="1" indent="0">
              <a:buNone/>
            </a:pPr>
            <a:endParaRPr lang="sl-SI" dirty="0"/>
          </a:p>
          <a:p>
            <a:pPr marL="205740" lvl="1" indent="0">
              <a:buNone/>
            </a:pPr>
            <a:endParaRPr lang="sl-SI" dirty="0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83" y="3792214"/>
            <a:ext cx="3657206" cy="2328468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377" y="1183196"/>
            <a:ext cx="3409028" cy="2503295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526" y="725350"/>
            <a:ext cx="4714483" cy="21054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020" y="3439803"/>
            <a:ext cx="3925764" cy="2208243"/>
          </a:xfrm>
          <a:prstGeom prst="rect">
            <a:avLst/>
          </a:prstGeom>
        </p:spPr>
      </p:pic>
      <p:sp>
        <p:nvSpPr>
          <p:cNvPr id="22" name="Rounded Rectangle 29"/>
          <p:cNvSpPr/>
          <p:nvPr/>
        </p:nvSpPr>
        <p:spPr>
          <a:xfrm>
            <a:off x="1114421" y="687591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rgbClr val="FF0000"/>
                </a:solidFill>
              </a:rPr>
              <a:t>Pred tekmovanjem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9"/>
          <p:cNvSpPr/>
          <p:nvPr/>
        </p:nvSpPr>
        <p:spPr>
          <a:xfrm>
            <a:off x="5684536" y="3032914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Na FLL festivalu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9"/>
          <p:cNvSpPr/>
          <p:nvPr/>
        </p:nvSpPr>
        <p:spPr>
          <a:xfrm>
            <a:off x="1887885" y="3686491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Po tekmovanju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sp>
        <p:nvSpPr>
          <p:cNvPr id="24" name="Naslov 1"/>
          <p:cNvSpPr>
            <a:spLocks noGrp="1"/>
          </p:cNvSpPr>
          <p:nvPr>
            <p:ph type="title"/>
          </p:nvPr>
        </p:nvSpPr>
        <p:spPr>
          <a:xfrm>
            <a:off x="1453241" y="23426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DELO NA </a:t>
            </a:r>
            <a:r>
              <a:rPr lang="sl-SI" dirty="0" smtClean="0">
                <a:solidFill>
                  <a:srgbClr val="FF0000"/>
                </a:solidFill>
              </a:rPr>
              <a:t>ŠOLI – TIMSKO DELO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25" name="Označba mesta vsebine 2"/>
          <p:cNvSpPr>
            <a:spLocks noGrp="1"/>
          </p:cNvSpPr>
          <p:nvPr>
            <p:ph idx="1"/>
          </p:nvPr>
        </p:nvSpPr>
        <p:spPr>
          <a:xfrm>
            <a:off x="-56071" y="1020805"/>
            <a:ext cx="8459076" cy="5113016"/>
          </a:xfrm>
        </p:spPr>
        <p:txBody>
          <a:bodyPr>
            <a:normAutofit/>
          </a:bodyPr>
          <a:lstStyle/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TIMSKO DELO </a:t>
            </a:r>
            <a:r>
              <a:rPr lang="sl-SI" sz="2400" dirty="0" smtClean="0"/>
              <a:t>– trening trdnosti ekipe</a:t>
            </a:r>
          </a:p>
          <a:p>
            <a:pPr marL="205740" lvl="1" indent="0">
              <a:buNone/>
            </a:pPr>
            <a:r>
              <a:rPr lang="sl-SI" sz="2400" dirty="0" smtClean="0"/>
              <a:t>Znotraj skupin</a:t>
            </a:r>
          </a:p>
          <a:p>
            <a:pPr marL="205740" lvl="1" indent="0">
              <a:buNone/>
            </a:pPr>
            <a:r>
              <a:rPr lang="sl-SI" sz="2400" dirty="0" smtClean="0"/>
              <a:t>Med skupinami</a:t>
            </a:r>
          </a:p>
          <a:p>
            <a:pPr marL="205740" lvl="1" indent="0">
              <a:buNone/>
            </a:pPr>
            <a:r>
              <a:rPr lang="sl-SI" sz="2400" dirty="0" smtClean="0"/>
              <a:t>Urjenje spoštovanja - VREDNOT</a:t>
            </a:r>
          </a:p>
          <a:p>
            <a:pPr marL="205740" lvl="1" indent="0">
              <a:buNone/>
            </a:pPr>
            <a:endParaRPr lang="sl-SI" sz="2400" dirty="0" smtClean="0"/>
          </a:p>
          <a:p>
            <a:pPr marL="205740" lvl="1" indent="0">
              <a:buNone/>
            </a:pPr>
            <a:endParaRPr lang="sl-SI" sz="2400" dirty="0"/>
          </a:p>
          <a:p>
            <a:pPr marL="205740" lvl="1" indent="0">
              <a:buNone/>
            </a:pPr>
            <a:endParaRPr lang="sl-SI" sz="2400" dirty="0" smtClean="0"/>
          </a:p>
          <a:p>
            <a:pPr marL="205740" lvl="1" indent="0">
              <a:buNone/>
            </a:pPr>
            <a:endParaRPr lang="sl-SI" dirty="0"/>
          </a:p>
        </p:txBody>
      </p:sp>
      <p:pic>
        <p:nvPicPr>
          <p:cNvPr id="26" name="Slika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561" y="837450"/>
            <a:ext cx="3743916" cy="2489305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206" y="3334810"/>
            <a:ext cx="3207410" cy="2808438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942" y="3097820"/>
            <a:ext cx="2543883" cy="3067288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2812" y="2531166"/>
            <a:ext cx="3130004" cy="40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sp>
        <p:nvSpPr>
          <p:cNvPr id="16" name="Naslov 1"/>
          <p:cNvSpPr>
            <a:spLocks noGrp="1"/>
          </p:cNvSpPr>
          <p:nvPr>
            <p:ph type="title"/>
          </p:nvPr>
        </p:nvSpPr>
        <p:spPr>
          <a:xfrm>
            <a:off x="1615598" y="23425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IZKUŠNJA UČITELJA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7" name="Označba mesta vsebine 2"/>
          <p:cNvSpPr>
            <a:spLocks noGrp="1"/>
          </p:cNvSpPr>
          <p:nvPr>
            <p:ph idx="1"/>
          </p:nvPr>
        </p:nvSpPr>
        <p:spPr>
          <a:xfrm>
            <a:off x="-48601" y="1352649"/>
            <a:ext cx="7635711" cy="4663910"/>
          </a:xfrm>
        </p:spPr>
        <p:txBody>
          <a:bodyPr>
            <a:normAutofit fontScale="92500" lnSpcReduction="20000"/>
          </a:bodyPr>
          <a:lstStyle/>
          <a:p>
            <a:pPr marL="205740" lvl="1" indent="0">
              <a:buNone/>
            </a:pPr>
            <a:r>
              <a:rPr lang="sl-SI" sz="2400" dirty="0" smtClean="0">
                <a:solidFill>
                  <a:srgbClr val="FF0000"/>
                </a:solidFill>
              </a:rPr>
              <a:t>OPAZITI JE PREHOD V SAMOSTOJNO DELO</a:t>
            </a:r>
          </a:p>
          <a:p>
            <a:pPr marL="205740" lvl="1" indent="0">
              <a:buNone/>
            </a:pPr>
            <a:r>
              <a:rPr lang="sl-SI" sz="2400" dirty="0"/>
              <a:t>	</a:t>
            </a:r>
            <a:r>
              <a:rPr lang="sl-SI" sz="2400" dirty="0" smtClean="0"/>
              <a:t>- samoorganizacija</a:t>
            </a:r>
          </a:p>
          <a:p>
            <a:pPr marL="205740" lvl="1" indent="0">
              <a:buNone/>
            </a:pPr>
            <a:r>
              <a:rPr lang="sl-SI" sz="2400" dirty="0"/>
              <a:t>	</a:t>
            </a:r>
            <a:r>
              <a:rPr lang="sl-SI" sz="2400" dirty="0" smtClean="0"/>
              <a:t>- ugotovijo kaj je potrebno storiti</a:t>
            </a:r>
          </a:p>
          <a:p>
            <a:pPr marL="205740" lvl="1" indent="0">
              <a:buNone/>
            </a:pPr>
            <a:r>
              <a:rPr lang="sl-SI" sz="2400" dirty="0"/>
              <a:t>	</a:t>
            </a:r>
            <a:r>
              <a:rPr lang="sl-SI" sz="2400" dirty="0" smtClean="0"/>
              <a:t>- inovativnost</a:t>
            </a:r>
          </a:p>
          <a:p>
            <a:pPr marL="205740" lvl="1" indent="0">
              <a:buNone/>
            </a:pPr>
            <a:r>
              <a:rPr lang="sl-SI" sz="2400" dirty="0"/>
              <a:t>	</a:t>
            </a:r>
            <a:r>
              <a:rPr lang="sl-SI" sz="2400" dirty="0" smtClean="0"/>
              <a:t>- iščejo znanja potrebna za delo</a:t>
            </a:r>
          </a:p>
          <a:p>
            <a:pPr marL="205740" lvl="1" indent="0">
              <a:buNone/>
            </a:pPr>
            <a:r>
              <a:rPr lang="sl-SI" sz="2400" dirty="0"/>
              <a:t>	</a:t>
            </a:r>
            <a:r>
              <a:rPr lang="sl-SI" sz="2400" dirty="0" smtClean="0"/>
              <a:t>- PREVZAMEJO ODGOVORNOST</a:t>
            </a:r>
          </a:p>
          <a:p>
            <a:pPr marL="205740" lvl="1" indent="0">
              <a:buNone/>
            </a:pPr>
            <a:endParaRPr lang="sl-SI" sz="2400" dirty="0" smtClean="0"/>
          </a:p>
          <a:p>
            <a:pPr marL="205740" lvl="1" indent="0">
              <a:buNone/>
            </a:pPr>
            <a:r>
              <a:rPr lang="sl-SI" sz="2400" dirty="0" smtClean="0"/>
              <a:t>Vizualizacija poti do cilja</a:t>
            </a:r>
          </a:p>
          <a:p>
            <a:pPr marL="205740" lvl="1" indent="0">
              <a:buNone/>
            </a:pPr>
            <a:r>
              <a:rPr lang="sl-SI" sz="2400" dirty="0" smtClean="0"/>
              <a:t>Učenci pridejo sami do učitelja po informacije</a:t>
            </a:r>
            <a:endParaRPr lang="sl-SI" sz="2400" dirty="0"/>
          </a:p>
          <a:p>
            <a:pPr marL="205740" lvl="1" indent="0">
              <a:buNone/>
            </a:pPr>
            <a:r>
              <a:rPr lang="sl-SI" sz="2400" dirty="0" smtClean="0"/>
              <a:t>Otroku pokazati kako najti pot in želel si jo bo prehoditi.</a:t>
            </a:r>
          </a:p>
          <a:p>
            <a:pPr marL="205740" lvl="1" indent="0">
              <a:buNone/>
            </a:pPr>
            <a:endParaRPr lang="sl-SI" sz="2400" dirty="0" smtClean="0"/>
          </a:p>
          <a:p>
            <a:pPr marL="205740" lvl="1" indent="0">
              <a:buNone/>
            </a:pPr>
            <a:r>
              <a:rPr lang="sl-SI" sz="2400" dirty="0" smtClean="0">
                <a:solidFill>
                  <a:srgbClr val="FF0000"/>
                </a:solidFill>
              </a:rPr>
              <a:t>Samodejna uporaba pri rednem pouku – TIT</a:t>
            </a:r>
          </a:p>
          <a:p>
            <a:pPr marL="205740" lvl="1" indent="0">
              <a:buNone/>
            </a:pPr>
            <a:endParaRPr lang="sl-SI" sz="2400" dirty="0" smtClean="0"/>
          </a:p>
          <a:p>
            <a:pPr marL="205740" lvl="1" indent="0">
              <a:buNone/>
            </a:pPr>
            <a:r>
              <a:rPr lang="sl-SI" sz="2400" dirty="0" smtClean="0">
                <a:solidFill>
                  <a:srgbClr val="FF0000"/>
                </a:solidFill>
              </a:rPr>
              <a:t>CELOSTNI PRISTOP</a:t>
            </a:r>
          </a:p>
          <a:p>
            <a:pPr marL="205740" lvl="1" indent="0">
              <a:buNone/>
            </a:pPr>
            <a:endParaRPr lang="sl-SI" sz="2400" dirty="0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786" y="1280613"/>
            <a:ext cx="3396690" cy="25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516435" y="-16259"/>
            <a:ext cx="6223013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Formativno spremljanje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sp>
        <p:nvSpPr>
          <p:cNvPr id="9" name="Označba mesta vsebine 2"/>
          <p:cNvSpPr>
            <a:spLocks noGrp="1"/>
          </p:cNvSpPr>
          <p:nvPr>
            <p:ph idx="1"/>
          </p:nvPr>
        </p:nvSpPr>
        <p:spPr>
          <a:xfrm>
            <a:off x="2256090" y="1021651"/>
            <a:ext cx="6493038" cy="37315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sl-SI" sz="3200" dirty="0">
                <a:solidFill>
                  <a:srgbClr val="FF0000"/>
                </a:solidFill>
              </a:rPr>
              <a:t>FORMATIVNO </a:t>
            </a:r>
            <a:r>
              <a:rPr lang="sl-SI" sz="3200" dirty="0" smtClean="0">
                <a:solidFill>
                  <a:srgbClr val="FF0000"/>
                </a:solidFill>
              </a:rPr>
              <a:t>– SUMATIVNO  _</a:t>
            </a:r>
            <a:endParaRPr lang="sl-SI" sz="3200" dirty="0">
              <a:solidFill>
                <a:srgbClr val="FF0000"/>
              </a:solidFill>
            </a:endParaRPr>
          </a:p>
          <a:p>
            <a:endParaRPr lang="sl-SI" sz="3200" dirty="0" smtClean="0"/>
          </a:p>
          <a:p>
            <a:endParaRPr lang="sl-SI" sz="3200" dirty="0"/>
          </a:p>
          <a:p>
            <a:endParaRPr lang="sl-SI" sz="3200" dirty="0" smtClean="0"/>
          </a:p>
          <a:p>
            <a:endParaRPr lang="sl-SI" sz="3200" dirty="0"/>
          </a:p>
          <a:p>
            <a:endParaRPr lang="sl-SI" sz="3200" dirty="0" smtClean="0"/>
          </a:p>
          <a:p>
            <a:pPr marL="0" indent="0">
              <a:buNone/>
            </a:pPr>
            <a:r>
              <a:rPr lang="sl-SI" sz="3200" dirty="0">
                <a:solidFill>
                  <a:schemeClr val="tx1"/>
                </a:solidFill>
              </a:rPr>
              <a:t>Preverjanje je formativno, če vpliva na nadaljnje odločitve o poučevanju. </a:t>
            </a:r>
            <a:r>
              <a:rPr lang="sl-SI" dirty="0" smtClean="0"/>
              <a:t>[</a:t>
            </a:r>
            <a:r>
              <a:rPr lang="sl-SI" dirty="0" err="1" smtClean="0"/>
              <a:t>Scriven</a:t>
            </a:r>
            <a:r>
              <a:rPr lang="sl-SI" dirty="0" smtClean="0"/>
              <a:t>, Bloom]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7650"/>
            <a:ext cx="2256089" cy="465715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779" y="1628050"/>
            <a:ext cx="4360834" cy="1992699"/>
          </a:xfrm>
          <a:prstGeom prst="rect">
            <a:avLst/>
          </a:prstGeom>
        </p:spPr>
      </p:pic>
      <p:sp>
        <p:nvSpPr>
          <p:cNvPr id="18" name="Ovalni oblaček 17"/>
          <p:cNvSpPr/>
          <p:nvPr/>
        </p:nvSpPr>
        <p:spPr>
          <a:xfrm>
            <a:off x="6921053" y="1214109"/>
            <a:ext cx="2146035" cy="1546183"/>
          </a:xfrm>
          <a:prstGeom prst="wedgeEllipseCallout">
            <a:avLst>
              <a:gd name="adj1" fmla="val -53641"/>
              <a:gd name="adj2" fmla="val 3233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200" dirty="0" smtClean="0"/>
              <a:t>Premajhna in premalo listov, ocena: 3</a:t>
            </a:r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10303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2879933" y="-16259"/>
            <a:ext cx="4859515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NAMA poti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0" y="960990"/>
            <a:ext cx="5489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GRADNIKI NARAVOSLOVNE PISMENOSTI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29"/>
          <p:cNvSpPr/>
          <p:nvPr/>
        </p:nvSpPr>
        <p:spPr>
          <a:xfrm>
            <a:off x="5857248" y="1777457"/>
            <a:ext cx="3174850" cy="89395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Razlaga pojavov</a:t>
            </a:r>
            <a:endParaRPr lang="sl-SI" sz="2400" b="1" dirty="0"/>
          </a:p>
        </p:txBody>
      </p:sp>
      <p:sp>
        <p:nvSpPr>
          <p:cNvPr id="17" name="Rounded Rectangle 29"/>
          <p:cNvSpPr/>
          <p:nvPr/>
        </p:nvSpPr>
        <p:spPr>
          <a:xfrm>
            <a:off x="5857248" y="2768763"/>
            <a:ext cx="3174850" cy="90582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Raziskovalno delo</a:t>
            </a:r>
            <a:endParaRPr lang="sl-SI" sz="2400" b="1" dirty="0"/>
          </a:p>
        </p:txBody>
      </p:sp>
      <p:sp>
        <p:nvSpPr>
          <p:cNvPr id="18" name="Rounded Rectangle 29"/>
          <p:cNvSpPr/>
          <p:nvPr/>
        </p:nvSpPr>
        <p:spPr>
          <a:xfrm>
            <a:off x="5857248" y="3810738"/>
            <a:ext cx="3174850" cy="90582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Odnos do naravoslovja</a:t>
            </a:r>
            <a:endParaRPr lang="sl-SI" sz="24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74908"/>
            <a:ext cx="5812737" cy="335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427148" y="5981038"/>
            <a:ext cx="5221480" cy="87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709159" y="-16259"/>
            <a:ext cx="6030289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DELO PRI REDNEM POUKU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16" name="Slika 15" descr="C:\-Moji Dokumenti-\--==Šiht==--\-=2019 - 2020=-\NAK Laško oktober\Slike\20191013_2046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6419" y="4036524"/>
            <a:ext cx="3187581" cy="278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899668" y="3099016"/>
            <a:ext cx="40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- </a:t>
            </a:r>
            <a:endParaRPr lang="sl-SI" dirty="0"/>
          </a:p>
        </p:txBody>
      </p:sp>
      <p:sp>
        <p:nvSpPr>
          <p:cNvPr id="17" name="Rounded Rectangle 29"/>
          <p:cNvSpPr/>
          <p:nvPr/>
        </p:nvSpPr>
        <p:spPr>
          <a:xfrm>
            <a:off x="338772" y="837304"/>
            <a:ext cx="3493511" cy="58305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Timsko delo v skupinah</a:t>
            </a:r>
            <a:endParaRPr lang="sl-SI" sz="2400" b="1" dirty="0"/>
          </a:p>
        </p:txBody>
      </p:sp>
      <p:sp>
        <p:nvSpPr>
          <p:cNvPr id="19" name="Rounded Rectangle 29"/>
          <p:cNvSpPr/>
          <p:nvPr/>
        </p:nvSpPr>
        <p:spPr>
          <a:xfrm>
            <a:off x="1786022" y="2118923"/>
            <a:ext cx="2963673" cy="1328361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Ustvarjanje</a:t>
            </a:r>
          </a:p>
          <a:p>
            <a:pPr algn="ctr"/>
            <a:r>
              <a:rPr lang="sl-SI" sz="2400" b="1" dirty="0" smtClean="0"/>
              <a:t>Nevihta </a:t>
            </a:r>
            <a:r>
              <a:rPr lang="sl-SI" sz="2400" b="1" dirty="0" err="1" smtClean="0"/>
              <a:t>možgan</a:t>
            </a:r>
            <a:endParaRPr lang="sl-SI" sz="2400" b="1" dirty="0"/>
          </a:p>
        </p:txBody>
      </p:sp>
      <p:sp>
        <p:nvSpPr>
          <p:cNvPr id="20" name="Rounded Rectangle 29"/>
          <p:cNvSpPr/>
          <p:nvPr/>
        </p:nvSpPr>
        <p:spPr>
          <a:xfrm>
            <a:off x="4885691" y="1845224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Izdelek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4885690" y="2426124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Izboljšava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2" name="Rounded Rectangle 29"/>
          <p:cNvSpPr/>
          <p:nvPr/>
        </p:nvSpPr>
        <p:spPr>
          <a:xfrm>
            <a:off x="4885689" y="2979904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Inovacija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9"/>
          <p:cNvSpPr/>
          <p:nvPr/>
        </p:nvSpPr>
        <p:spPr>
          <a:xfrm>
            <a:off x="4885688" y="3508812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Tehnična rešitev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9"/>
          <p:cNvSpPr/>
          <p:nvPr/>
        </p:nvSpPr>
        <p:spPr>
          <a:xfrm>
            <a:off x="180978" y="4396743"/>
            <a:ext cx="3019725" cy="1164007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Zbiranje informacij in idej</a:t>
            </a:r>
            <a:endParaRPr lang="sl-SI" sz="2400" b="1" dirty="0"/>
          </a:p>
        </p:txBody>
      </p:sp>
      <p:sp>
        <p:nvSpPr>
          <p:cNvPr id="25" name="Rounded Rectangle 29"/>
          <p:cNvSpPr/>
          <p:nvPr/>
        </p:nvSpPr>
        <p:spPr>
          <a:xfrm>
            <a:off x="3345308" y="4219334"/>
            <a:ext cx="2367924" cy="78850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6" name="Right Arrow 55"/>
          <p:cNvSpPr/>
          <p:nvPr/>
        </p:nvSpPr>
        <p:spPr>
          <a:xfrm>
            <a:off x="3832283" y="725300"/>
            <a:ext cx="947827" cy="54693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Right Arrow 55"/>
          <p:cNvSpPr/>
          <p:nvPr/>
        </p:nvSpPr>
        <p:spPr>
          <a:xfrm rot="8681178">
            <a:off x="3788340" y="1394504"/>
            <a:ext cx="1157364" cy="6645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Right Arrow 55"/>
          <p:cNvSpPr/>
          <p:nvPr/>
        </p:nvSpPr>
        <p:spPr>
          <a:xfrm rot="5400000">
            <a:off x="2084478" y="3532928"/>
            <a:ext cx="887931" cy="8397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Right Arrow 55"/>
          <p:cNvSpPr/>
          <p:nvPr/>
        </p:nvSpPr>
        <p:spPr>
          <a:xfrm rot="5400000">
            <a:off x="1931437" y="5674681"/>
            <a:ext cx="1261528" cy="102856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Rounded Rectangle 29"/>
          <p:cNvSpPr/>
          <p:nvPr/>
        </p:nvSpPr>
        <p:spPr>
          <a:xfrm>
            <a:off x="4780110" y="613802"/>
            <a:ext cx="3228593" cy="106341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Samostojno raziskovanje teme</a:t>
            </a:r>
            <a:endParaRPr lang="sl-SI" sz="24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3360629" y="5428124"/>
            <a:ext cx="2367924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Dokumentiranje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31" name="Right Arrow 55"/>
          <p:cNvSpPr/>
          <p:nvPr/>
        </p:nvSpPr>
        <p:spPr>
          <a:xfrm rot="16200000">
            <a:off x="4426622" y="5003204"/>
            <a:ext cx="365351" cy="4845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2" name="Slika 3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6441" y="4427377"/>
            <a:ext cx="2040811" cy="478611"/>
          </a:xfrm>
          <a:prstGeom prst="rect">
            <a:avLst/>
          </a:prstGeom>
        </p:spPr>
      </p:pic>
      <p:sp>
        <p:nvSpPr>
          <p:cNvPr id="33" name="Right Arrow 55"/>
          <p:cNvSpPr/>
          <p:nvPr/>
        </p:nvSpPr>
        <p:spPr>
          <a:xfrm rot="19793539">
            <a:off x="3142632" y="4754700"/>
            <a:ext cx="365351" cy="4845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Rounded Rectangle 29"/>
          <p:cNvSpPr/>
          <p:nvPr/>
        </p:nvSpPr>
        <p:spPr>
          <a:xfrm>
            <a:off x="59823" y="2194220"/>
            <a:ext cx="1650026" cy="1225484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rgbClr val="FF0000"/>
                </a:solidFill>
              </a:rPr>
              <a:t>NAJDI</a:t>
            </a:r>
          </a:p>
          <a:p>
            <a:pPr algn="ctr"/>
            <a:r>
              <a:rPr lang="sl-SI" sz="2400" b="1" dirty="0" smtClean="0">
                <a:solidFill>
                  <a:srgbClr val="FF0000"/>
                </a:solidFill>
              </a:rPr>
              <a:t>PROBLEM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431704" y="4437112"/>
            <a:ext cx="4110806" cy="22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143674" y="1124744"/>
            <a:ext cx="133493" cy="22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18475" y="-17182"/>
            <a:ext cx="5833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40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?</a:t>
            </a:r>
            <a:endParaRPr lang="sl-SI" altLang="sl-SI" sz="40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055" y="1005618"/>
            <a:ext cx="3261945" cy="218583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027" y="3230505"/>
            <a:ext cx="1587631" cy="3505160"/>
          </a:xfrm>
          <a:prstGeom prst="rect">
            <a:avLst/>
          </a:prstGeom>
        </p:spPr>
      </p:pic>
      <p:grpSp>
        <p:nvGrpSpPr>
          <p:cNvPr id="12" name="Skupina 11"/>
          <p:cNvGrpSpPr/>
          <p:nvPr/>
        </p:nvGrpSpPr>
        <p:grpSpPr>
          <a:xfrm>
            <a:off x="101913" y="1046725"/>
            <a:ext cx="5084011" cy="3464731"/>
            <a:chOff x="1847528" y="574719"/>
            <a:chExt cx="8208912" cy="6276321"/>
          </a:xfrm>
        </p:grpSpPr>
        <p:pic>
          <p:nvPicPr>
            <p:cNvPr id="13" name="Slika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7528" y="574719"/>
              <a:ext cx="8208912" cy="6276321"/>
            </a:xfrm>
            <a:prstGeom prst="rect">
              <a:avLst/>
            </a:prstGeom>
          </p:spPr>
        </p:pic>
        <p:sp>
          <p:nvSpPr>
            <p:cNvPr id="14" name="Pravokotnik 13"/>
            <p:cNvSpPr/>
            <p:nvPr/>
          </p:nvSpPr>
          <p:spPr>
            <a:xfrm>
              <a:off x="6678508" y="2399441"/>
              <a:ext cx="785352" cy="9361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5" name="Pravokotnik 14"/>
            <p:cNvSpPr/>
            <p:nvPr/>
          </p:nvSpPr>
          <p:spPr>
            <a:xfrm>
              <a:off x="6582333" y="3185946"/>
              <a:ext cx="1152128" cy="2991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lIns="91440" tIns="45720" rIns="91440" bIns="45720" numCol="1">
              <a:prstTxWarp prst="textCascadeDown">
                <a:avLst>
                  <a:gd name="adj" fmla="val 100000"/>
                </a:avLst>
              </a:prstTxWarp>
              <a:spAutoFit/>
              <a:scene3d>
                <a:camera prst="isometricLeftDown"/>
                <a:lightRig rig="threePt" dir="t"/>
              </a:scene3d>
            </a:bodyPr>
            <a:lstStyle/>
            <a:p>
              <a:pPr algn="ctr"/>
              <a:r>
                <a:rPr lang="sl-SI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PREDMETI</a:t>
              </a:r>
              <a:endParaRPr lang="sl-S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6" name="Picture 2" descr="Sinhronizirajte s storitvijo OneDrive&#10;&#10;Dajte vsebino v skupno rabo s komer koli v računalniku, telefonu ali tabličnemu računalniku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117" y="5155573"/>
            <a:ext cx="3686807" cy="1626877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1" name="Picture 6" descr="Škarje režejo fotoaparat iz Internet Explorerja v OneNot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475" y="3320461"/>
            <a:ext cx="2919317" cy="177976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571" y="6185"/>
            <a:ext cx="3111991" cy="717585"/>
          </a:xfrm>
          <a:prstGeom prst="rect">
            <a:avLst/>
          </a:prstGeom>
        </p:spPr>
      </p:pic>
      <p:sp>
        <p:nvSpPr>
          <p:cNvPr id="20" name="Rounded Rectangle 29"/>
          <p:cNvSpPr/>
          <p:nvPr/>
        </p:nvSpPr>
        <p:spPr>
          <a:xfrm>
            <a:off x="5155344" y="107222"/>
            <a:ext cx="3842004" cy="58305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l-SI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l-SI" altLang="sl-SI" sz="2400" b="1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eno mesto za vse zapiske</a:t>
            </a:r>
            <a:endParaRPr lang="sl-SI" altLang="sl-SI" sz="2400" b="1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55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427148" y="5981038"/>
            <a:ext cx="5221480" cy="87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709159" y="-16259"/>
            <a:ext cx="6030289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DELO PRI REDNEM POUKU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16" name="Slika 15" descr="C:\-Moji Dokumenti-\--==Šiht==--\-=2019 - 2020=-\NAK Laško oktober\Slike\20191013_2046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6419" y="4036524"/>
            <a:ext cx="3187581" cy="278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899668" y="3099016"/>
            <a:ext cx="40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- </a:t>
            </a:r>
            <a:endParaRPr lang="sl-SI" dirty="0"/>
          </a:p>
        </p:txBody>
      </p:sp>
      <p:sp>
        <p:nvSpPr>
          <p:cNvPr id="17" name="Rounded Rectangle 29"/>
          <p:cNvSpPr/>
          <p:nvPr/>
        </p:nvSpPr>
        <p:spPr>
          <a:xfrm>
            <a:off x="338772" y="837304"/>
            <a:ext cx="3493511" cy="58305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Timsko delo v skupinah</a:t>
            </a:r>
            <a:endParaRPr lang="sl-SI" sz="2400" b="1" dirty="0"/>
          </a:p>
        </p:txBody>
      </p:sp>
      <p:sp>
        <p:nvSpPr>
          <p:cNvPr id="19" name="Rounded Rectangle 29"/>
          <p:cNvSpPr/>
          <p:nvPr/>
        </p:nvSpPr>
        <p:spPr>
          <a:xfrm>
            <a:off x="1786022" y="2118923"/>
            <a:ext cx="2963673" cy="1328361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Ustvarjanje</a:t>
            </a:r>
          </a:p>
          <a:p>
            <a:pPr algn="ctr"/>
            <a:r>
              <a:rPr lang="sl-SI" sz="2400" b="1" dirty="0" smtClean="0"/>
              <a:t>Nevihta </a:t>
            </a:r>
            <a:r>
              <a:rPr lang="sl-SI" sz="2400" b="1" dirty="0" err="1" smtClean="0"/>
              <a:t>možgan</a:t>
            </a:r>
            <a:endParaRPr lang="sl-SI" sz="2400" b="1" dirty="0"/>
          </a:p>
        </p:txBody>
      </p:sp>
      <p:sp>
        <p:nvSpPr>
          <p:cNvPr id="20" name="Rounded Rectangle 29"/>
          <p:cNvSpPr/>
          <p:nvPr/>
        </p:nvSpPr>
        <p:spPr>
          <a:xfrm>
            <a:off x="4885691" y="1845224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Izdelek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4885690" y="2426124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Izboljšava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2" name="Rounded Rectangle 29"/>
          <p:cNvSpPr/>
          <p:nvPr/>
        </p:nvSpPr>
        <p:spPr>
          <a:xfrm>
            <a:off x="4885689" y="2979904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Inovacija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9"/>
          <p:cNvSpPr/>
          <p:nvPr/>
        </p:nvSpPr>
        <p:spPr>
          <a:xfrm>
            <a:off x="4885688" y="3508812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Tehnična rešitev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9"/>
          <p:cNvSpPr/>
          <p:nvPr/>
        </p:nvSpPr>
        <p:spPr>
          <a:xfrm>
            <a:off x="180978" y="4396743"/>
            <a:ext cx="3019725" cy="1164007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Zbiranje informacij in idej</a:t>
            </a:r>
            <a:endParaRPr lang="sl-SI" sz="2400" b="1" dirty="0"/>
          </a:p>
        </p:txBody>
      </p:sp>
      <p:sp>
        <p:nvSpPr>
          <p:cNvPr id="25" name="Rounded Rectangle 29"/>
          <p:cNvSpPr/>
          <p:nvPr/>
        </p:nvSpPr>
        <p:spPr>
          <a:xfrm>
            <a:off x="3345308" y="4219334"/>
            <a:ext cx="2367924" cy="78850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6" name="Right Arrow 55"/>
          <p:cNvSpPr/>
          <p:nvPr/>
        </p:nvSpPr>
        <p:spPr>
          <a:xfrm>
            <a:off x="3832283" y="725300"/>
            <a:ext cx="947827" cy="54693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Right Arrow 55"/>
          <p:cNvSpPr/>
          <p:nvPr/>
        </p:nvSpPr>
        <p:spPr>
          <a:xfrm rot="8681178">
            <a:off x="3788340" y="1394504"/>
            <a:ext cx="1157364" cy="66459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Right Arrow 55"/>
          <p:cNvSpPr/>
          <p:nvPr/>
        </p:nvSpPr>
        <p:spPr>
          <a:xfrm rot="5400000">
            <a:off x="2084478" y="3532928"/>
            <a:ext cx="887931" cy="8397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Right Arrow 55"/>
          <p:cNvSpPr/>
          <p:nvPr/>
        </p:nvSpPr>
        <p:spPr>
          <a:xfrm rot="5400000">
            <a:off x="1931437" y="5674681"/>
            <a:ext cx="1261528" cy="102856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Rounded Rectangle 29"/>
          <p:cNvSpPr/>
          <p:nvPr/>
        </p:nvSpPr>
        <p:spPr>
          <a:xfrm>
            <a:off x="4780110" y="613802"/>
            <a:ext cx="3228593" cy="106341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Samostojno raziskovanje teme</a:t>
            </a:r>
            <a:endParaRPr lang="sl-SI" sz="24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3360629" y="5428124"/>
            <a:ext cx="2367924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Dokumentiranje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31" name="Right Arrow 55"/>
          <p:cNvSpPr/>
          <p:nvPr/>
        </p:nvSpPr>
        <p:spPr>
          <a:xfrm rot="16200000">
            <a:off x="4426622" y="5003204"/>
            <a:ext cx="365351" cy="4845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2" name="Slika 3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6441" y="4427377"/>
            <a:ext cx="2040811" cy="478611"/>
          </a:xfrm>
          <a:prstGeom prst="rect">
            <a:avLst/>
          </a:prstGeom>
        </p:spPr>
      </p:pic>
      <p:sp>
        <p:nvSpPr>
          <p:cNvPr id="33" name="Right Arrow 55"/>
          <p:cNvSpPr/>
          <p:nvPr/>
        </p:nvSpPr>
        <p:spPr>
          <a:xfrm rot="19793539">
            <a:off x="3142632" y="4754700"/>
            <a:ext cx="365351" cy="4845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Rounded Rectangle 29"/>
          <p:cNvSpPr/>
          <p:nvPr/>
        </p:nvSpPr>
        <p:spPr>
          <a:xfrm>
            <a:off x="59823" y="2194220"/>
            <a:ext cx="1650026" cy="1225484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rgbClr val="FF0000"/>
                </a:solidFill>
              </a:rPr>
              <a:t>NAJDI</a:t>
            </a:r>
          </a:p>
          <a:p>
            <a:pPr algn="ctr"/>
            <a:r>
              <a:rPr lang="sl-SI" sz="2400" b="1" dirty="0" smtClean="0">
                <a:solidFill>
                  <a:srgbClr val="FF0000"/>
                </a:solidFill>
              </a:rPr>
              <a:t>PROBLEM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709159" y="-16259"/>
            <a:ext cx="6030289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DELO PRI REDNEM POUKU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16" name="Slika 15" descr="C:\-Moji Dokumenti-\--==Šiht==--\-=2019 - 2020=-\NAK Laško oktober\Slike\20191013_2046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30" y="4116167"/>
            <a:ext cx="2747473" cy="2669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713573" y="3464993"/>
            <a:ext cx="408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- </a:t>
            </a:r>
            <a:endParaRPr lang="sl-SI" dirty="0"/>
          </a:p>
        </p:txBody>
      </p:sp>
      <p:sp>
        <p:nvSpPr>
          <p:cNvPr id="17" name="Rounded Rectangle 29"/>
          <p:cNvSpPr/>
          <p:nvPr/>
        </p:nvSpPr>
        <p:spPr>
          <a:xfrm>
            <a:off x="394825" y="1171149"/>
            <a:ext cx="3493511" cy="58305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Preizkušanje </a:t>
            </a:r>
            <a:endParaRPr lang="sl-SI" sz="2400" b="1" dirty="0"/>
          </a:p>
        </p:txBody>
      </p:sp>
      <p:sp>
        <p:nvSpPr>
          <p:cNvPr id="19" name="Rounded Rectangle 29"/>
          <p:cNvSpPr/>
          <p:nvPr/>
        </p:nvSpPr>
        <p:spPr>
          <a:xfrm>
            <a:off x="470998" y="3086646"/>
            <a:ext cx="3417338" cy="747680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Povzetek dela</a:t>
            </a:r>
            <a:endParaRPr lang="sl-SI" sz="2400" b="1" dirty="0"/>
          </a:p>
        </p:txBody>
      </p:sp>
      <p:sp>
        <p:nvSpPr>
          <p:cNvPr id="20" name="Rounded Rectangle 29"/>
          <p:cNvSpPr/>
          <p:nvPr/>
        </p:nvSpPr>
        <p:spPr>
          <a:xfrm>
            <a:off x="3964509" y="679773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Prototipi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9"/>
          <p:cNvSpPr/>
          <p:nvPr/>
        </p:nvSpPr>
        <p:spPr>
          <a:xfrm>
            <a:off x="3964509" y="1226236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Nadgrajevanje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2" name="Rounded Rectangle 29"/>
          <p:cNvSpPr/>
          <p:nvPr/>
        </p:nvSpPr>
        <p:spPr>
          <a:xfrm>
            <a:off x="3932478" y="3215521"/>
            <a:ext cx="2461928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Predstavitev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9"/>
          <p:cNvSpPr/>
          <p:nvPr/>
        </p:nvSpPr>
        <p:spPr>
          <a:xfrm>
            <a:off x="6438548" y="2703855"/>
            <a:ext cx="2263138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Modela</a:t>
            </a:r>
            <a:endParaRPr lang="sl-SI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ounded Rectangle 29"/>
          <p:cNvSpPr/>
          <p:nvPr/>
        </p:nvSpPr>
        <p:spPr>
          <a:xfrm>
            <a:off x="6438548" y="3234989"/>
            <a:ext cx="2263138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ešitve</a:t>
            </a:r>
            <a:endParaRPr lang="sl-SI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ounded Rectangle 29"/>
          <p:cNvSpPr/>
          <p:nvPr/>
        </p:nvSpPr>
        <p:spPr>
          <a:xfrm>
            <a:off x="6438548" y="3789375"/>
            <a:ext cx="2263138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chemeClr val="accent1">
                    <a:lumMod val="50000"/>
                  </a:schemeClr>
                </a:solidFill>
              </a:rPr>
              <a:t>Demonstracija</a:t>
            </a:r>
            <a:endParaRPr lang="sl-SI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ounded Rectangle 29"/>
          <p:cNvSpPr/>
          <p:nvPr/>
        </p:nvSpPr>
        <p:spPr>
          <a:xfrm>
            <a:off x="3964508" y="1814383"/>
            <a:ext cx="3016131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Izdelek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28" name="Right Arrow 55"/>
          <p:cNvSpPr/>
          <p:nvPr/>
        </p:nvSpPr>
        <p:spPr>
          <a:xfrm rot="5400000">
            <a:off x="597089" y="81192"/>
            <a:ext cx="1261528" cy="102856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Right Arrow 55"/>
          <p:cNvSpPr/>
          <p:nvPr/>
        </p:nvSpPr>
        <p:spPr>
          <a:xfrm rot="5400000">
            <a:off x="597089" y="1918397"/>
            <a:ext cx="1261528" cy="102856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0" name="Rounded Rectangle 29"/>
          <p:cNvSpPr/>
          <p:nvPr/>
        </p:nvSpPr>
        <p:spPr>
          <a:xfrm>
            <a:off x="7056813" y="1111150"/>
            <a:ext cx="1758565" cy="643051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MODEL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709159" y="-16259"/>
            <a:ext cx="6030289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DELO PRI REDNEM POUKU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2" t="1776" r="10561" b="2856"/>
          <a:stretch/>
        </p:blipFill>
        <p:spPr>
          <a:xfrm>
            <a:off x="4787934" y="1420987"/>
            <a:ext cx="4044449" cy="27902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7" t="5337" r="9694"/>
          <a:stretch/>
        </p:blipFill>
        <p:spPr>
          <a:xfrm>
            <a:off x="247346" y="1272953"/>
            <a:ext cx="3999432" cy="2529523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853" y="3902999"/>
            <a:ext cx="4356066" cy="27985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Rounded Rectangle 29"/>
          <p:cNvSpPr/>
          <p:nvPr/>
        </p:nvSpPr>
        <p:spPr>
          <a:xfrm>
            <a:off x="5915406" y="3782655"/>
            <a:ext cx="3228593" cy="106341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Samostojno raziskovanje teme</a:t>
            </a:r>
            <a:endParaRPr lang="sl-SI" sz="2400" b="1" dirty="0"/>
          </a:p>
        </p:txBody>
      </p:sp>
      <p:sp>
        <p:nvSpPr>
          <p:cNvPr id="32" name="Rounded Rectangle 29"/>
          <p:cNvSpPr/>
          <p:nvPr/>
        </p:nvSpPr>
        <p:spPr>
          <a:xfrm>
            <a:off x="117475" y="3511497"/>
            <a:ext cx="2591139" cy="984413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Ustvarjanje</a:t>
            </a:r>
          </a:p>
          <a:p>
            <a:pPr algn="ctr"/>
            <a:r>
              <a:rPr lang="sl-SI" sz="2400" b="1" dirty="0" smtClean="0"/>
              <a:t>Nevihta </a:t>
            </a:r>
            <a:r>
              <a:rPr lang="sl-SI" sz="2400" b="1" dirty="0" err="1" smtClean="0"/>
              <a:t>možgan</a:t>
            </a:r>
            <a:endParaRPr lang="sl-SI" sz="2400" b="1" dirty="0"/>
          </a:p>
        </p:txBody>
      </p:sp>
      <p:sp>
        <p:nvSpPr>
          <p:cNvPr id="17" name="Rounded Rectangle 29"/>
          <p:cNvSpPr/>
          <p:nvPr/>
        </p:nvSpPr>
        <p:spPr>
          <a:xfrm>
            <a:off x="2708614" y="773467"/>
            <a:ext cx="3493511" cy="58305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Timsko delo v skupinah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42856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2247544" y="-16259"/>
            <a:ext cx="5491904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O ČEM BO GOVORA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>
          <a:xfrm>
            <a:off x="251784" y="760576"/>
            <a:ext cx="8464926" cy="538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lvl="1" indent="0" algn="ctr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 Z</a:t>
            </a:r>
            <a:r>
              <a:rPr lang="sl-SI" sz="2400" b="1" dirty="0" smtClean="0">
                <a:solidFill>
                  <a:schemeClr val="tx1"/>
                </a:solidFill>
              </a:rPr>
              <a:t>nanost</a:t>
            </a:r>
            <a:r>
              <a:rPr lang="sl-SI" sz="2400" b="1" dirty="0" smtClean="0">
                <a:solidFill>
                  <a:srgbClr val="FF0000"/>
                </a:solidFill>
              </a:rPr>
              <a:t> T</a:t>
            </a:r>
            <a:r>
              <a:rPr lang="sl-SI" sz="2400" b="1" dirty="0" smtClean="0">
                <a:solidFill>
                  <a:schemeClr val="tx1"/>
                </a:solidFill>
              </a:rPr>
              <a:t>ehnologija</a:t>
            </a:r>
            <a:r>
              <a:rPr lang="sl-SI" sz="2400" b="1" dirty="0" smtClean="0">
                <a:solidFill>
                  <a:srgbClr val="FF0000"/>
                </a:solidFill>
              </a:rPr>
              <a:t> </a:t>
            </a:r>
            <a:r>
              <a:rPr lang="sl-SI" sz="2400" b="1" dirty="0" err="1" smtClean="0">
                <a:solidFill>
                  <a:srgbClr val="FF0000"/>
                </a:solidFill>
              </a:rPr>
              <a:t>I</a:t>
            </a:r>
            <a:r>
              <a:rPr lang="sl-SI" sz="2400" b="1" dirty="0" err="1" smtClean="0">
                <a:solidFill>
                  <a:schemeClr val="tx1"/>
                </a:solidFill>
              </a:rPr>
              <a:t>nžiniring</a:t>
            </a:r>
            <a:r>
              <a:rPr lang="sl-SI" sz="2400" b="1" dirty="0" smtClean="0">
                <a:solidFill>
                  <a:srgbClr val="FF0000"/>
                </a:solidFill>
              </a:rPr>
              <a:t> U</a:t>
            </a:r>
            <a:r>
              <a:rPr lang="sl-SI" sz="2400" b="1" dirty="0" smtClean="0">
                <a:solidFill>
                  <a:schemeClr val="tx1"/>
                </a:solidFill>
              </a:rPr>
              <a:t>metnost</a:t>
            </a:r>
            <a:r>
              <a:rPr lang="sl-SI" sz="2400" b="1" dirty="0" smtClean="0">
                <a:solidFill>
                  <a:srgbClr val="FF0000"/>
                </a:solidFill>
              </a:rPr>
              <a:t> M</a:t>
            </a:r>
            <a:r>
              <a:rPr lang="sl-SI" sz="2400" b="1" dirty="0" smtClean="0">
                <a:solidFill>
                  <a:schemeClr val="tx1"/>
                </a:solidFill>
              </a:rPr>
              <a:t>atematika </a:t>
            </a:r>
            <a:r>
              <a:rPr lang="sl-SI" sz="3600" b="1" dirty="0" smtClean="0">
                <a:solidFill>
                  <a:srgbClr val="FF0000"/>
                </a:solidFill>
              </a:rPr>
              <a:t>ZTIUM</a:t>
            </a:r>
            <a:endParaRPr lang="sl-SI" sz="2400" b="1" dirty="0" smtClean="0">
              <a:solidFill>
                <a:srgbClr val="FF0000"/>
              </a:solidFill>
            </a:endParaRPr>
          </a:p>
          <a:p>
            <a:pPr marL="205740" lvl="1" indent="0">
              <a:buNone/>
            </a:pPr>
            <a:endParaRPr lang="sl-SI" sz="2400" b="1" dirty="0" smtClean="0">
              <a:solidFill>
                <a:srgbClr val="FF0000"/>
              </a:solidFill>
            </a:endParaRPr>
          </a:p>
          <a:p>
            <a:pPr marL="205740" lvl="1" indent="0">
              <a:buNone/>
            </a:pPr>
            <a:r>
              <a:rPr lang="sl-SI" sz="2800" b="1" dirty="0" smtClean="0">
                <a:solidFill>
                  <a:srgbClr val="FF0000"/>
                </a:solidFill>
              </a:rPr>
              <a:t>- </a:t>
            </a:r>
            <a:r>
              <a:rPr lang="sl-SI" sz="2800" b="1" dirty="0" smtClean="0">
                <a:solidFill>
                  <a:srgbClr val="FF0000"/>
                </a:solidFill>
              </a:rPr>
              <a:t>First Lego </a:t>
            </a:r>
            <a:r>
              <a:rPr lang="sl-SI" sz="2800" b="1" dirty="0" err="1" smtClean="0">
                <a:solidFill>
                  <a:srgbClr val="FF0000"/>
                </a:solidFill>
              </a:rPr>
              <a:t>League</a:t>
            </a:r>
            <a:r>
              <a:rPr lang="sl-SI" sz="2800" b="1" dirty="0" smtClean="0">
                <a:solidFill>
                  <a:srgbClr val="FF0000"/>
                </a:solidFill>
              </a:rPr>
              <a:t> </a:t>
            </a:r>
            <a:r>
              <a:rPr lang="sl-SI" sz="2800" b="1" dirty="0" smtClean="0">
                <a:solidFill>
                  <a:schemeClr val="tx1"/>
                </a:solidFill>
              </a:rPr>
              <a:t>in način dela v projektu</a:t>
            </a:r>
          </a:p>
          <a:p>
            <a:pPr marL="205740" lvl="1" indent="0">
              <a:buNone/>
            </a:pPr>
            <a:endParaRPr lang="sl-SI" sz="2800" b="1" dirty="0" smtClean="0">
              <a:solidFill>
                <a:schemeClr val="tx1"/>
              </a:solidFill>
            </a:endParaRPr>
          </a:p>
          <a:p>
            <a:pPr marL="205740" lvl="1" indent="0">
              <a:buNone/>
            </a:pPr>
            <a:r>
              <a:rPr lang="sl-SI" sz="2800" b="1" dirty="0">
                <a:solidFill>
                  <a:srgbClr val="FF0000"/>
                </a:solidFill>
              </a:rPr>
              <a:t>- Formativno </a:t>
            </a:r>
            <a:r>
              <a:rPr lang="sl-SI" sz="2800" b="1" dirty="0" smtClean="0">
                <a:solidFill>
                  <a:srgbClr val="FF0000"/>
                </a:solidFill>
              </a:rPr>
              <a:t>spremljanje</a:t>
            </a:r>
          </a:p>
          <a:p>
            <a:pPr lvl="1">
              <a:buFontTx/>
              <a:buChar char="-"/>
            </a:pPr>
            <a:endParaRPr lang="sl-SI" sz="2800" b="1" dirty="0" smtClean="0">
              <a:solidFill>
                <a:srgbClr val="FF0000"/>
              </a:solidFill>
            </a:endParaRPr>
          </a:p>
          <a:p>
            <a:pPr marL="205740" lvl="1" indent="0">
              <a:buNone/>
            </a:pPr>
            <a:r>
              <a:rPr lang="sl-SI" sz="2800" b="1" dirty="0">
                <a:solidFill>
                  <a:srgbClr val="FF0000"/>
                </a:solidFill>
              </a:rPr>
              <a:t>- NAMA </a:t>
            </a:r>
            <a:r>
              <a:rPr lang="sl-SI" sz="2800" b="1" dirty="0" smtClean="0">
                <a:solidFill>
                  <a:srgbClr val="FF0000"/>
                </a:solidFill>
              </a:rPr>
              <a:t>poti </a:t>
            </a:r>
          </a:p>
          <a:p>
            <a:pPr lvl="1">
              <a:buFontTx/>
              <a:buChar char="-"/>
            </a:pPr>
            <a:endParaRPr lang="sl-SI" sz="2800" b="1" dirty="0" smtClean="0">
              <a:solidFill>
                <a:srgbClr val="FF0000"/>
              </a:solidFill>
            </a:endParaRPr>
          </a:p>
          <a:p>
            <a:pPr marL="205740" lvl="1" indent="0">
              <a:buNone/>
            </a:pPr>
            <a:r>
              <a:rPr lang="sl-SI" sz="2800" b="1" dirty="0" smtClean="0">
                <a:solidFill>
                  <a:srgbClr val="FF0000"/>
                </a:solidFill>
              </a:rPr>
              <a:t>- Primeri uporabe pri rednem pouku</a:t>
            </a:r>
            <a:r>
              <a:rPr lang="sl-SI" sz="2400" b="1" dirty="0" smtClean="0">
                <a:solidFill>
                  <a:srgbClr val="FF0000"/>
                </a:solidFill>
              </a:rPr>
              <a:t>	</a:t>
            </a:r>
            <a:endParaRPr lang="sl-SI" sz="2400" b="1" dirty="0" smtClean="0">
              <a:solidFill>
                <a:srgbClr val="FF0000"/>
              </a:solidFill>
            </a:endParaRPr>
          </a:p>
          <a:p>
            <a:pPr lvl="1"/>
            <a:endParaRPr lang="sl-SI" sz="2400" dirty="0" smtClean="0"/>
          </a:p>
          <a:p>
            <a:pPr marL="205740" lvl="1" indent="0">
              <a:buFont typeface="Corbel" pitchFamily="34" charset="0"/>
              <a:buNone/>
            </a:pPr>
            <a:endParaRPr lang="sl-SI" sz="24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1427148" y="5981038"/>
            <a:ext cx="5221480" cy="876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709159" y="-16259"/>
            <a:ext cx="6030289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DELO PRI REDNEM POUKU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459039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792072"/>
            <a:ext cx="1427148" cy="243521"/>
          </a:xfrm>
          <a:prstGeom prst="rect">
            <a:avLst/>
          </a:prstGeom>
        </p:spPr>
      </p:pic>
      <p:sp>
        <p:nvSpPr>
          <p:cNvPr id="24" name="Rounded Rectangle 29"/>
          <p:cNvSpPr/>
          <p:nvPr/>
        </p:nvSpPr>
        <p:spPr>
          <a:xfrm>
            <a:off x="1291731" y="4284202"/>
            <a:ext cx="3019725" cy="1164007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Zbiranje informacij in idej</a:t>
            </a:r>
            <a:endParaRPr lang="sl-SI" sz="2400" b="1" dirty="0"/>
          </a:p>
        </p:txBody>
      </p:sp>
      <p:sp>
        <p:nvSpPr>
          <p:cNvPr id="25" name="Rounded Rectangle 29"/>
          <p:cNvSpPr/>
          <p:nvPr/>
        </p:nvSpPr>
        <p:spPr>
          <a:xfrm>
            <a:off x="5769867" y="882778"/>
            <a:ext cx="2367924" cy="78850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003866" y="5390967"/>
            <a:ext cx="2367924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Dokumentiranje</a:t>
            </a:r>
            <a:endParaRPr lang="sl-SI" sz="2400" b="1" dirty="0">
              <a:solidFill>
                <a:srgbClr val="FF0000"/>
              </a:solidFill>
            </a:endParaRPr>
          </a:p>
        </p:txBody>
      </p:sp>
      <p:sp>
        <p:nvSpPr>
          <p:cNvPr id="31" name="Right Arrow 55"/>
          <p:cNvSpPr/>
          <p:nvPr/>
        </p:nvSpPr>
        <p:spPr>
          <a:xfrm rot="16200000">
            <a:off x="5938740" y="4934268"/>
            <a:ext cx="365351" cy="4845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2" name="Slika 3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462" y="1064962"/>
            <a:ext cx="2040811" cy="478611"/>
          </a:xfrm>
          <a:prstGeom prst="rect">
            <a:avLst/>
          </a:prstGeom>
        </p:spPr>
      </p:pic>
      <p:sp>
        <p:nvSpPr>
          <p:cNvPr id="33" name="Right Arrow 55"/>
          <p:cNvSpPr/>
          <p:nvPr/>
        </p:nvSpPr>
        <p:spPr>
          <a:xfrm rot="19793539">
            <a:off x="4317955" y="4319364"/>
            <a:ext cx="605204" cy="48455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4" name="Slika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8" y="882778"/>
            <a:ext cx="4902232" cy="30608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446" y="1675786"/>
            <a:ext cx="4184553" cy="32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ka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319" y="4196051"/>
            <a:ext cx="4464442" cy="2511248"/>
          </a:xfrm>
          <a:prstGeom prst="rect">
            <a:avLst/>
          </a:prstGeom>
        </p:spPr>
      </p:pic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709159" y="-16259"/>
            <a:ext cx="6030289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DELO PRI REDNEM POUKU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29" r="20747"/>
          <a:stretch/>
        </p:blipFill>
        <p:spPr>
          <a:xfrm rot="5400000">
            <a:off x="5506406" y="585302"/>
            <a:ext cx="3077490" cy="3100889"/>
          </a:xfrm>
          <a:prstGeom prst="rect">
            <a:avLst/>
          </a:prstGeom>
        </p:spPr>
      </p:pic>
      <p:sp>
        <p:nvSpPr>
          <p:cNvPr id="17" name="Rounded Rectangle 29"/>
          <p:cNvSpPr/>
          <p:nvPr/>
        </p:nvSpPr>
        <p:spPr>
          <a:xfrm>
            <a:off x="1914624" y="681835"/>
            <a:ext cx="3493511" cy="583052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Preizkušanje </a:t>
            </a:r>
            <a:endParaRPr lang="sl-SI" sz="24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3661379" y="1814221"/>
            <a:ext cx="1758565" cy="643051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MODEL</a:t>
            </a:r>
            <a:endParaRPr lang="sl-SI" sz="2400" b="1" dirty="0">
              <a:solidFill>
                <a:srgbClr val="FF0000"/>
              </a:solidFill>
            </a:endParaRPr>
          </a:p>
        </p:txBody>
      </p:sp>
      <p:pic>
        <p:nvPicPr>
          <p:cNvPr id="31" name="Slika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45" y="3809960"/>
            <a:ext cx="4476606" cy="2862946"/>
          </a:xfrm>
          <a:prstGeom prst="rect">
            <a:avLst/>
          </a:prstGeom>
        </p:spPr>
      </p:pic>
      <p:sp>
        <p:nvSpPr>
          <p:cNvPr id="19" name="Rounded Rectangle 29"/>
          <p:cNvSpPr/>
          <p:nvPr/>
        </p:nvSpPr>
        <p:spPr>
          <a:xfrm>
            <a:off x="2954477" y="3750139"/>
            <a:ext cx="3417338" cy="747680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Povzetek dela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28552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427148" y="-16259"/>
            <a:ext cx="6870817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Učna tema: Električni krog (7.r)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4" y="957096"/>
            <a:ext cx="4401084" cy="247561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26" t="3037" r="11779" b="6296"/>
          <a:stretch/>
        </p:blipFill>
        <p:spPr>
          <a:xfrm>
            <a:off x="495655" y="3711611"/>
            <a:ext cx="3281586" cy="23774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12" t="8762" r="25799" b="7382"/>
          <a:stretch/>
        </p:blipFill>
        <p:spPr>
          <a:xfrm>
            <a:off x="5889678" y="704341"/>
            <a:ext cx="2766257" cy="23388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9" t="1906" r="19120" b="5724"/>
          <a:stretch/>
        </p:blipFill>
        <p:spPr>
          <a:xfrm>
            <a:off x="5822863" y="3852526"/>
            <a:ext cx="3199375" cy="3005474"/>
          </a:xfrm>
          <a:prstGeom prst="rect">
            <a:avLst/>
          </a:prstGeom>
        </p:spPr>
      </p:pic>
      <p:sp>
        <p:nvSpPr>
          <p:cNvPr id="21" name="Rounded Rectangle 29"/>
          <p:cNvSpPr/>
          <p:nvPr/>
        </p:nvSpPr>
        <p:spPr>
          <a:xfrm>
            <a:off x="4607810" y="3238733"/>
            <a:ext cx="2563737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Izdelava modelov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794617" y="-16259"/>
            <a:ext cx="6486258" cy="622447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Učna tema</a:t>
            </a:r>
            <a:r>
              <a:rPr lang="sl-SI" dirty="0" smtClean="0">
                <a:solidFill>
                  <a:srgbClr val="FF0000"/>
                </a:solidFill>
              </a:rPr>
              <a:t>: Umetne snovi (7.r)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0" t="18963" r="12804" b="12917"/>
          <a:stretch/>
        </p:blipFill>
        <p:spPr>
          <a:xfrm>
            <a:off x="53236" y="589096"/>
            <a:ext cx="5619018" cy="261498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71" t="1066" r="23152" b="1456"/>
          <a:stretch/>
        </p:blipFill>
        <p:spPr>
          <a:xfrm>
            <a:off x="6225580" y="2121979"/>
            <a:ext cx="2918420" cy="303781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1814" y="5235030"/>
            <a:ext cx="1427148" cy="243521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8293" y="5235031"/>
            <a:ext cx="1427148" cy="2435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43466"/>
            <a:ext cx="4893730" cy="3314534"/>
          </a:xfrm>
          <a:prstGeom prst="rect">
            <a:avLst/>
          </a:prstGeom>
        </p:spPr>
      </p:pic>
      <p:sp>
        <p:nvSpPr>
          <p:cNvPr id="17" name="Rounded Rectangle 29"/>
          <p:cNvSpPr/>
          <p:nvPr/>
        </p:nvSpPr>
        <p:spPr>
          <a:xfrm>
            <a:off x="3571066" y="3307027"/>
            <a:ext cx="2563737" cy="47287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Izdelava modelov</a:t>
            </a:r>
            <a:endParaRPr lang="sl-SI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avokotnik 19"/>
          <p:cNvSpPr/>
          <p:nvPr/>
        </p:nvSpPr>
        <p:spPr>
          <a:xfrm>
            <a:off x="0" y="4913832"/>
            <a:ext cx="8900477" cy="19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512606" y="-16259"/>
            <a:ext cx="6973367" cy="69137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Učna tema: Strojni elementi (8.r)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783" y="604808"/>
            <a:ext cx="5418217" cy="3047747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0" r="14706"/>
          <a:stretch/>
        </p:blipFill>
        <p:spPr>
          <a:xfrm rot="10800000">
            <a:off x="415271" y="2533967"/>
            <a:ext cx="2796447" cy="2552571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783" y="3810253"/>
            <a:ext cx="5418217" cy="3047747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9625" y="4817818"/>
            <a:ext cx="3149125" cy="2040182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29" y="593459"/>
            <a:ext cx="3478322" cy="21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6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avokotnik 20"/>
          <p:cNvSpPr/>
          <p:nvPr/>
        </p:nvSpPr>
        <p:spPr>
          <a:xfrm>
            <a:off x="0" y="4913832"/>
            <a:ext cx="9144000" cy="19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0" y="820381"/>
            <a:ext cx="4546363" cy="255732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42" r="23507"/>
          <a:stretch/>
        </p:blipFill>
        <p:spPr>
          <a:xfrm>
            <a:off x="2997453" y="4261290"/>
            <a:ext cx="2905570" cy="2455827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61" t="5189" r="19491" b="1552"/>
          <a:stretch/>
        </p:blipFill>
        <p:spPr>
          <a:xfrm>
            <a:off x="256374" y="4285716"/>
            <a:ext cx="2512463" cy="2290272"/>
          </a:xfrm>
          <a:prstGeom prst="rect">
            <a:avLst/>
          </a:prstGeom>
        </p:spPr>
      </p:pic>
      <p:sp>
        <p:nvSpPr>
          <p:cNvPr id="20" name="Naslov 1"/>
          <p:cNvSpPr>
            <a:spLocks noGrp="1"/>
          </p:cNvSpPr>
          <p:nvPr>
            <p:ph type="title"/>
          </p:nvPr>
        </p:nvSpPr>
        <p:spPr>
          <a:xfrm>
            <a:off x="1512606" y="-16259"/>
            <a:ext cx="7355357" cy="69137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Učna tema: Les (6.r)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82" r="20748"/>
          <a:stretch/>
        </p:blipFill>
        <p:spPr>
          <a:xfrm>
            <a:off x="6137147" y="4255151"/>
            <a:ext cx="2519744" cy="2461966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701" y="1930678"/>
            <a:ext cx="2825126" cy="2324471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982" y="-17124"/>
            <a:ext cx="2709018" cy="19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39" t="696" r="27648" b="-696"/>
          <a:stretch/>
        </p:blipFill>
        <p:spPr>
          <a:xfrm>
            <a:off x="62985" y="897197"/>
            <a:ext cx="2179178" cy="245582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56" r="22791"/>
          <a:stretch/>
        </p:blipFill>
        <p:spPr>
          <a:xfrm>
            <a:off x="2891466" y="3622106"/>
            <a:ext cx="2298818" cy="245582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01" r="20158"/>
          <a:stretch/>
        </p:blipFill>
        <p:spPr>
          <a:xfrm>
            <a:off x="4897817" y="897196"/>
            <a:ext cx="2324456" cy="245582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73" r="20072"/>
          <a:stretch/>
        </p:blipFill>
        <p:spPr>
          <a:xfrm>
            <a:off x="62985" y="3622106"/>
            <a:ext cx="2495372" cy="2455827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19" t="3610" r="24898" b="4176"/>
          <a:stretch/>
        </p:blipFill>
        <p:spPr>
          <a:xfrm>
            <a:off x="2450491" y="897197"/>
            <a:ext cx="2238998" cy="2264635"/>
          </a:xfrm>
          <a:prstGeom prst="rect">
            <a:avLst/>
          </a:prstGeom>
        </p:spPr>
      </p:pic>
      <p:sp>
        <p:nvSpPr>
          <p:cNvPr id="20" name="Naslov 1"/>
          <p:cNvSpPr>
            <a:spLocks noGrp="1"/>
          </p:cNvSpPr>
          <p:nvPr>
            <p:ph type="title"/>
          </p:nvPr>
        </p:nvSpPr>
        <p:spPr>
          <a:xfrm>
            <a:off x="1512606" y="-16259"/>
            <a:ext cx="7355357" cy="69137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Učna tema: Les (6.r)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2294" y="3622106"/>
            <a:ext cx="3384135" cy="207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avokotnik 21"/>
          <p:cNvSpPr/>
          <p:nvPr/>
        </p:nvSpPr>
        <p:spPr>
          <a:xfrm>
            <a:off x="0" y="4913832"/>
            <a:ext cx="9144000" cy="19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5" t="5449" r="12560" b="5795"/>
          <a:stretch/>
        </p:blipFill>
        <p:spPr>
          <a:xfrm>
            <a:off x="2213360" y="616437"/>
            <a:ext cx="3917357" cy="26822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3" b="11260"/>
          <a:stretch/>
        </p:blipFill>
        <p:spPr>
          <a:xfrm>
            <a:off x="68938" y="3578181"/>
            <a:ext cx="6259670" cy="327981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3" r="13965"/>
          <a:stretch/>
        </p:blipFill>
        <p:spPr>
          <a:xfrm rot="5400000">
            <a:off x="5812882" y="1226887"/>
            <a:ext cx="3768696" cy="2665159"/>
          </a:xfrm>
          <a:prstGeom prst="rect">
            <a:avLst/>
          </a:prstGeom>
        </p:spPr>
      </p:pic>
      <p:sp>
        <p:nvSpPr>
          <p:cNvPr id="18" name="Naslov 1"/>
          <p:cNvSpPr>
            <a:spLocks noGrp="1"/>
          </p:cNvSpPr>
          <p:nvPr>
            <p:ph type="title"/>
          </p:nvPr>
        </p:nvSpPr>
        <p:spPr>
          <a:xfrm>
            <a:off x="1512606" y="-16259"/>
            <a:ext cx="7355357" cy="69137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Učna tema: Električni krog (7, 8.r)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t="46386" r="45888" b="27197"/>
          <a:stretch/>
        </p:blipFill>
        <p:spPr>
          <a:xfrm rot="5400000">
            <a:off x="6769843" y="5135589"/>
            <a:ext cx="2352395" cy="1056584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0" t="6746" r="3943" b="2273"/>
          <a:stretch/>
        </p:blipFill>
        <p:spPr>
          <a:xfrm>
            <a:off x="36858" y="625403"/>
            <a:ext cx="2059536" cy="29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avokotnik 20"/>
          <p:cNvSpPr/>
          <p:nvPr/>
        </p:nvSpPr>
        <p:spPr>
          <a:xfrm>
            <a:off x="0" y="4913832"/>
            <a:ext cx="9144000" cy="19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76696" y="597999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sp>
        <p:nvSpPr>
          <p:cNvPr id="18" name="Naslov 1"/>
          <p:cNvSpPr>
            <a:spLocks noGrp="1"/>
          </p:cNvSpPr>
          <p:nvPr>
            <p:ph type="title"/>
          </p:nvPr>
        </p:nvSpPr>
        <p:spPr>
          <a:xfrm>
            <a:off x="1512606" y="-16259"/>
            <a:ext cx="7355357" cy="69137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Učna tema: Električni krog (7, 8.r)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68180" y="2730430"/>
            <a:ext cx="5020275" cy="282390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238" y="675117"/>
            <a:ext cx="3919671" cy="220481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999" y="3573112"/>
            <a:ext cx="4448181" cy="2502102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91814" y="5959543"/>
            <a:ext cx="1427148" cy="243521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8293" y="5974012"/>
            <a:ext cx="1427148" cy="243521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4773" y="5959543"/>
            <a:ext cx="1427148" cy="243521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0" t="6746" r="3943" b="2273"/>
          <a:stretch/>
        </p:blipFill>
        <p:spPr>
          <a:xfrm>
            <a:off x="36858" y="625403"/>
            <a:ext cx="2059536" cy="29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sp>
        <p:nvSpPr>
          <p:cNvPr id="16" name="Naslov 1"/>
          <p:cNvSpPr>
            <a:spLocks noGrp="1"/>
          </p:cNvSpPr>
          <p:nvPr>
            <p:ph type="title"/>
          </p:nvPr>
        </p:nvSpPr>
        <p:spPr>
          <a:xfrm>
            <a:off x="1615598" y="24060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MOŽNOSTI UPORABE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7" name="Označba mesta vsebine 2"/>
          <p:cNvSpPr>
            <a:spLocks noGrp="1"/>
          </p:cNvSpPr>
          <p:nvPr>
            <p:ph idx="1"/>
          </p:nvPr>
        </p:nvSpPr>
        <p:spPr>
          <a:xfrm>
            <a:off x="84252" y="1343519"/>
            <a:ext cx="9059747" cy="4465948"/>
          </a:xfrm>
        </p:spPr>
        <p:txBody>
          <a:bodyPr>
            <a:normAutofit/>
          </a:bodyPr>
          <a:lstStyle/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PRILAGOJEN UČENCEM</a:t>
            </a:r>
          </a:p>
          <a:p>
            <a:pPr lvl="1">
              <a:buFontTx/>
              <a:buChar char="-"/>
            </a:pPr>
            <a:r>
              <a:rPr lang="sl-SI" sz="2400" dirty="0" smtClean="0"/>
              <a:t>Širok </a:t>
            </a:r>
            <a:r>
              <a:rPr lang="sl-SI" sz="2400" dirty="0"/>
              <a:t>spekter </a:t>
            </a:r>
            <a:r>
              <a:rPr lang="sl-SI" sz="2400" dirty="0" smtClean="0"/>
              <a:t>uporabe</a:t>
            </a:r>
          </a:p>
          <a:p>
            <a:pPr lvl="1">
              <a:buFontTx/>
              <a:buChar char="-"/>
            </a:pPr>
            <a:endParaRPr lang="sl-SI" sz="2400" dirty="0"/>
          </a:p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OMEJITVE ZA ŠIRŠO RABO</a:t>
            </a:r>
          </a:p>
          <a:p>
            <a:pPr marL="205740" lvl="1" indent="0">
              <a:buNone/>
            </a:pPr>
            <a:r>
              <a:rPr lang="sl-SI" sz="2400" dirty="0" smtClean="0"/>
              <a:t>- Predmeti v šoli omejujejo</a:t>
            </a:r>
          </a:p>
          <a:p>
            <a:pPr marL="205740" lvl="1" indent="0">
              <a:buNone/>
            </a:pPr>
            <a:r>
              <a:rPr lang="sl-SI" sz="2400" dirty="0" smtClean="0"/>
              <a:t>- Časovne omejitve</a:t>
            </a:r>
          </a:p>
          <a:p>
            <a:pPr marL="205740" lvl="1" indent="0">
              <a:buNone/>
            </a:pPr>
            <a:endParaRPr lang="sl-SI" sz="2400" dirty="0"/>
          </a:p>
          <a:p>
            <a:pPr marL="205740" lvl="1" indent="0">
              <a:buNone/>
            </a:pPr>
            <a:r>
              <a:rPr lang="sl-SI" sz="2400" dirty="0" smtClean="0"/>
              <a:t>Otroci imajo </a:t>
            </a:r>
            <a:r>
              <a:rPr lang="sl-SI" sz="2400" b="1" dirty="0">
                <a:solidFill>
                  <a:srgbClr val="FF0000"/>
                </a:solidFill>
              </a:rPr>
              <a:t>POTENCIAL</a:t>
            </a:r>
            <a:endParaRPr lang="sl-SI" sz="2400" dirty="0" smtClean="0"/>
          </a:p>
          <a:p>
            <a:pPr marL="205740" lvl="1" indent="0">
              <a:buNone/>
            </a:pPr>
            <a:endParaRPr lang="sl-SI" sz="2400" dirty="0" smtClean="0"/>
          </a:p>
          <a:p>
            <a:pPr marL="205740" lvl="1" indent="0">
              <a:buNone/>
            </a:pPr>
            <a:r>
              <a:rPr lang="sl-SI" sz="2400" dirty="0" smtClean="0"/>
              <a:t>Z </a:t>
            </a:r>
            <a:r>
              <a:rPr lang="sl-SI" sz="2400" u="sng" dirty="0" smtClean="0"/>
              <a:t>vodenjem</a:t>
            </a:r>
            <a:r>
              <a:rPr lang="sl-SI" sz="2400" dirty="0" smtClean="0"/>
              <a:t> </a:t>
            </a:r>
            <a:r>
              <a:rPr lang="sl-SI" sz="2400" b="1" dirty="0" smtClean="0"/>
              <a:t>OMEJIMO</a:t>
            </a:r>
            <a:r>
              <a:rPr lang="sl-SI" sz="2400" dirty="0" smtClean="0"/>
              <a:t>, z </a:t>
            </a:r>
            <a:r>
              <a:rPr lang="sl-SI" sz="2400" u="sng" dirty="0" smtClean="0"/>
              <a:t>usmerjanjem</a:t>
            </a:r>
            <a:r>
              <a:rPr lang="sl-SI" sz="2400" dirty="0" smtClean="0"/>
              <a:t>  </a:t>
            </a:r>
            <a:r>
              <a:rPr lang="sl-SI" sz="2400" b="1" dirty="0" smtClean="0"/>
              <a:t>OSVOBODIMO </a:t>
            </a:r>
            <a:r>
              <a:rPr lang="sl-SI" sz="2000" b="1" dirty="0" smtClean="0"/>
              <a:t>(kreativnost)</a:t>
            </a:r>
          </a:p>
        </p:txBody>
      </p:sp>
      <p:pic>
        <p:nvPicPr>
          <p:cNvPr id="18" name="Picture 2" descr="Rezultat iskanja slik za innovative ki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5951" y="1463710"/>
            <a:ext cx="4015818" cy="30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516435" y="-16259"/>
            <a:ext cx="6223013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Kaj je FLL (First Lego </a:t>
            </a:r>
            <a:r>
              <a:rPr lang="sl-SI" dirty="0" err="1" smtClean="0">
                <a:solidFill>
                  <a:srgbClr val="FF0000"/>
                </a:solidFill>
              </a:rPr>
              <a:t>League</a:t>
            </a:r>
            <a:r>
              <a:rPr lang="sl-SI" dirty="0" smtClean="0">
                <a:solidFill>
                  <a:srgbClr val="FF0000"/>
                </a:solidFill>
              </a:rPr>
              <a:t>)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5" name="Označba mesta vsebine 2"/>
          <p:cNvSpPr>
            <a:spLocks noGrp="1"/>
          </p:cNvSpPr>
          <p:nvPr>
            <p:ph idx="1"/>
          </p:nvPr>
        </p:nvSpPr>
        <p:spPr>
          <a:xfrm>
            <a:off x="243238" y="849709"/>
            <a:ext cx="8779001" cy="542904"/>
          </a:xfrm>
        </p:spPr>
        <p:txBody>
          <a:bodyPr>
            <a:normAutofit fontScale="40000" lnSpcReduction="20000"/>
          </a:bodyPr>
          <a:lstStyle/>
          <a:p>
            <a:pPr marL="34290" indent="0">
              <a:buNone/>
            </a:pPr>
            <a:r>
              <a:rPr lang="sl-SI" sz="6000" b="1" dirty="0" smtClean="0">
                <a:solidFill>
                  <a:srgbClr val="C00000"/>
                </a:solidFill>
              </a:rPr>
              <a:t>FLL  je mednarodni projekt za promocijo znanosti in tehnologije</a:t>
            </a:r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>
          <a:xfrm>
            <a:off x="167824" y="1372077"/>
            <a:ext cx="6061042" cy="635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1.TEKMA ROBOTOV – VABA, motivacija</a:t>
            </a:r>
          </a:p>
          <a:p>
            <a:pPr lvl="1"/>
            <a:endParaRPr lang="sl-SI" sz="2400" dirty="0" smtClean="0"/>
          </a:p>
          <a:p>
            <a:pPr marL="205740" lvl="1" indent="0">
              <a:buFont typeface="Corbel" pitchFamily="34" charset="0"/>
              <a:buNone/>
            </a:pPr>
            <a:endParaRPr lang="sl-SI" sz="2400" dirty="0"/>
          </a:p>
        </p:txBody>
      </p:sp>
      <p:pic>
        <p:nvPicPr>
          <p:cNvPr id="7" name="Slika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9" y="4486300"/>
            <a:ext cx="1312545" cy="12541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99" y="1771100"/>
            <a:ext cx="3769687" cy="212044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3132" y="3929257"/>
            <a:ext cx="1328838" cy="206319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4627941" y="2852486"/>
            <a:ext cx="3802485" cy="21535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FF0000"/>
                </a:solidFill>
              </a:rPr>
              <a:t>VIDEO JE BIL ZARADI VELIKOSTI ODSTRANJEN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609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483742" y="2486826"/>
            <a:ext cx="7497887" cy="1316053"/>
          </a:xfrm>
        </p:spPr>
        <p:txBody>
          <a:bodyPr>
            <a:normAutofit/>
          </a:bodyPr>
          <a:lstStyle/>
          <a:p>
            <a:pPr algn="l"/>
            <a:r>
              <a:rPr lang="sl-SI" sz="2900" b="1" dirty="0">
                <a:latin typeface="Arial" panose="020B0604020202020204" pitchFamily="34" charset="0"/>
                <a:cs typeface="Arial" panose="020B0604020202020204" pitchFamily="34" charset="0"/>
              </a:rPr>
              <a:t>ZTIUM (STEAM) pristop k učenju za razvoj samostojne in ustvarjalne prihodnje </a:t>
            </a:r>
            <a:r>
              <a:rPr lang="sl-SI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generacije</a:t>
            </a: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83743" y="4183810"/>
            <a:ext cx="6858000" cy="905775"/>
          </a:xfrm>
        </p:spPr>
        <p:txBody>
          <a:bodyPr>
            <a:normAutofit/>
          </a:bodyPr>
          <a:lstStyle/>
          <a:p>
            <a:pPr algn="l"/>
            <a:r>
              <a:rPr lang="sl-SI" sz="1800" dirty="0" smtClean="0"/>
              <a:t>Samo Lipovnik    </a:t>
            </a:r>
            <a:r>
              <a:rPr lang="sl-SI" sz="1800" dirty="0" smtClean="0">
                <a:solidFill>
                  <a:srgbClr val="C00000"/>
                </a:solidFill>
              </a:rPr>
              <a:t>samo@lipovnik.si</a:t>
            </a:r>
            <a:endParaRPr lang="sl-SI" sz="1800" dirty="0" smtClean="0"/>
          </a:p>
          <a:p>
            <a:pPr algn="l"/>
            <a:r>
              <a:rPr lang="sl-SI" sz="1800" dirty="0" smtClean="0"/>
              <a:t>OŠ Franja Goloba Prevalje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25094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516435" y="-16259"/>
            <a:ext cx="6223013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Kaj je FLL (First Lego </a:t>
            </a:r>
            <a:r>
              <a:rPr lang="sl-SI" dirty="0" err="1" smtClean="0">
                <a:solidFill>
                  <a:srgbClr val="FF0000"/>
                </a:solidFill>
              </a:rPr>
              <a:t>League</a:t>
            </a:r>
            <a:r>
              <a:rPr lang="sl-SI" dirty="0" smtClean="0">
                <a:solidFill>
                  <a:srgbClr val="FF0000"/>
                </a:solidFill>
              </a:rPr>
              <a:t>)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pic>
        <p:nvPicPr>
          <p:cNvPr id="16" name="Slika 1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07" y="4591051"/>
            <a:ext cx="1312545" cy="1254125"/>
          </a:xfrm>
          <a:prstGeom prst="rect">
            <a:avLst/>
          </a:prstGeom>
        </p:spPr>
      </p:pic>
      <p:sp>
        <p:nvSpPr>
          <p:cNvPr id="17" name="Označba mesta vsebine 2"/>
          <p:cNvSpPr txBox="1">
            <a:spLocks/>
          </p:cNvSpPr>
          <p:nvPr/>
        </p:nvSpPr>
        <p:spPr>
          <a:xfrm>
            <a:off x="144439" y="820511"/>
            <a:ext cx="4605100" cy="900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2.PROJEKT</a:t>
            </a:r>
            <a:r>
              <a:rPr lang="sl-SI" sz="2400" dirty="0" smtClean="0">
                <a:solidFill>
                  <a:srgbClr val="FF0000"/>
                </a:solidFill>
              </a:rPr>
              <a:t> – Raziskovanje in STARTUP ideje</a:t>
            </a:r>
          </a:p>
          <a:p>
            <a:pPr marL="205740" lvl="1" indent="0">
              <a:buFont typeface="Corbel" pitchFamily="34" charset="0"/>
              <a:buNone/>
            </a:pPr>
            <a:endParaRPr lang="sl-SI" dirty="0"/>
          </a:p>
        </p:txBody>
      </p:sp>
      <p:sp>
        <p:nvSpPr>
          <p:cNvPr id="18" name="Označba mesta vsebine 2"/>
          <p:cNvSpPr txBox="1">
            <a:spLocks/>
          </p:cNvSpPr>
          <p:nvPr/>
        </p:nvSpPr>
        <p:spPr>
          <a:xfrm>
            <a:off x="238707" y="3528275"/>
            <a:ext cx="4048918" cy="1111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3. VREDNOTE </a:t>
            </a:r>
            <a:r>
              <a:rPr lang="sl-SI" sz="2400" dirty="0" smtClean="0">
                <a:solidFill>
                  <a:srgbClr val="FF0000"/>
                </a:solidFill>
              </a:rPr>
              <a:t>– urjenje timskega dela</a:t>
            </a:r>
          </a:p>
          <a:p>
            <a:pPr marL="205740" lvl="1" indent="0">
              <a:buNone/>
            </a:pPr>
            <a:endParaRPr lang="sl-SI" dirty="0" smtClean="0"/>
          </a:p>
          <a:p>
            <a:pPr marL="205740" lvl="1" indent="0">
              <a:buFont typeface="Corbel" pitchFamily="34" charset="0"/>
              <a:buNone/>
            </a:pPr>
            <a:endParaRPr lang="sl-SI" dirty="0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623" y="840406"/>
            <a:ext cx="4280041" cy="2407524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180" y="3305512"/>
            <a:ext cx="4014087" cy="2668941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166" y="1558044"/>
            <a:ext cx="1409360" cy="1828800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58" y="1581871"/>
            <a:ext cx="1251913" cy="1804973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4157" y="4089092"/>
            <a:ext cx="1447604" cy="18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516435" y="-16259"/>
            <a:ext cx="6223013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VREDNOTE – TIMSKO DELO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graphicFrame>
        <p:nvGraphicFramePr>
          <p:cNvPr id="24" name="Označba mesta vsebin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8550565"/>
              </p:ext>
            </p:extLst>
          </p:nvPr>
        </p:nvGraphicFramePr>
        <p:xfrm>
          <a:off x="384560" y="622449"/>
          <a:ext cx="8246691" cy="404744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84677">
                  <a:extLst>
                    <a:ext uri="{9D8B030D-6E8A-4147-A177-3AD203B41FA5}">
                      <a16:colId xmlns:a16="http://schemas.microsoft.com/office/drawing/2014/main" val="3528221016"/>
                    </a:ext>
                  </a:extLst>
                </a:gridCol>
                <a:gridCol w="4062014">
                  <a:extLst>
                    <a:ext uri="{9D8B030D-6E8A-4147-A177-3AD203B41FA5}">
                      <a16:colId xmlns:a16="http://schemas.microsoft.com/office/drawing/2014/main" val="1271535122"/>
                    </a:ext>
                  </a:extLst>
                </a:gridCol>
              </a:tblGrid>
              <a:tr h="1292204">
                <a:tc>
                  <a:txBody>
                    <a:bodyPr/>
                    <a:lstStyle/>
                    <a:p>
                      <a:r>
                        <a:rPr lang="it-IT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Odkritje</a:t>
                      </a:r>
                      <a:r>
                        <a:rPr lang="it-IT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it-IT" dirty="0" smtClean="0"/>
                        <a:t> </a:t>
                      </a:r>
                      <a:r>
                        <a:rPr lang="it-IT" sz="2400" b="0" i="1" dirty="0" err="1" smtClean="0"/>
                        <a:t>Odkrivamo</a:t>
                      </a:r>
                      <a:r>
                        <a:rPr lang="it-IT" sz="2400" b="0" i="1" dirty="0" smtClean="0"/>
                        <a:t> nove </a:t>
                      </a:r>
                      <a:r>
                        <a:rPr lang="it-IT" sz="2400" b="0" i="1" dirty="0" err="1" smtClean="0"/>
                        <a:t>veščine</a:t>
                      </a:r>
                      <a:r>
                        <a:rPr lang="it-IT" sz="2400" b="0" i="1" dirty="0" smtClean="0"/>
                        <a:t> in </a:t>
                      </a:r>
                      <a:r>
                        <a:rPr lang="it-IT" sz="2400" b="0" i="1" dirty="0" err="1" smtClean="0"/>
                        <a:t>ideje</a:t>
                      </a:r>
                      <a:r>
                        <a:rPr lang="it-IT" sz="2400" b="0" i="1" dirty="0" smtClean="0"/>
                        <a:t>.</a:t>
                      </a:r>
                      <a:endParaRPr lang="sl-SI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Vključevanje</a:t>
                      </a:r>
                      <a:r>
                        <a:rPr lang="sl-S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sl-SI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Inkluzija:</a:t>
                      </a:r>
                      <a:r>
                        <a:rPr lang="sl-SI" sz="2400" b="0" i="1" dirty="0" smtClean="0"/>
                        <a:t> Spoštujemo drug drugega in upoštevamo razlike med nami.</a:t>
                      </a:r>
                      <a:endParaRPr lang="sl-SI" sz="2400" b="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309737"/>
                  </a:ext>
                </a:extLst>
              </a:tr>
              <a:tr h="1292204">
                <a:tc>
                  <a:txBody>
                    <a:bodyPr/>
                    <a:lstStyle/>
                    <a:p>
                      <a:r>
                        <a:rPr lang="sl-SI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Inovativnost</a:t>
                      </a:r>
                      <a:r>
                        <a:rPr lang="sl-S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sl-SI" dirty="0" smtClean="0"/>
                        <a:t> </a:t>
                      </a:r>
                      <a:r>
                        <a:rPr lang="sl-SI" sz="2400" i="1" dirty="0" smtClean="0"/>
                        <a:t>Probleme rešujemo ustvarjalno in vztrajno.</a:t>
                      </a:r>
                      <a:endParaRPr lang="sl-SI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Skupinsko delo: </a:t>
                      </a:r>
                      <a:r>
                        <a:rPr lang="sl-SI" sz="2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Skupaj smo močnejši.</a:t>
                      </a:r>
                      <a:endParaRPr lang="sl-SI" sz="2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72801"/>
                  </a:ext>
                </a:extLst>
              </a:tr>
              <a:tr h="1365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Vpliv</a:t>
                      </a:r>
                      <a:r>
                        <a:rPr lang="sl-SI" sz="2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Tisto, kar se naučimo, uporabimo za to, da izboljšamo svet okoli nas.</a:t>
                      </a:r>
                    </a:p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Zabava</a:t>
                      </a:r>
                      <a:r>
                        <a:rPr lang="sl-SI" sz="2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Uživamo v tem, kar počnemo, cenimo svoje delo in slavimo dosežke.</a:t>
                      </a:r>
                    </a:p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420087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09"/>
          <a:stretch/>
        </p:blipFill>
        <p:spPr>
          <a:xfrm>
            <a:off x="918229" y="4669897"/>
            <a:ext cx="3462086" cy="21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sp>
        <p:nvSpPr>
          <p:cNvPr id="17" name="Naslov 1"/>
          <p:cNvSpPr>
            <a:spLocks noGrp="1"/>
          </p:cNvSpPr>
          <p:nvPr>
            <p:ph type="title"/>
          </p:nvPr>
        </p:nvSpPr>
        <p:spPr>
          <a:xfrm>
            <a:off x="1533630" y="-7237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FLL PRISTOP</a:t>
            </a:r>
          </a:p>
        </p:txBody>
      </p:sp>
      <p:sp>
        <p:nvSpPr>
          <p:cNvPr id="18" name="Označba mesta vsebine 2"/>
          <p:cNvSpPr>
            <a:spLocks noGrp="1"/>
          </p:cNvSpPr>
          <p:nvPr>
            <p:ph idx="1"/>
          </p:nvPr>
        </p:nvSpPr>
        <p:spPr>
          <a:xfrm>
            <a:off x="92635" y="835011"/>
            <a:ext cx="8691120" cy="5276659"/>
          </a:xfrm>
        </p:spPr>
        <p:txBody>
          <a:bodyPr>
            <a:normAutofit lnSpcReduction="10000"/>
          </a:bodyPr>
          <a:lstStyle/>
          <a:p>
            <a:pPr marL="205740" lvl="1" indent="0">
              <a:buNone/>
            </a:pP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 smtClean="0">
                <a:solidFill>
                  <a:srgbClr val="FF0000"/>
                </a:solidFill>
              </a:rPr>
              <a:t>    </a:t>
            </a:r>
            <a:r>
              <a:rPr lang="sl-SI" sz="2400" dirty="0" smtClean="0">
                <a:solidFill>
                  <a:srgbClr val="FF0000"/>
                </a:solidFill>
              </a:rPr>
              <a:t>          </a:t>
            </a:r>
            <a:r>
              <a:rPr lang="sl-SI" sz="2800" dirty="0" smtClean="0">
                <a:solidFill>
                  <a:srgbClr val="FF0000"/>
                </a:solidFill>
              </a:rPr>
              <a:t>1 </a:t>
            </a:r>
            <a:r>
              <a:rPr lang="sl-SI" sz="2800" dirty="0">
                <a:solidFill>
                  <a:srgbClr val="FF0000"/>
                </a:solidFill>
              </a:rPr>
              <a:t>		</a:t>
            </a:r>
            <a:r>
              <a:rPr lang="sl-SI" sz="2800" dirty="0" smtClean="0">
                <a:solidFill>
                  <a:srgbClr val="FF0000"/>
                </a:solidFill>
              </a:rPr>
              <a:t>        </a:t>
            </a:r>
            <a:r>
              <a:rPr lang="sl-SI" sz="2800" dirty="0" smtClean="0">
                <a:solidFill>
                  <a:srgbClr val="FF0000"/>
                </a:solidFill>
              </a:rPr>
              <a:t>2 </a:t>
            </a:r>
            <a:r>
              <a:rPr lang="sl-SI" sz="2800" dirty="0">
                <a:solidFill>
                  <a:srgbClr val="FF0000"/>
                </a:solidFill>
              </a:rPr>
              <a:t>			</a:t>
            </a:r>
            <a:r>
              <a:rPr lang="sl-SI" sz="2800" dirty="0" smtClean="0">
                <a:solidFill>
                  <a:srgbClr val="FF0000"/>
                </a:solidFill>
              </a:rPr>
              <a:t>3</a:t>
            </a:r>
            <a:r>
              <a:rPr lang="sl-SI" sz="2800" dirty="0">
                <a:solidFill>
                  <a:srgbClr val="FF0000"/>
                </a:solidFill>
              </a:rPr>
              <a:t>	   </a:t>
            </a:r>
            <a:r>
              <a:rPr lang="sl-SI" sz="2800" dirty="0" smtClean="0">
                <a:solidFill>
                  <a:srgbClr val="FF0000"/>
                </a:solidFill>
              </a:rPr>
              <a:t>              4</a:t>
            </a:r>
            <a:endParaRPr lang="sl-SI" sz="2400" dirty="0" smtClean="0">
              <a:solidFill>
                <a:srgbClr val="FF0000"/>
              </a:solidFill>
            </a:endParaRPr>
          </a:p>
          <a:p>
            <a:pPr marL="205740" lvl="1" indent="0">
              <a:buNone/>
            </a:pPr>
            <a:endParaRPr lang="sl-SI" sz="2400" dirty="0">
              <a:solidFill>
                <a:srgbClr val="FF0000"/>
              </a:solidFill>
            </a:endParaRPr>
          </a:p>
          <a:p>
            <a:pPr marL="205740" lvl="1" indent="0">
              <a:buNone/>
            </a:pPr>
            <a:endParaRPr lang="sl-SI" sz="2400" dirty="0" smtClean="0">
              <a:solidFill>
                <a:srgbClr val="FF0000"/>
              </a:solidFill>
            </a:endParaRPr>
          </a:p>
          <a:p>
            <a:pPr marL="205740" lvl="1" indent="0">
              <a:buNone/>
            </a:pPr>
            <a:r>
              <a:rPr lang="sl-SI" sz="2400" dirty="0" smtClean="0">
                <a:solidFill>
                  <a:schemeClr val="tx1"/>
                </a:solidFill>
              </a:rPr>
              <a:t>   </a:t>
            </a:r>
            <a:endParaRPr lang="sl-SI" sz="2400" dirty="0" smtClean="0">
              <a:solidFill>
                <a:schemeClr val="tx1"/>
              </a:solidFill>
            </a:endParaRPr>
          </a:p>
          <a:p>
            <a:pPr marL="205740" lvl="1" indent="0">
              <a:buNone/>
            </a:pPr>
            <a:r>
              <a:rPr lang="sl-SI" sz="2400" dirty="0" smtClean="0">
                <a:solidFill>
                  <a:schemeClr val="tx1"/>
                </a:solidFill>
              </a:rPr>
              <a:t>Ni </a:t>
            </a:r>
            <a:r>
              <a:rPr lang="sl-SI" sz="2400" dirty="0">
                <a:solidFill>
                  <a:schemeClr val="tx1"/>
                </a:solidFill>
              </a:rPr>
              <a:t>strokovnjak</a:t>
            </a:r>
          </a:p>
          <a:p>
            <a:pPr marL="205740" lvl="1" indent="0">
              <a:buNone/>
            </a:pPr>
            <a:endParaRPr lang="sl-SI" sz="1100" dirty="0" smtClean="0"/>
          </a:p>
          <a:p>
            <a:pPr lvl="1"/>
            <a:r>
              <a:rPr lang="sl-SI" sz="2400" dirty="0" smtClean="0"/>
              <a:t>	načelo: „otroci sami opravijo vse delo“</a:t>
            </a:r>
          </a:p>
          <a:p>
            <a:pPr lvl="1"/>
            <a:r>
              <a:rPr lang="sl-SI" sz="2400" dirty="0" smtClean="0"/>
              <a:t>	prevzamejo organizacijo</a:t>
            </a:r>
          </a:p>
          <a:p>
            <a:pPr lvl="1"/>
            <a:r>
              <a:rPr lang="sl-SI" sz="2400" dirty="0" smtClean="0"/>
              <a:t>	samostojno delo</a:t>
            </a:r>
          </a:p>
          <a:p>
            <a:pPr lvl="1"/>
            <a:r>
              <a:rPr lang="sl-SI" sz="2400" dirty="0" smtClean="0"/>
              <a:t>	mentor je usmerjevalec, motivator, </a:t>
            </a:r>
          </a:p>
          <a:p>
            <a:pPr marL="205740" lvl="1" indent="0">
              <a:buNone/>
            </a:pPr>
            <a:r>
              <a:rPr lang="sl-SI" sz="2400" dirty="0"/>
              <a:t>	</a:t>
            </a:r>
            <a:r>
              <a:rPr lang="sl-SI" sz="2400" dirty="0" smtClean="0"/>
              <a:t>na tekmi le opazovalec</a:t>
            </a:r>
          </a:p>
          <a:p>
            <a:pPr lvl="1"/>
            <a:r>
              <a:rPr lang="sl-SI" sz="2400" dirty="0" smtClean="0"/>
              <a:t>	na vprašanje odgovorimo z vprašanjem</a:t>
            </a:r>
            <a:endParaRPr lang="sl-SI" dirty="0" smtClean="0"/>
          </a:p>
          <a:p>
            <a:pPr lvl="1"/>
            <a:endParaRPr lang="sl-SI" dirty="0" smtClean="0"/>
          </a:p>
          <a:p>
            <a:pPr marL="205740" lvl="1" indent="0">
              <a:buNone/>
            </a:pPr>
            <a:r>
              <a:rPr lang="sl-SI" sz="2400" dirty="0" smtClean="0">
                <a:solidFill>
                  <a:srgbClr val="FF0000"/>
                </a:solidFill>
              </a:rPr>
              <a:t>FLL pristop je za učence ŠOK, šele kasneje začutijo SVOBODO</a:t>
            </a: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369" y="2871198"/>
            <a:ext cx="2369901" cy="2208981"/>
          </a:xfrm>
          <a:prstGeom prst="rect">
            <a:avLst/>
          </a:prstGeom>
        </p:spPr>
      </p:pic>
      <p:sp>
        <p:nvSpPr>
          <p:cNvPr id="20" name="Rounded Rectangle 29"/>
          <p:cNvSpPr/>
          <p:nvPr/>
        </p:nvSpPr>
        <p:spPr>
          <a:xfrm>
            <a:off x="217830" y="1409159"/>
            <a:ext cx="2497710" cy="78581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Učitelj motivator</a:t>
            </a:r>
            <a:endParaRPr lang="sl-SI" sz="2400" b="1" dirty="0"/>
          </a:p>
        </p:txBody>
      </p:sp>
      <p:sp>
        <p:nvSpPr>
          <p:cNvPr id="21" name="Rounded Rectangle 29"/>
          <p:cNvSpPr/>
          <p:nvPr/>
        </p:nvSpPr>
        <p:spPr>
          <a:xfrm>
            <a:off x="3178465" y="1415444"/>
            <a:ext cx="1064218" cy="78581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Vaba</a:t>
            </a:r>
            <a:endParaRPr lang="sl-SI" sz="2400" b="1" dirty="0"/>
          </a:p>
        </p:txBody>
      </p:sp>
      <p:sp>
        <p:nvSpPr>
          <p:cNvPr id="22" name="Right Arrow 55"/>
          <p:cNvSpPr/>
          <p:nvPr/>
        </p:nvSpPr>
        <p:spPr>
          <a:xfrm>
            <a:off x="2715540" y="1613247"/>
            <a:ext cx="462924" cy="2833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Right Arrow 55"/>
          <p:cNvSpPr/>
          <p:nvPr/>
        </p:nvSpPr>
        <p:spPr>
          <a:xfrm>
            <a:off x="4242684" y="1698090"/>
            <a:ext cx="462924" cy="2833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Rounded Rectangle 29"/>
          <p:cNvSpPr/>
          <p:nvPr/>
        </p:nvSpPr>
        <p:spPr>
          <a:xfrm>
            <a:off x="4705608" y="1415444"/>
            <a:ext cx="2167151" cy="78581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Samostojno raziskovanje</a:t>
            </a:r>
            <a:endParaRPr lang="sl-SI" sz="2400" b="1" dirty="0"/>
          </a:p>
        </p:txBody>
      </p:sp>
      <p:sp>
        <p:nvSpPr>
          <p:cNvPr id="25" name="Right Arrow 55"/>
          <p:cNvSpPr/>
          <p:nvPr/>
        </p:nvSpPr>
        <p:spPr>
          <a:xfrm>
            <a:off x="6872759" y="1698090"/>
            <a:ext cx="462924" cy="28337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Rounded Rectangle 29"/>
          <p:cNvSpPr/>
          <p:nvPr/>
        </p:nvSpPr>
        <p:spPr>
          <a:xfrm>
            <a:off x="7333259" y="1415444"/>
            <a:ext cx="1487766" cy="78581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err="1" smtClean="0"/>
              <a:t>StartUp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220051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4" y="4595518"/>
            <a:ext cx="1427148" cy="243521"/>
          </a:xfrm>
          <a:prstGeom prst="rect">
            <a:avLst/>
          </a:prstGeom>
        </p:spPr>
      </p:pic>
      <p:sp>
        <p:nvSpPr>
          <p:cNvPr id="16" name="Naslov 1"/>
          <p:cNvSpPr>
            <a:spLocks noGrp="1"/>
          </p:cNvSpPr>
          <p:nvPr>
            <p:ph type="title"/>
          </p:nvPr>
        </p:nvSpPr>
        <p:spPr>
          <a:xfrm>
            <a:off x="1493837" y="14527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DELO NA ŠOLI – Tekma robotov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7" name="Označba mesta vsebine 2"/>
          <p:cNvSpPr>
            <a:spLocks noGrp="1"/>
          </p:cNvSpPr>
          <p:nvPr>
            <p:ph idx="1"/>
          </p:nvPr>
        </p:nvSpPr>
        <p:spPr>
          <a:xfrm>
            <a:off x="180211" y="1126206"/>
            <a:ext cx="8522419" cy="5113016"/>
          </a:xfrm>
        </p:spPr>
        <p:txBody>
          <a:bodyPr>
            <a:normAutofit/>
          </a:bodyPr>
          <a:lstStyle/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TEKMA ROBOTOV </a:t>
            </a:r>
            <a:r>
              <a:rPr lang="sl-SI" sz="2400" dirty="0" smtClean="0">
                <a:solidFill>
                  <a:srgbClr val="FF0000"/>
                </a:solidFill>
              </a:rPr>
              <a:t>– IP  ROBOTIKA V TEHNIKI</a:t>
            </a:r>
          </a:p>
          <a:p>
            <a:pPr lvl="1" algn="just">
              <a:buFontTx/>
              <a:buChar char="-"/>
            </a:pPr>
            <a:r>
              <a:rPr lang="sl-SI" sz="2400" dirty="0" smtClean="0"/>
              <a:t>S samostojnim konstruiranjem in programiranjem robota učenci samostojno osvojijo vse učne cilje predmeta</a:t>
            </a:r>
          </a:p>
          <a:p>
            <a:pPr lvl="1" algn="just">
              <a:buFontTx/>
              <a:buChar char="-"/>
            </a:pPr>
            <a:endParaRPr lang="sl-SI" sz="300" dirty="0" smtClean="0"/>
          </a:p>
          <a:p>
            <a:pPr marL="205740" lvl="1" indent="0" algn="just">
              <a:buNone/>
            </a:pPr>
            <a:r>
              <a:rPr lang="sl-SI" sz="2400" dirty="0" smtClean="0"/>
              <a:t>- Sami iščejo znanja potrebna za rešitev problema</a:t>
            </a:r>
            <a:endParaRPr lang="sl-SI" dirty="0"/>
          </a:p>
          <a:p>
            <a:pPr marL="205740" lvl="1" indent="0">
              <a:buNone/>
            </a:pPr>
            <a:endParaRPr lang="sl-SI" dirty="0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02" y="2755400"/>
            <a:ext cx="4324403" cy="2993628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152" y="2727118"/>
            <a:ext cx="3886760" cy="3135032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8" y="5231369"/>
            <a:ext cx="8783578" cy="9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sp>
        <p:nvSpPr>
          <p:cNvPr id="16" name="Naslov 1"/>
          <p:cNvSpPr>
            <a:spLocks noGrp="1"/>
          </p:cNvSpPr>
          <p:nvPr>
            <p:ph type="title"/>
          </p:nvPr>
        </p:nvSpPr>
        <p:spPr>
          <a:xfrm>
            <a:off x="1615599" y="25778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DELO NA </a:t>
            </a:r>
            <a:r>
              <a:rPr lang="sl-SI" dirty="0" smtClean="0">
                <a:solidFill>
                  <a:srgbClr val="FF0000"/>
                </a:solidFill>
              </a:rPr>
              <a:t>ŠOLI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7" name="Označba mesta vsebine 2"/>
          <p:cNvSpPr>
            <a:spLocks noGrp="1"/>
          </p:cNvSpPr>
          <p:nvPr>
            <p:ph idx="1"/>
          </p:nvPr>
        </p:nvSpPr>
        <p:spPr>
          <a:xfrm>
            <a:off x="303670" y="895574"/>
            <a:ext cx="8840329" cy="4949071"/>
          </a:xfrm>
        </p:spPr>
        <p:txBody>
          <a:bodyPr>
            <a:normAutofit/>
          </a:bodyPr>
          <a:lstStyle/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VEČ SKUPIN </a:t>
            </a:r>
            <a:r>
              <a:rPr lang="sl-SI" sz="2400" dirty="0" smtClean="0"/>
              <a:t>– vsaka dela samostojno, izmenjava idej</a:t>
            </a:r>
          </a:p>
          <a:p>
            <a:pPr marL="205740" lvl="1" indent="0">
              <a:buNone/>
            </a:pPr>
            <a:endParaRPr lang="sl-SI" sz="1050" dirty="0" smtClean="0"/>
          </a:p>
          <a:p>
            <a:pPr lvl="1">
              <a:buFontTx/>
              <a:buChar char="-"/>
            </a:pPr>
            <a:r>
              <a:rPr lang="sl-SI" sz="2400" dirty="0" smtClean="0"/>
              <a:t>Nevihte možganov</a:t>
            </a:r>
          </a:p>
          <a:p>
            <a:pPr lvl="1">
              <a:buFontTx/>
              <a:buChar char="-"/>
            </a:pPr>
            <a:endParaRPr lang="sl-SI" sz="600" dirty="0"/>
          </a:p>
          <a:p>
            <a:pPr lvl="1">
              <a:buFontTx/>
              <a:buChar char="-"/>
            </a:pPr>
            <a:r>
              <a:rPr lang="sl-SI" sz="2400" dirty="0" smtClean="0"/>
              <a:t>Oblikovanje tedenskega URNIKA </a:t>
            </a:r>
          </a:p>
          <a:p>
            <a:pPr lvl="1">
              <a:buFontTx/>
              <a:buChar char="-"/>
            </a:pPr>
            <a:endParaRPr lang="sl-SI" sz="600" dirty="0" smtClean="0"/>
          </a:p>
          <a:p>
            <a:pPr lvl="1">
              <a:buFontTx/>
              <a:buChar char="-"/>
            </a:pPr>
            <a:r>
              <a:rPr lang="sl-SI" sz="2400" dirty="0" smtClean="0"/>
              <a:t> Tedensko usklajevanje vodij</a:t>
            </a:r>
          </a:p>
          <a:p>
            <a:pPr marL="205740" lvl="1" indent="0">
              <a:buNone/>
            </a:pPr>
            <a:endParaRPr lang="sl-SI" dirty="0" smtClean="0"/>
          </a:p>
          <a:p>
            <a:pPr marL="205740" lvl="1" indent="0">
              <a:buNone/>
            </a:pPr>
            <a:endParaRPr lang="sl-SI" dirty="0"/>
          </a:p>
          <a:p>
            <a:pPr marL="205740" lvl="1" indent="0">
              <a:buNone/>
            </a:pPr>
            <a:endParaRPr lang="sl-SI" dirty="0" smtClean="0"/>
          </a:p>
          <a:p>
            <a:pPr marL="205740" lvl="1" indent="0">
              <a:buNone/>
            </a:pPr>
            <a:endParaRPr lang="sl-SI" dirty="0"/>
          </a:p>
          <a:p>
            <a:pPr marL="205740" lvl="1" indent="0">
              <a:buNone/>
            </a:pPr>
            <a:r>
              <a:rPr lang="sl-SI" dirty="0"/>
              <a:t>					</a:t>
            </a:r>
            <a:r>
              <a:rPr lang="sl-SI" dirty="0"/>
              <a:t>	</a:t>
            </a:r>
            <a:r>
              <a:rPr lang="sl-SI" sz="2400" dirty="0" smtClean="0"/>
              <a:t>      </a:t>
            </a:r>
            <a:r>
              <a:rPr lang="sl-SI" sz="2400" dirty="0" smtClean="0">
                <a:solidFill>
                  <a:srgbClr val="FF0000"/>
                </a:solidFill>
              </a:rPr>
              <a:t>Sodelovalno </a:t>
            </a:r>
            <a:r>
              <a:rPr lang="sl-SI" sz="2400" dirty="0">
                <a:solidFill>
                  <a:srgbClr val="FF0000"/>
                </a:solidFill>
              </a:rPr>
              <a:t>delo:</a:t>
            </a:r>
          </a:p>
          <a:p>
            <a:pPr marL="205740" lvl="1" indent="0">
              <a:buNone/>
            </a:pPr>
            <a:r>
              <a:rPr lang="sl-SI" sz="2400" dirty="0"/>
              <a:t>						</a:t>
            </a:r>
            <a:r>
              <a:rPr lang="sl-SI" sz="2400" dirty="0" smtClean="0"/>
              <a:t>      ONE </a:t>
            </a:r>
            <a:r>
              <a:rPr lang="sl-SI" sz="2400" dirty="0"/>
              <a:t>NOTE zvezek </a:t>
            </a:r>
          </a:p>
          <a:p>
            <a:pPr marL="205740" lvl="1" indent="0">
              <a:buNone/>
            </a:pPr>
            <a:r>
              <a:rPr lang="sl-SI" sz="2400" dirty="0"/>
              <a:t>						</a:t>
            </a:r>
            <a:r>
              <a:rPr lang="sl-SI" dirty="0"/>
              <a:t> </a:t>
            </a:r>
            <a:r>
              <a:rPr lang="sl-SI" dirty="0" smtClean="0"/>
              <a:t>      </a:t>
            </a:r>
            <a:r>
              <a:rPr lang="sl-SI" sz="2400" dirty="0" smtClean="0"/>
              <a:t>v </a:t>
            </a:r>
            <a:r>
              <a:rPr lang="sl-SI" sz="2400" dirty="0"/>
              <a:t>skupni </a:t>
            </a:r>
            <a:r>
              <a:rPr lang="sl-SI" sz="2400" dirty="0" smtClean="0"/>
              <a:t>rabi</a:t>
            </a:r>
            <a:endParaRPr lang="sl-SI" sz="2400" dirty="0"/>
          </a:p>
          <a:p>
            <a:pPr marL="205740" lvl="1" indent="0">
              <a:buNone/>
            </a:pPr>
            <a:endParaRPr lang="sl-SI" dirty="0"/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781" y="1442645"/>
            <a:ext cx="3779181" cy="2580933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1890"/>
            <a:ext cx="6014696" cy="3573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87376" y="877385"/>
            <a:ext cx="1427148" cy="24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852" y="1"/>
            <a:ext cx="1427148" cy="24352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6" y="835336"/>
            <a:ext cx="1427148" cy="24352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16587" y="2262485"/>
            <a:ext cx="1427148" cy="24352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5"/>
            <a:ext cx="1427148" cy="24352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8665" y="6022666"/>
            <a:ext cx="1427148" cy="24352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1066" y="4622109"/>
            <a:ext cx="1427148" cy="243521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09" y="1634384"/>
            <a:ext cx="2446489" cy="2806671"/>
          </a:xfrm>
          <a:prstGeom prst="rect">
            <a:avLst/>
          </a:prstGeom>
        </p:spPr>
      </p:pic>
      <p:sp>
        <p:nvSpPr>
          <p:cNvPr id="18" name="Naslov 1"/>
          <p:cNvSpPr>
            <a:spLocks noGrp="1"/>
          </p:cNvSpPr>
          <p:nvPr>
            <p:ph type="title"/>
          </p:nvPr>
        </p:nvSpPr>
        <p:spPr>
          <a:xfrm>
            <a:off x="1512427" y="-15522"/>
            <a:ext cx="7406640" cy="622447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DELO NA </a:t>
            </a:r>
            <a:r>
              <a:rPr lang="sl-SI" dirty="0" smtClean="0">
                <a:solidFill>
                  <a:srgbClr val="FF0000"/>
                </a:solidFill>
              </a:rPr>
              <a:t>ŠOLI - PROJEKT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9" name="Označba mesta vsebine 2"/>
          <p:cNvSpPr>
            <a:spLocks noGrp="1"/>
          </p:cNvSpPr>
          <p:nvPr>
            <p:ph idx="1"/>
          </p:nvPr>
        </p:nvSpPr>
        <p:spPr>
          <a:xfrm>
            <a:off x="268682" y="850446"/>
            <a:ext cx="8220761" cy="5113016"/>
          </a:xfrm>
        </p:spPr>
        <p:txBody>
          <a:bodyPr>
            <a:normAutofit/>
          </a:bodyPr>
          <a:lstStyle/>
          <a:p>
            <a:pPr marL="205740" lvl="1" indent="0">
              <a:buNone/>
            </a:pPr>
            <a:r>
              <a:rPr lang="sl-SI" sz="2400" b="1" dirty="0" smtClean="0">
                <a:solidFill>
                  <a:srgbClr val="FF0000"/>
                </a:solidFill>
              </a:rPr>
              <a:t>PROJEKT</a:t>
            </a:r>
          </a:p>
          <a:p>
            <a:pPr marL="205740" lvl="1" indent="0">
              <a:buNone/>
            </a:pPr>
            <a:r>
              <a:rPr lang="sl-SI" sz="2400" dirty="0" smtClean="0"/>
              <a:t>Raziskava – inovacija – predstavitev – STARTUP</a:t>
            </a:r>
          </a:p>
          <a:p>
            <a:pPr marL="205740" lvl="1" indent="0">
              <a:buNone/>
            </a:pPr>
            <a:endParaRPr lang="sl-SI" dirty="0"/>
          </a:p>
        </p:txBody>
      </p:sp>
      <p:pic>
        <p:nvPicPr>
          <p:cNvPr id="20" name="Slika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980" y="3713460"/>
            <a:ext cx="3293355" cy="2250002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01"/>
          <a:stretch/>
        </p:blipFill>
        <p:spPr>
          <a:xfrm>
            <a:off x="6614050" y="1072652"/>
            <a:ext cx="2266661" cy="2850892"/>
          </a:xfrm>
          <a:prstGeom prst="rect">
            <a:avLst/>
          </a:prstGeom>
        </p:spPr>
      </p:pic>
      <p:pic>
        <p:nvPicPr>
          <p:cNvPr id="22" name="Picture 1" descr="D:\! Digital Pic\! 2010\2010_06-IZDELKI 6 razred\P1030038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6704" y="3880226"/>
            <a:ext cx="3253997" cy="21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mage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611" y="1634384"/>
            <a:ext cx="3048763" cy="18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9"/>
          <p:cNvSpPr/>
          <p:nvPr/>
        </p:nvSpPr>
        <p:spPr>
          <a:xfrm>
            <a:off x="91271" y="4182753"/>
            <a:ext cx="1987988" cy="26917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ZAMAŠKOŠ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9"/>
          <p:cNvSpPr/>
          <p:nvPr/>
        </p:nvSpPr>
        <p:spPr>
          <a:xfrm>
            <a:off x="4470386" y="3237185"/>
            <a:ext cx="1987988" cy="26917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PERMAFRUIT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26" name="Rounded Rectangle 29"/>
          <p:cNvSpPr/>
          <p:nvPr/>
        </p:nvSpPr>
        <p:spPr>
          <a:xfrm>
            <a:off x="6753386" y="1102678"/>
            <a:ext cx="1987988" cy="26917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WALLPAMPERS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9"/>
          <p:cNvSpPr/>
          <p:nvPr/>
        </p:nvSpPr>
        <p:spPr>
          <a:xfrm>
            <a:off x="5619310" y="3902276"/>
            <a:ext cx="2970502" cy="333008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MENTALNA GIMNASTIKA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9"/>
          <p:cNvSpPr/>
          <p:nvPr/>
        </p:nvSpPr>
        <p:spPr>
          <a:xfrm>
            <a:off x="3508347" y="3725747"/>
            <a:ext cx="1987988" cy="269179"/>
          </a:xfrm>
          <a:prstGeom prst="roundRect">
            <a:avLst>
              <a:gd name="adj" fmla="val 1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NFC UČILNICA</a:t>
            </a:r>
            <a:endParaRPr lang="sl-SI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3717</TotalTime>
  <Words>570</Words>
  <Application>Microsoft Office PowerPoint</Application>
  <PresentationFormat>Diaprojekcija na zaslonu (4:3)</PresentationFormat>
  <Paragraphs>193</Paragraphs>
  <Slides>30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Corbel</vt:lpstr>
      <vt:lpstr>Segoe UI Light</vt:lpstr>
      <vt:lpstr>Officeova tema</vt:lpstr>
      <vt:lpstr>ZTIUM (STEAM) pristop k učenju za razvoj samostojne in ustvarjalne prihodnje generacije</vt:lpstr>
      <vt:lpstr>O ČEM BO GOVORA</vt:lpstr>
      <vt:lpstr>Kaj je FLL (First Lego League)</vt:lpstr>
      <vt:lpstr>Kaj je FLL (First Lego League)</vt:lpstr>
      <vt:lpstr>VREDNOTE – TIMSKO DELO</vt:lpstr>
      <vt:lpstr>FLL PRISTOP</vt:lpstr>
      <vt:lpstr>DELO NA ŠOLI – Tekma robotov</vt:lpstr>
      <vt:lpstr>DELO NA ŠOLI</vt:lpstr>
      <vt:lpstr>DELO NA ŠOLI - PROJEKT</vt:lpstr>
      <vt:lpstr>DELO NA ŠOLI - PROJEKT</vt:lpstr>
      <vt:lpstr>DELO NA ŠOLI – TIMSKO DELO</vt:lpstr>
      <vt:lpstr>IZKUŠNJA UČITELJA</vt:lpstr>
      <vt:lpstr>Formativno spremljanje</vt:lpstr>
      <vt:lpstr>NAMA poti</vt:lpstr>
      <vt:lpstr>DELO PRI REDNEM POUKU</vt:lpstr>
      <vt:lpstr>PowerPointova predstavitev</vt:lpstr>
      <vt:lpstr>DELO PRI REDNEM POUKU</vt:lpstr>
      <vt:lpstr>DELO PRI REDNEM POUKU</vt:lpstr>
      <vt:lpstr>DELO PRI REDNEM POUKU</vt:lpstr>
      <vt:lpstr>DELO PRI REDNEM POUKU</vt:lpstr>
      <vt:lpstr>DELO PRI REDNEM POUKU</vt:lpstr>
      <vt:lpstr>Učna tema: Električni krog (7.r)</vt:lpstr>
      <vt:lpstr>Učna tema: Umetne snovi (7.r)</vt:lpstr>
      <vt:lpstr>Učna tema: Strojni elementi (8.r)</vt:lpstr>
      <vt:lpstr>Učna tema: Les (6.r)</vt:lpstr>
      <vt:lpstr>Učna tema: Les (6.r)</vt:lpstr>
      <vt:lpstr>Učna tema: Električni krog (7, 8.r)</vt:lpstr>
      <vt:lpstr>Učna tema: Električni krog (7, 8.r)</vt:lpstr>
      <vt:lpstr>MOŽNOSTI UPORABE</vt:lpstr>
      <vt:lpstr>ZTIUM (STEAM) pristop k učenju za razvoj samostojne in ustvarjalne prihodnje generacije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Samo Lipovnik</dc:creator>
  <cp:lastModifiedBy>Samo Lipovnik</cp:lastModifiedBy>
  <cp:revision>53</cp:revision>
  <dcterms:created xsi:type="dcterms:W3CDTF">2017-08-16T10:43:35Z</dcterms:created>
  <dcterms:modified xsi:type="dcterms:W3CDTF">2019-10-16T19:41:10Z</dcterms:modified>
</cp:coreProperties>
</file>