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0" r:id="rId4"/>
    <p:sldId id="269" r:id="rId5"/>
    <p:sldId id="272" r:id="rId6"/>
    <p:sldId id="260" r:id="rId7"/>
    <p:sldId id="273" r:id="rId8"/>
    <p:sldId id="283" r:id="rId9"/>
    <p:sldId id="281" r:id="rId10"/>
    <p:sldId id="288" r:id="rId11"/>
    <p:sldId id="289" r:id="rId12"/>
    <p:sldId id="290" r:id="rId13"/>
    <p:sldId id="271" r:id="rId14"/>
    <p:sldId id="261" r:id="rId15"/>
    <p:sldId id="280" r:id="rId16"/>
    <p:sldId id="295" r:id="rId17"/>
    <p:sldId id="292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62" r:id="rId26"/>
    <p:sldId id="291" r:id="rId27"/>
    <p:sldId id="284" r:id="rId28"/>
    <p:sldId id="293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97B227B-4AF7-455E-A216-D4E39ADF6138}">
          <p14:sldIdLst>
            <p14:sldId id="256"/>
          </p14:sldIdLst>
        </p14:section>
        <p14:section name="IZhodišče" id="{B1CFFD7D-879B-4B1F-A50E-6AA384B07F8D}">
          <p14:sldIdLst>
            <p14:sldId id="259"/>
            <p14:sldId id="270"/>
            <p14:sldId id="269"/>
            <p14:sldId id="272"/>
          </p14:sldIdLst>
        </p14:section>
        <p14:section name="IKT v šoli" id="{A482BC31-36A6-4475-B22C-36E657F99380}">
          <p14:sldIdLst>
            <p14:sldId id="260"/>
            <p14:sldId id="273"/>
            <p14:sldId id="283"/>
            <p14:sldId id="281"/>
            <p14:sldId id="288"/>
            <p14:sldId id="289"/>
            <p14:sldId id="290"/>
            <p14:sldId id="271"/>
          </p14:sldIdLst>
        </p14:section>
        <p14:section name="Vloga IKT" id="{D1422871-3236-4EFF-AE83-23EBBF03E9FA}">
          <p14:sldIdLst>
            <p14:sldId id="261"/>
            <p14:sldId id="280"/>
            <p14:sldId id="295"/>
            <p14:sldId id="292"/>
            <p14:sldId id="274"/>
            <p14:sldId id="275"/>
            <p14:sldId id="276"/>
            <p14:sldId id="277"/>
            <p14:sldId id="294"/>
            <p14:sldId id="278"/>
            <p14:sldId id="279"/>
            <p14:sldId id="262"/>
            <p14:sldId id="291"/>
          </p14:sldIdLst>
        </p14:section>
        <p14:section name="Zaključek" id="{698308CD-FF71-4B36-A0B7-0AC41FCB9F34}">
          <p14:sldIdLst>
            <p14:sldId id="284"/>
            <p14:sldId id="293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7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6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7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9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2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pPr/>
              <a:t>26. 11. 2019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7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F:\predavanje%20konferenca%20NAK2019\Urnik%20U19%20oktober%202019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_5JjNMPmxQ?start=59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789l6np-q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.ly/roma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g"/><Relationship Id="rId4" Type="http://schemas.openxmlformats.org/officeDocument/2006/relationships/hyperlink" Target="https://fizikalinra&#269;unalnistvo.pbworks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ribiskikrozek.splet.arnes.si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ote.ly/roma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83743" y="2794955"/>
            <a:ext cx="6858000" cy="785007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KAKO SEM KOT ROID POSTAL »DRUGAČEN«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UČITELJ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 smtClean="0"/>
              <a:t>Roman </a:t>
            </a:r>
            <a:r>
              <a:rPr lang="sl-SI" sz="1800" dirty="0" err="1" smtClean="0"/>
              <a:t>Bobnarič</a:t>
            </a:r>
            <a:r>
              <a:rPr lang="sl-SI" sz="1800" dirty="0" smtClean="0"/>
              <a:t>, prof. </a:t>
            </a:r>
          </a:p>
          <a:p>
            <a:pPr algn="l"/>
            <a:r>
              <a:rPr lang="sl-SI" sz="1800" dirty="0" smtClean="0"/>
              <a:t>OŠ Ormož in Gimnazija Ormož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59" y="365126"/>
            <a:ext cx="8469051" cy="33598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59" y="4017892"/>
            <a:ext cx="8469051" cy="19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08" y="388277"/>
            <a:ext cx="8551771" cy="54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8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3079761"/>
            <a:ext cx="9144000" cy="30672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0" y="0"/>
            <a:ext cx="9144000" cy="30672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99120"/>
            <a:ext cx="7886700" cy="1325563"/>
          </a:xfrm>
        </p:spPr>
        <p:txBody>
          <a:bodyPr/>
          <a:lstStyle/>
          <a:p>
            <a:r>
              <a:rPr lang="sl-SI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POSODOBITVE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501534"/>
            <a:ext cx="7886700" cy="148473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Potrebne posodobitve</a:t>
            </a:r>
          </a:p>
          <a:p>
            <a:r>
              <a:rPr lang="sl-SI" dirty="0" smtClean="0"/>
              <a:t>Trenutno - rok do 1. 12. 2019</a:t>
            </a:r>
          </a:p>
          <a:p>
            <a:r>
              <a:rPr lang="sl-SI" dirty="0" smtClean="0"/>
              <a:t>Nato evalvacija</a:t>
            </a:r>
          </a:p>
        </p:txBody>
      </p:sp>
      <p:sp>
        <p:nvSpPr>
          <p:cNvPr id="5" name="Pravokotnik 4"/>
          <p:cNvSpPr/>
          <p:nvPr/>
        </p:nvSpPr>
        <p:spPr>
          <a:xfrm>
            <a:off x="381964" y="3914332"/>
            <a:ext cx="8133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400" dirty="0" smtClean="0"/>
              <a:t>1. razred -15 </a:t>
            </a:r>
            <a:r>
              <a:rPr lang="sl-SI" sz="2400" dirty="0"/>
              <a:t>ur</a:t>
            </a:r>
          </a:p>
          <a:p>
            <a:pPr lvl="0"/>
            <a:r>
              <a:rPr lang="sl-SI" sz="2400" dirty="0" smtClean="0"/>
              <a:t>2. razred </a:t>
            </a:r>
            <a:r>
              <a:rPr lang="sl-SI" sz="2400" dirty="0"/>
              <a:t>- 15 ur</a:t>
            </a:r>
          </a:p>
          <a:p>
            <a:pPr lvl="0"/>
            <a:r>
              <a:rPr lang="sl-SI" sz="2400" dirty="0" smtClean="0"/>
              <a:t>3. razred </a:t>
            </a:r>
            <a:r>
              <a:rPr lang="sl-SI" sz="2400" dirty="0"/>
              <a:t>– 15 ur</a:t>
            </a:r>
          </a:p>
          <a:p>
            <a:pPr lvl="0"/>
            <a:r>
              <a:rPr lang="sl-SI" sz="2400" dirty="0" smtClean="0"/>
              <a:t>4. razred </a:t>
            </a:r>
            <a:r>
              <a:rPr lang="sl-SI" sz="2400" dirty="0"/>
              <a:t>– 15 ur</a:t>
            </a:r>
          </a:p>
          <a:p>
            <a:pPr lvl="0"/>
            <a:r>
              <a:rPr lang="sl-SI" sz="2400" dirty="0"/>
              <a:t>5-9. razred – minimalno 10 ur na oddelek (z različnimi učitelji in pri različnih predmetih)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05307" y="28733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IZ LETNEGA NAČRTA ROID</a:t>
            </a:r>
            <a:endParaRPr lang="sl-SI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Interaktivni gumb: Dokument 3">
            <a:hlinkClick r:id="rId2" action="ppaction://hlinkfile" highlightClick="1"/>
          </p:cNvPr>
          <p:cNvSpPr/>
          <p:nvPr/>
        </p:nvSpPr>
        <p:spPr>
          <a:xfrm>
            <a:off x="8515350" y="5773783"/>
            <a:ext cx="595239" cy="54308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2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Izdelki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90" y="667494"/>
            <a:ext cx="4602481" cy="2342481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3173309"/>
            <a:ext cx="5712823" cy="289395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703150" y="5143930"/>
            <a:ext cx="2005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1. razred</a:t>
            </a:r>
          </a:p>
          <a:p>
            <a:r>
              <a:rPr lang="sl-SI" dirty="0" smtClean="0"/>
              <a:t>Risanje s slikarjem</a:t>
            </a:r>
          </a:p>
          <a:p>
            <a:r>
              <a:rPr lang="sl-SI" dirty="0" smtClean="0"/>
              <a:t>oktober/november</a:t>
            </a:r>
          </a:p>
        </p:txBody>
      </p:sp>
    </p:spTree>
    <p:extLst>
      <p:ext uri="{BB962C8B-B14F-4D97-AF65-F5344CB8AC3E}">
        <p14:creationId xmlns:p14="http://schemas.microsoft.com/office/powerpoint/2010/main" val="37258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IKT na predmetnih področjih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54"/>
          <a:stretch/>
        </p:blipFill>
        <p:spPr>
          <a:xfrm rot="20576904">
            <a:off x="2134899" y="1342379"/>
            <a:ext cx="2502185" cy="2383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7" y="3847263"/>
            <a:ext cx="3638781" cy="20406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243" y="1804348"/>
            <a:ext cx="1920213" cy="4085830"/>
          </a:xfrm>
          <a:prstGeom prst="rect">
            <a:avLst/>
          </a:prstGeom>
        </p:spPr>
      </p:pic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42" y="1536593"/>
            <a:ext cx="2061160" cy="4351338"/>
          </a:xfrm>
        </p:spPr>
      </p:pic>
    </p:spTree>
    <p:extLst>
      <p:ext uri="{BB962C8B-B14F-4D97-AF65-F5344CB8AC3E}">
        <p14:creationId xmlns:p14="http://schemas.microsoft.com/office/powerpoint/2010/main" val="29614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Zapiski – zakaj ne kot miselni vzorec?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9144000" cy="45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Tabla ali </a:t>
            </a:r>
            <a:r>
              <a:rPr lang="sl-SI" dirty="0" err="1" smtClean="0"/>
              <a:t>iTabla</a:t>
            </a:r>
            <a:r>
              <a:rPr lang="sl-SI" dirty="0" smtClean="0"/>
              <a:t>?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9021" r="3534" b="27336"/>
          <a:stretch/>
        </p:blipFill>
        <p:spPr>
          <a:xfrm>
            <a:off x="2168434" y="1432441"/>
            <a:ext cx="4807132" cy="4653478"/>
          </a:xfrm>
        </p:spPr>
      </p:pic>
    </p:spTree>
    <p:extLst>
      <p:ext uri="{BB962C8B-B14F-4D97-AF65-F5344CB8AC3E}">
        <p14:creationId xmlns:p14="http://schemas.microsoft.com/office/powerpoint/2010/main" val="34009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1" y="269966"/>
            <a:ext cx="7970926" cy="428232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42"/>
            <a:ext cx="9144000" cy="50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Popestritev pouka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68858" y="4953540"/>
            <a:ext cx="7164914" cy="1127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err="1" smtClean="0"/>
              <a:t>Youtube</a:t>
            </a:r>
            <a:r>
              <a:rPr lang="sl-SI" dirty="0" smtClean="0"/>
              <a:t> je eden največjih zakladov</a:t>
            </a:r>
          </a:p>
          <a:p>
            <a:pPr marL="0" indent="0" algn="ctr">
              <a:buNone/>
            </a:pPr>
            <a:r>
              <a:rPr lang="sl-SI" b="1" u="sng" dirty="0" smtClean="0"/>
              <a:t>ČE GA ZNAŠ UPORABITI V PRAVEM TRENUTKU</a:t>
            </a:r>
            <a:endParaRPr lang="sl-SI" b="1" u="sng" dirty="0"/>
          </a:p>
        </p:txBody>
      </p:sp>
      <p:pic>
        <p:nvPicPr>
          <p:cNvPr id="5" name="-_5JjNMPmx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6911" y="1392815"/>
            <a:ext cx="6330177" cy="35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Dodatna razlaga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5239657"/>
            <a:ext cx="7886700" cy="937306"/>
          </a:xfrm>
        </p:spPr>
        <p:txBody>
          <a:bodyPr/>
          <a:lstStyle/>
          <a:p>
            <a:r>
              <a:rPr lang="sl-SI" dirty="0" smtClean="0"/>
              <a:t>Walter </a:t>
            </a:r>
            <a:r>
              <a:rPr lang="sl-SI" dirty="0" err="1" smtClean="0"/>
              <a:t>Lewin</a:t>
            </a:r>
            <a:r>
              <a:rPr lang="sl-SI" dirty="0" smtClean="0"/>
              <a:t> – MIT – predavanja iz fizike - </a:t>
            </a:r>
            <a:r>
              <a:rPr lang="sl-SI" b="1" u="sng" dirty="0" smtClean="0"/>
              <a:t>resonanca</a:t>
            </a:r>
            <a:endParaRPr lang="sl-SI" b="1" u="sng" dirty="0"/>
          </a:p>
        </p:txBody>
      </p:sp>
      <p:pic>
        <p:nvPicPr>
          <p:cNvPr id="5" name="l789l6np-q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0698" y="1450395"/>
            <a:ext cx="6736466" cy="37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3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sem?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učitelj fizike</a:t>
            </a:r>
          </a:p>
          <a:p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učitelj OIP – računalniška omrežja</a:t>
            </a:r>
          </a:p>
          <a:p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učitelj OIP – robotika v tehniki</a:t>
            </a:r>
          </a:p>
          <a:p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računalničar in organizator informacijskih dejavnosti</a:t>
            </a:r>
          </a:p>
          <a:p>
            <a:r>
              <a:rPr lang="sl-SI" dirty="0" smtClean="0"/>
              <a:t>----------------------</a:t>
            </a:r>
          </a:p>
          <a:p>
            <a:r>
              <a:rPr lang="sl-SI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učitelj PB</a:t>
            </a:r>
          </a:p>
          <a:p>
            <a:r>
              <a:rPr lang="sl-SI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učitelj MAT</a:t>
            </a:r>
          </a:p>
          <a:p>
            <a:r>
              <a:rPr lang="sl-SI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vzdrževalec IKT v SŠ</a:t>
            </a:r>
          </a:p>
          <a:p>
            <a:r>
              <a:rPr lang="sl-SI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…</a:t>
            </a:r>
            <a:endParaRPr lang="sl-SI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792685" y="835389"/>
            <a:ext cx="11887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l-SI" dirty="0" smtClean="0"/>
          </a:p>
          <a:p>
            <a:pPr algn="ctr"/>
            <a:r>
              <a:rPr lang="sl-SI" dirty="0" smtClean="0"/>
              <a:t>TUKAJ BI MORALA BITI SLIKA</a:t>
            </a:r>
          </a:p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sp>
        <p:nvSpPr>
          <p:cNvPr id="5" name="Smeško 4"/>
          <p:cNvSpPr/>
          <p:nvPr/>
        </p:nvSpPr>
        <p:spPr>
          <a:xfrm>
            <a:off x="7161710" y="1988456"/>
            <a:ext cx="450669" cy="43370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9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426720" y="4040777"/>
            <a:ext cx="4615543" cy="170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Programiranje vsebin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535339"/>
            <a:ext cx="7886700" cy="627290"/>
          </a:xfrm>
        </p:spPr>
        <p:txBody>
          <a:bodyPr/>
          <a:lstStyle/>
          <a:p>
            <a:pPr marL="0" indent="0">
              <a:buNone/>
            </a:pPr>
            <a:r>
              <a:rPr lang="sl-SI" b="1" i="1" dirty="0" smtClean="0"/>
              <a:t>Kodiranje? Programiranje? Koda? Pretežko?</a:t>
            </a:r>
            <a:endParaRPr lang="sl-SI" b="1" i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95370" y="2630369"/>
            <a:ext cx="4760685" cy="313932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#Peter strelja vodoravno v tarčo, ki je od njega oddaljena 25 m.</a:t>
            </a:r>
          </a:p>
          <a:p>
            <a:r>
              <a:rPr lang="sl-SI" dirty="0"/>
              <a:t>#Izstrelek iz puške leti s hitrostjo 42 m/s.</a:t>
            </a:r>
          </a:p>
          <a:p>
            <a:r>
              <a:rPr lang="sl-SI" dirty="0"/>
              <a:t>#Koliko niže od središča tarče zadane zaradi padanja izstrelka proti tlom?</a:t>
            </a:r>
          </a:p>
          <a:p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math</a:t>
            </a:r>
            <a:r>
              <a:rPr lang="sl-SI" dirty="0"/>
              <a:t> import *</a:t>
            </a:r>
          </a:p>
          <a:p>
            <a:r>
              <a:rPr lang="sl-SI" dirty="0"/>
              <a:t>s=</a:t>
            </a:r>
            <a:r>
              <a:rPr lang="sl-SI" dirty="0" err="1"/>
              <a:t>float</a:t>
            </a:r>
            <a:r>
              <a:rPr lang="sl-SI" dirty="0"/>
              <a:t>(</a:t>
            </a:r>
            <a:r>
              <a:rPr lang="sl-SI" dirty="0" err="1"/>
              <a:t>input</a:t>
            </a:r>
            <a:r>
              <a:rPr lang="sl-SI" dirty="0"/>
              <a:t>('Razdalja do tarče: '))</a:t>
            </a:r>
          </a:p>
          <a:p>
            <a:r>
              <a:rPr lang="sl-SI" dirty="0"/>
              <a:t>v0=</a:t>
            </a:r>
            <a:r>
              <a:rPr lang="sl-SI" dirty="0" err="1"/>
              <a:t>float</a:t>
            </a:r>
            <a:r>
              <a:rPr lang="sl-SI" dirty="0"/>
              <a:t>(</a:t>
            </a:r>
            <a:r>
              <a:rPr lang="sl-SI" dirty="0" err="1"/>
              <a:t>input</a:t>
            </a:r>
            <a:r>
              <a:rPr lang="sl-SI" dirty="0"/>
              <a:t>('Začetna hitrost: '))</a:t>
            </a:r>
          </a:p>
          <a:p>
            <a:r>
              <a:rPr lang="sl-SI" dirty="0"/>
              <a:t>t=s/v0</a:t>
            </a:r>
          </a:p>
          <a:p>
            <a:r>
              <a:rPr lang="sl-SI" dirty="0"/>
              <a:t>h=</a:t>
            </a:r>
            <a:r>
              <a:rPr lang="sl-SI" dirty="0" err="1"/>
              <a:t>round</a:t>
            </a:r>
            <a:r>
              <a:rPr lang="sl-SI" dirty="0"/>
              <a:t>(9.81*t*t/2,3)</a:t>
            </a:r>
          </a:p>
          <a:p>
            <a:r>
              <a:rPr lang="sl-SI" dirty="0" err="1"/>
              <a:t>print</a:t>
            </a:r>
            <a:r>
              <a:rPr lang="sl-SI" dirty="0"/>
              <a:t>(</a:t>
            </a:r>
            <a:r>
              <a:rPr lang="sl-SI" dirty="0" smtClean="0"/>
              <a:t>'Izstrelek </a:t>
            </a:r>
            <a:r>
              <a:rPr lang="sl-SI" dirty="0"/>
              <a:t>pade za: ',h,' m</a:t>
            </a:r>
            <a:r>
              <a:rPr lang="sl-SI" dirty="0" smtClean="0"/>
              <a:t>')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1777" t="17014" r="42917" b="25050"/>
          <a:stretch/>
        </p:blipFill>
        <p:spPr>
          <a:xfrm>
            <a:off x="5437633" y="2571593"/>
            <a:ext cx="3530135" cy="32568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737507" y="2145954"/>
            <a:ext cx="7886700" cy="433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b="1" i="1" dirty="0" err="1" smtClean="0">
                <a:solidFill>
                  <a:schemeClr val="accent1"/>
                </a:solidFill>
              </a:rPr>
              <a:t>Python</a:t>
            </a:r>
            <a:r>
              <a:rPr lang="sl-SI" b="1" i="1" dirty="0" smtClean="0">
                <a:solidFill>
                  <a:schemeClr val="accent1"/>
                </a:solidFill>
              </a:rPr>
              <a:t>				</a:t>
            </a:r>
            <a:r>
              <a:rPr lang="sl-SI" b="1" i="1" dirty="0" err="1" smtClean="0">
                <a:solidFill>
                  <a:schemeClr val="accent1"/>
                </a:solidFill>
              </a:rPr>
              <a:t>micro:bit</a:t>
            </a:r>
            <a:endParaRPr lang="sl-SI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Meritve z IKT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825624"/>
            <a:ext cx="4073979" cy="3675289"/>
          </a:xfrm>
        </p:spPr>
        <p:txBody>
          <a:bodyPr>
            <a:normAutofit/>
          </a:bodyPr>
          <a:lstStyle/>
          <a:p>
            <a:r>
              <a:rPr lang="sl-SI" dirty="0" err="1" smtClean="0"/>
              <a:t>Vernier</a:t>
            </a:r>
            <a:endParaRPr lang="sl-SI" dirty="0" smtClean="0"/>
          </a:p>
          <a:p>
            <a:r>
              <a:rPr lang="sl-SI" dirty="0" smtClean="0"/>
              <a:t>Newtonova žogica</a:t>
            </a:r>
          </a:p>
          <a:p>
            <a:r>
              <a:rPr lang="sl-SI" dirty="0" err="1" smtClean="0"/>
              <a:t>Micro:bit</a:t>
            </a:r>
            <a:endParaRPr lang="sl-SI" dirty="0" smtClean="0"/>
          </a:p>
          <a:p>
            <a:r>
              <a:rPr lang="sl-SI" dirty="0" err="1" smtClean="0"/>
              <a:t>Arduino</a:t>
            </a:r>
            <a:endParaRPr lang="sl-SI" dirty="0" smtClean="0"/>
          </a:p>
          <a:p>
            <a:r>
              <a:rPr lang="sl-SI" dirty="0" err="1" smtClean="0"/>
              <a:t>Raspberry</a:t>
            </a:r>
            <a:r>
              <a:rPr lang="sl-SI" dirty="0" smtClean="0"/>
              <a:t> PI</a:t>
            </a:r>
          </a:p>
          <a:p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1026" name="Picture 2" descr="F:\predavanje konferenca NAK2019\slikein gradiva\logger2_frekven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177" y="3092925"/>
            <a:ext cx="3971108" cy="2978331"/>
          </a:xfrm>
          <a:prstGeom prst="rect">
            <a:avLst/>
          </a:prstGeom>
          <a:noFill/>
        </p:spPr>
      </p:pic>
      <p:pic>
        <p:nvPicPr>
          <p:cNvPr id="1027" name="Picture 3" descr="F:\predavanje konferenca NAK2019\slikein gradiva\log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29" y="632686"/>
            <a:ext cx="4040776" cy="3030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78" y="245018"/>
            <a:ext cx="8764939" cy="56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Meritve s telefonom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25" y="1729921"/>
            <a:ext cx="2061160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77" y="913948"/>
            <a:ext cx="2447673" cy="51673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7" y="1422401"/>
            <a:ext cx="2206827" cy="46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Ideje?? – zelen listek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05" y="1379470"/>
            <a:ext cx="2857500" cy="285750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2134016" y="4236970"/>
            <a:ext cx="4075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/>
              <a:t>Za tiste, ki nimate</a:t>
            </a:r>
          </a:p>
          <a:p>
            <a:r>
              <a:rPr lang="sl-SI" sz="3200" dirty="0" smtClean="0"/>
              <a:t>QR skenerja:</a:t>
            </a:r>
          </a:p>
          <a:p>
            <a:r>
              <a:rPr lang="sl-SI" sz="3200" dirty="0" smtClean="0">
                <a:hlinkClick r:id="rId3"/>
              </a:rPr>
              <a:t>https://note.ly/roman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1078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96" y="1320173"/>
            <a:ext cx="2523708" cy="18226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77" y="4332588"/>
            <a:ext cx="7039320" cy="119697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Ozadje - Zakaj ne kombinirati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505783"/>
            <a:ext cx="3886200" cy="2467701"/>
          </a:xfrm>
        </p:spPr>
        <p:txBody>
          <a:bodyPr>
            <a:normAutofit lnSpcReduction="10000"/>
          </a:bodyPr>
          <a:lstStyle/>
          <a:p>
            <a:r>
              <a:rPr lang="sl-SI" dirty="0" err="1" smtClean="0"/>
              <a:t>Moodle</a:t>
            </a:r>
            <a:endParaRPr lang="sl-SI" dirty="0" smtClean="0"/>
          </a:p>
          <a:p>
            <a:r>
              <a:rPr lang="sl-SI" dirty="0" err="1" smtClean="0"/>
              <a:t>WordPress</a:t>
            </a:r>
            <a:endParaRPr lang="sl-SI" dirty="0" smtClean="0"/>
          </a:p>
          <a:p>
            <a:r>
              <a:rPr lang="sl-SI" dirty="0" smtClean="0"/>
              <a:t>Google </a:t>
            </a:r>
            <a:r>
              <a:rPr lang="sl-SI" dirty="0" err="1" smtClean="0"/>
              <a:t>Sites</a:t>
            </a:r>
            <a:endParaRPr lang="sl-SI" dirty="0" smtClean="0"/>
          </a:p>
          <a:p>
            <a:r>
              <a:rPr lang="sl-SI" dirty="0" smtClean="0"/>
              <a:t>Office365</a:t>
            </a:r>
          </a:p>
          <a:p>
            <a:r>
              <a:rPr lang="sl-SI" dirty="0" smtClean="0"/>
              <a:t>Google </a:t>
            </a:r>
            <a:r>
              <a:rPr lang="sl-SI" dirty="0" err="1" smtClean="0"/>
              <a:t>Classroom</a:t>
            </a:r>
            <a:endParaRPr lang="sl-SI" dirty="0" smtClean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3947904" y="1444616"/>
            <a:ext cx="4177193" cy="2679665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YouTube</a:t>
            </a:r>
          </a:p>
          <a:p>
            <a:r>
              <a:rPr lang="sl-SI" dirty="0" smtClean="0"/>
              <a:t>Arnes Video</a:t>
            </a:r>
          </a:p>
          <a:p>
            <a:r>
              <a:rPr lang="sl-SI" dirty="0" smtClean="0"/>
              <a:t>VOX</a:t>
            </a:r>
          </a:p>
          <a:p>
            <a:r>
              <a:rPr lang="sl-SI" dirty="0" err="1" smtClean="0"/>
              <a:t>Geogebratube</a:t>
            </a:r>
            <a:endParaRPr lang="sl-SI" dirty="0"/>
          </a:p>
          <a:p>
            <a:r>
              <a:rPr lang="sl-SI" dirty="0" smtClean="0"/>
              <a:t>lastna enciklopedija? (</a:t>
            </a:r>
            <a:r>
              <a:rPr lang="sl-SI" dirty="0" smtClean="0">
                <a:hlinkClick r:id="rId4"/>
              </a:rPr>
              <a:t>PBWORKS</a:t>
            </a:r>
            <a:r>
              <a:rPr lang="sl-SI" dirty="0" smtClean="0"/>
              <a:t>)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8" b="46594"/>
          <a:stretch/>
        </p:blipFill>
        <p:spPr>
          <a:xfrm>
            <a:off x="2166329" y="5737865"/>
            <a:ext cx="4811341" cy="7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Veliko orodij imate lahko tudi na USB ključku, brez </a:t>
            </a:r>
            <a:r>
              <a:rPr lang="sl-SI" dirty="0" smtClean="0"/>
              <a:t>namestitve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5290"/>
          <a:stretch/>
        </p:blipFill>
        <p:spPr>
          <a:xfrm>
            <a:off x="628650" y="1904003"/>
            <a:ext cx="2811025" cy="19897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1996" y="1797346"/>
            <a:ext cx="3353046" cy="268101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459" y="4585017"/>
            <a:ext cx="3749583" cy="201264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84" y="4059331"/>
            <a:ext cx="3151550" cy="25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4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sem kot ROID postal „drugačen“ in „boljši“ učitelj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4521" y="1690689"/>
            <a:ext cx="8294958" cy="4501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Vsak od nas zmore le določeno količino dela, ker za vse rabimo </a:t>
            </a:r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</a:t>
            </a:r>
            <a:r>
              <a:rPr lang="sl-SI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sl-SI" dirty="0" smtClean="0"/>
              <a:t>Zato:</a:t>
            </a: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- TEHNOLOGIJO UPORABIMO, A NE ZA VSAKO CENO</a:t>
            </a: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- NI VSE V DELU, TUDI ODMOR MORA BITI</a:t>
            </a:r>
          </a:p>
          <a:p>
            <a:pPr>
              <a:buFontTx/>
              <a:buChar char="-"/>
            </a:pPr>
            <a:r>
              <a:rPr lang="sl-SI" dirty="0" smtClean="0">
                <a:hlinkClick r:id="" action="ppaction://noaction"/>
              </a:rPr>
              <a:t>ZA </a:t>
            </a:r>
            <a:r>
              <a:rPr lang="sl-SI" u="sng" dirty="0">
                <a:solidFill>
                  <a:schemeClr val="accent1">
                    <a:lumMod val="75000"/>
                  </a:schemeClr>
                </a:solidFill>
                <a:hlinkClick r:id="" action="ppaction://noaction"/>
              </a:rPr>
              <a:t>UČENCE</a:t>
            </a:r>
            <a:r>
              <a:rPr lang="sl-SI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b="1" u="sng" dirty="0">
                <a:solidFill>
                  <a:srgbClr val="FF0000"/>
                </a:solidFill>
              </a:rPr>
              <a:t>IN</a:t>
            </a:r>
            <a:r>
              <a:rPr lang="sl-SI" u="sng" dirty="0">
                <a:solidFill>
                  <a:schemeClr val="accent1">
                    <a:lumMod val="75000"/>
                  </a:schemeClr>
                </a:solidFill>
              </a:rPr>
              <a:t> ZASE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70C0"/>
                </a:solidFill>
              </a:rPr>
              <a:t>TEHNOLOGIJA NAS PRI TEM LAHKO ZELO DOBRO PODPRE IN NAM PRIHRANI VELIKO ČASA,</a:t>
            </a:r>
            <a:r>
              <a:rPr lang="sl-SI" b="1" u="sng" dirty="0" smtClean="0">
                <a:solidFill>
                  <a:srgbClr val="0070C0"/>
                </a:solidFill>
              </a:rPr>
              <a:t> LE NAUČITI SE JE TREBA</a:t>
            </a:r>
            <a:r>
              <a:rPr lang="sl-SI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1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7" y="69668"/>
            <a:ext cx="8029303" cy="60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</a:rPr>
              <a:t>Hvala za Vašo pozornost</a:t>
            </a:r>
            <a:endParaRPr lang="sl-SI" b="1" dirty="0">
              <a:solidFill>
                <a:srgbClr val="FFFF00"/>
              </a:solidFill>
            </a:endParaRPr>
          </a:p>
        </p:txBody>
      </p:sp>
      <p:pic>
        <p:nvPicPr>
          <p:cNvPr id="2" name="Označba mesta vsebin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89" y="2506662"/>
            <a:ext cx="4351338" cy="43513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4415965" y="550853"/>
            <a:ext cx="4189351" cy="4425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QR – bližnjica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197885" y="550853"/>
            <a:ext cx="3116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VPRAŠANJA MED</a:t>
            </a:r>
          </a:p>
          <a:p>
            <a:r>
              <a:rPr lang="sl-SI" sz="2800" dirty="0" smtClean="0"/>
              <a:t>PREDAVANJEM</a:t>
            </a:r>
            <a:endParaRPr lang="sl-SI" sz="2800" dirty="0"/>
          </a:p>
        </p:txBody>
      </p:sp>
      <p:sp>
        <p:nvSpPr>
          <p:cNvPr id="7" name="Pravokotnik 6"/>
          <p:cNvSpPr/>
          <p:nvPr/>
        </p:nvSpPr>
        <p:spPr>
          <a:xfrm>
            <a:off x="409719" y="4268340"/>
            <a:ext cx="38777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 smtClean="0"/>
              <a:t>Za tiste, ki nimate</a:t>
            </a:r>
          </a:p>
          <a:p>
            <a:r>
              <a:rPr lang="sl-SI" sz="3200" dirty="0" smtClean="0"/>
              <a:t>QR skenerja:</a:t>
            </a:r>
          </a:p>
          <a:p>
            <a:r>
              <a:rPr lang="sl-SI" sz="3200" dirty="0" smtClean="0">
                <a:hlinkClick r:id="rId2"/>
              </a:rPr>
              <a:t>https://note.ly/roman</a:t>
            </a:r>
            <a:endParaRPr lang="sl-SI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90" y="169068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74469" y="3640183"/>
            <a:ext cx="5982788" cy="14978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20 let – ROID in učitelj v različnih vlogah in pri različnih predmetih</a:t>
            </a:r>
          </a:p>
          <a:p>
            <a:r>
              <a:rPr lang="sl-SI" dirty="0" smtClean="0"/>
              <a:t>Vedno enaki problemi, čedalje več orodij, čedalje večji kaos</a:t>
            </a:r>
          </a:p>
          <a:p>
            <a:r>
              <a:rPr lang="sl-SI" dirty="0" smtClean="0"/>
              <a:t>Računalniško opismenjevanje</a:t>
            </a:r>
          </a:p>
          <a:p>
            <a:r>
              <a:rPr lang="sl-SI" dirty="0" smtClean="0"/>
              <a:t>Tehnično opismenjevanje</a:t>
            </a:r>
          </a:p>
          <a:p>
            <a:r>
              <a:rPr lang="sl-SI" dirty="0" smtClean="0"/>
              <a:t>Kritično opismenjevanje</a:t>
            </a:r>
          </a:p>
          <a:p>
            <a:pPr marL="0" indent="0">
              <a:buNone/>
            </a:pPr>
            <a:r>
              <a:rPr lang="sl-SI" b="1" dirty="0" smtClean="0"/>
              <a:t>		KAJ OD TEGA?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107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je IKT?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Vsakdanje življenje</a:t>
            </a:r>
          </a:p>
          <a:p>
            <a:r>
              <a:rPr lang="sl-SI" dirty="0" smtClean="0"/>
              <a:t>Čedalje več</a:t>
            </a:r>
          </a:p>
          <a:p>
            <a:r>
              <a:rPr lang="sl-SI" dirty="0" smtClean="0"/>
              <a:t>„VSI VSE ZNAJO“ – mit ali resnica</a:t>
            </a:r>
          </a:p>
          <a:p>
            <a:r>
              <a:rPr lang="sl-SI" dirty="0" smtClean="0"/>
              <a:t>Učni načrti – OŠ / SŠ</a:t>
            </a:r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 rot="19154834">
            <a:off x="5843714" y="1925698"/>
            <a:ext cx="2517207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MIT !!!</a:t>
            </a:r>
            <a:endParaRPr lang="sl-SI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3" y="3845382"/>
            <a:ext cx="3481264" cy="204018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r="14707"/>
          <a:stretch/>
        </p:blipFill>
        <p:spPr>
          <a:xfrm>
            <a:off x="4572000" y="3845382"/>
            <a:ext cx="4136571" cy="6191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5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IKT v šoli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227" y="1533614"/>
            <a:ext cx="7270024" cy="1258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17" y="2944334"/>
            <a:ext cx="6973933" cy="1435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58" y="4485355"/>
            <a:ext cx="6050281" cy="1617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ravokotnik 8"/>
          <p:cNvSpPr/>
          <p:nvPr/>
        </p:nvSpPr>
        <p:spPr>
          <a:xfrm rot="2093116">
            <a:off x="5770331" y="1229024"/>
            <a:ext cx="122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BIO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Pravokotnik 9"/>
          <p:cNvSpPr/>
          <p:nvPr/>
        </p:nvSpPr>
        <p:spPr>
          <a:xfrm rot="20025869">
            <a:off x="7251082" y="2536739"/>
            <a:ext cx="149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</a:t>
            </a:r>
            <a:endParaRPr lang="sl-SI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 rot="928674">
            <a:off x="5657032" y="4701524"/>
            <a:ext cx="1683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GUM</a:t>
            </a:r>
            <a:endParaRPr lang="sl-SI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Puščica dol 2"/>
          <p:cNvSpPr/>
          <p:nvPr/>
        </p:nvSpPr>
        <p:spPr>
          <a:xfrm>
            <a:off x="772969" y="3008332"/>
            <a:ext cx="2860766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59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RO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48" y="365126"/>
            <a:ext cx="4036302" cy="302722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9" b="27635"/>
          <a:stretch/>
        </p:blipFill>
        <p:spPr>
          <a:xfrm>
            <a:off x="628650" y="3516450"/>
            <a:ext cx="6818811" cy="24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OIP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0" b="20722"/>
          <a:stretch/>
        </p:blipFill>
        <p:spPr>
          <a:xfrm>
            <a:off x="4698092" y="372158"/>
            <a:ext cx="3817258" cy="53316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5" b="14787"/>
          <a:stretch/>
        </p:blipFill>
        <p:spPr>
          <a:xfrm>
            <a:off x="111986" y="2446787"/>
            <a:ext cx="4460014" cy="325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Tabela načrta RO – samo delček!!</a:t>
            </a:r>
            <a:endParaRPr lang="sl-SI" dirty="0"/>
          </a:p>
        </p:txBody>
      </p:sp>
      <p:pic>
        <p:nvPicPr>
          <p:cNvPr id="6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12" y="1333636"/>
            <a:ext cx="8777520" cy="44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477</Words>
  <Application>Microsoft Office PowerPoint</Application>
  <PresentationFormat>Diaprojekcija na zaslonu (4:3)</PresentationFormat>
  <Paragraphs>107</Paragraphs>
  <Slides>29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Officeova tema</vt:lpstr>
      <vt:lpstr>KAKO SEM KOT ROID POSTAL »DRUGAČEN« UČITELJ</vt:lpstr>
      <vt:lpstr>Kdo sem?</vt:lpstr>
      <vt:lpstr>QR – bližnjica</vt:lpstr>
      <vt:lpstr>Zakaj?</vt:lpstr>
      <vt:lpstr>Kje je IKT?</vt:lpstr>
      <vt:lpstr>IKT v šoli</vt:lpstr>
      <vt:lpstr>RO</vt:lpstr>
      <vt:lpstr>OIP</vt:lpstr>
      <vt:lpstr>Tabela načrta RO – samo delček!!</vt:lpstr>
      <vt:lpstr>PowerPointova predstavitev</vt:lpstr>
      <vt:lpstr>PowerPointova predstavitev</vt:lpstr>
      <vt:lpstr>POSODOBITVE</vt:lpstr>
      <vt:lpstr>Izdelki</vt:lpstr>
      <vt:lpstr>Vloga IKT na predmetnih področjih</vt:lpstr>
      <vt:lpstr>Zapiski – zakaj ne kot miselni vzorec?</vt:lpstr>
      <vt:lpstr>Tabla ali iTabla?</vt:lpstr>
      <vt:lpstr>PowerPointova predstavitev</vt:lpstr>
      <vt:lpstr>Popestritev pouka</vt:lpstr>
      <vt:lpstr>Dodatna razlaga</vt:lpstr>
      <vt:lpstr>Programiranje vsebin</vt:lpstr>
      <vt:lpstr>Meritve z IKT</vt:lpstr>
      <vt:lpstr>PowerPointova predstavitev</vt:lpstr>
      <vt:lpstr>Meritve s telefonom</vt:lpstr>
      <vt:lpstr>Ideje?? – zelen listek</vt:lpstr>
      <vt:lpstr>Ozadje - Zakaj ne kombinirati?</vt:lpstr>
      <vt:lpstr>Veliko orodij imate lahko tudi na USB ključku, brez namestitve</vt:lpstr>
      <vt:lpstr>Zakaj sem kot ROID postal „drugačen“ in „boljši“ učitelj</vt:lpstr>
      <vt:lpstr>PowerPointova predstavitev</vt:lpstr>
      <vt:lpstr>Hvala za Vašo pozornost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roman</cp:lastModifiedBy>
  <cp:revision>85</cp:revision>
  <dcterms:created xsi:type="dcterms:W3CDTF">2017-08-16T10:43:35Z</dcterms:created>
  <dcterms:modified xsi:type="dcterms:W3CDTF">2019-11-26T11:59:23Z</dcterms:modified>
</cp:coreProperties>
</file>