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3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EB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rez sloga, mreža tabel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54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4/15/2020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l-SI" dirty="0" smtClean="0"/>
              <a:t>PISNO DELJENJE </a:t>
            </a:r>
            <a:r>
              <a:rPr lang="sl-SI" dirty="0" smtClean="0"/>
              <a:t/>
            </a:r>
            <a:br>
              <a:rPr lang="sl-SI" dirty="0" smtClean="0"/>
            </a:br>
            <a:r>
              <a:rPr lang="sl-SI" dirty="0" smtClean="0"/>
              <a:t>z večkratniki števila 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  <a:r>
              <a:rPr lang="sl-SI" dirty="0" smtClean="0"/>
              <a:t> in ostankom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20000"/>
          </a:bodyPr>
          <a:lstStyle/>
          <a:p>
            <a:endParaRPr lang="sl-SI" dirty="0" smtClean="0"/>
          </a:p>
          <a:p>
            <a:pPr algn="ctr"/>
            <a:r>
              <a:rPr lang="sl-SI" sz="4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5. razred</a:t>
            </a:r>
            <a:endParaRPr lang="sl-SI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814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074481" cy="4601183"/>
          </a:xfrm>
        </p:spPr>
        <p:txBody>
          <a:bodyPr/>
          <a:lstStyle/>
          <a:p>
            <a:pPr algn="ctr"/>
            <a:r>
              <a:rPr lang="sl-SI" dirty="0" smtClean="0"/>
              <a:t>MATEMATIČNI 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IZZIV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V trgovini </a:t>
            </a:r>
            <a:r>
              <a:rPr lang="sl-SI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Hervis</a:t>
            </a: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 želiš kupiti kolo, ki stane 579,99 €. Na banki dvigneš svoje prihranke in </a:t>
            </a:r>
            <a:r>
              <a:rPr lang="sl-SI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na blagajni </a:t>
            </a: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ti </a:t>
            </a:r>
            <a:r>
              <a:rPr lang="sl-SI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znesek izplačajo </a:t>
            </a: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z </a:t>
            </a:r>
            <a:r>
              <a:rPr lang="sl-SI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50-evrskimi </a:t>
            </a: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bankovci. 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sl-SI" sz="32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sl-SI" sz="3200" i="1" dirty="0" smtClean="0">
                <a:latin typeface="Arial" panose="020B0604020202020204" pitchFamily="34" charset="0"/>
                <a:cs typeface="Arial" panose="020B0604020202020204" pitchFamily="34" charset="0"/>
              </a:rPr>
              <a:t>Koliko 50-evrskih </a:t>
            </a:r>
            <a:r>
              <a:rPr lang="sl-SI" sz="3200" i="1" dirty="0">
                <a:latin typeface="Arial" panose="020B0604020202020204" pitchFamily="34" charset="0"/>
                <a:cs typeface="Arial" panose="020B0604020202020204" pitchFamily="34" charset="0"/>
              </a:rPr>
              <a:t>bankovcev potrebuješ za plačilo kolesa v trgovini?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508989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PRISTOP 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K </a:t>
            </a:r>
            <a:br>
              <a:rPr lang="sl-SI" dirty="0" smtClean="0"/>
            </a:br>
            <a:r>
              <a:rPr lang="sl-SI" dirty="0"/>
              <a:t/>
            </a:r>
            <a:br>
              <a:rPr lang="sl-SI" dirty="0"/>
            </a:br>
            <a:r>
              <a:rPr lang="sl-SI" dirty="0" smtClean="0"/>
              <a:t>REŠEVANJU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14234" y="3424428"/>
            <a:ext cx="7315200" cy="21762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Celoten znesek plačam z največjim možnim številom bankovcev za 50 evrov, preostalo vrednost pa še z bankovci drugih vrednosti in kovanci.</a:t>
            </a:r>
            <a:endParaRPr lang="sl-SI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3797300" y="838200"/>
            <a:ext cx="31623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Dogovori: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3814234" y="2193322"/>
            <a:ext cx="7425268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Celoten </a:t>
            </a:r>
            <a:r>
              <a:rPr lang="sl-SI" sz="2800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znesek plačam z 50-evrskimi bankovci in mi nato vrnejo </a:t>
            </a:r>
            <a:r>
              <a:rPr lang="sl-SI" sz="2800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ostanek.</a:t>
            </a:r>
            <a:endParaRPr lang="sl-SI" sz="2800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66513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REŠEVANJE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788834" y="4641691"/>
            <a:ext cx="7315200" cy="1708310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sl-SI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3. pristop: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sl-SI" sz="24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Znesek 579,99 evrov plačam z največjim možnim številom bankovcev za 50 evrov, ostanek plačam z bankovci manjše vrednosti in kovanci.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3759200" y="749300"/>
            <a:ext cx="751840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sl-SI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pristop:</a:t>
            </a:r>
          </a:p>
          <a:p>
            <a:r>
              <a:rPr lang="sl-SI" sz="2400" dirty="0">
                <a:latin typeface="Arial" panose="020B0604020202020204" pitchFamily="34" charset="0"/>
                <a:cs typeface="Arial" panose="020B0604020202020204" pitchFamily="34" charset="0"/>
              </a:rPr>
              <a:t>Če plačam celoten znesek zgolj z 50-evrskimi bankovci, lahko ceno kolesa 579,99 € zaokrožim na 600 € in nato delim s 50.</a:t>
            </a:r>
          </a:p>
          <a:p>
            <a:endParaRPr lang="sl-SI" dirty="0"/>
          </a:p>
        </p:txBody>
      </p:sp>
      <p:sp>
        <p:nvSpPr>
          <p:cNvPr id="5" name="PoljeZBesedilom 4"/>
          <p:cNvSpPr txBox="1"/>
          <p:nvPr/>
        </p:nvSpPr>
        <p:spPr>
          <a:xfrm>
            <a:off x="3759200" y="2454932"/>
            <a:ext cx="71543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400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sl-SI" sz="2400" dirty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. pristop:</a:t>
            </a:r>
          </a:p>
          <a:p>
            <a:r>
              <a:rPr lang="sl-SI" sz="2400" dirty="0">
                <a:latin typeface="Arial" panose="020B0604020202020204" pitchFamily="34" charset="0"/>
                <a:cs typeface="Arial" panose="020B0604020202020204" pitchFamily="34" charset="0"/>
              </a:rPr>
              <a:t>Če plačam celoten znesek zgolj z 50-evrskimi bankovci, delim 579,99 € z 50. Tudi ostanek plačam z bankovcem za 50 evrov in mi v trgovini vrnejo denar</a:t>
            </a:r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5951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oljeZBesedilom 51"/>
          <p:cNvSpPr txBox="1"/>
          <p:nvPr/>
        </p:nvSpPr>
        <p:spPr>
          <a:xfrm>
            <a:off x="3723388" y="4363585"/>
            <a:ext cx="3289964" cy="1361435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1. </a:t>
            </a:r>
            <a:br>
              <a:rPr lang="sl-SI" b="1" dirty="0" smtClean="0"/>
            </a:br>
            <a:r>
              <a:rPr lang="sl-SI" b="1" dirty="0" smtClean="0"/>
              <a:t/>
            </a:r>
            <a:br>
              <a:rPr lang="sl-SI" b="1" dirty="0" smtClean="0"/>
            </a:br>
            <a:r>
              <a:rPr lang="sl-SI" b="1" dirty="0" smtClean="0"/>
              <a:t>pristop </a:t>
            </a:r>
            <a:br>
              <a:rPr lang="sl-SI" b="1" dirty="0" smtClean="0"/>
            </a:br>
            <a:endParaRPr lang="sl-SI" b="1" dirty="0"/>
          </a:p>
        </p:txBody>
      </p:sp>
      <p:grpSp>
        <p:nvGrpSpPr>
          <p:cNvPr id="23" name="Skupina 22"/>
          <p:cNvGrpSpPr/>
          <p:nvPr/>
        </p:nvGrpSpPr>
        <p:grpSpPr>
          <a:xfrm>
            <a:off x="3821554" y="2276776"/>
            <a:ext cx="800100" cy="174244"/>
            <a:chOff x="3925824" y="2087359"/>
            <a:chExt cx="800100" cy="174244"/>
          </a:xfrm>
        </p:grpSpPr>
        <p:cxnSp>
          <p:nvCxnSpPr>
            <p:cNvPr id="6" name="Raven povezovalnik 5"/>
            <p:cNvCxnSpPr/>
            <p:nvPr/>
          </p:nvCxnSpPr>
          <p:spPr>
            <a:xfrm>
              <a:off x="3925824" y="2261603"/>
              <a:ext cx="800100" cy="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Raven povezovalnik 7"/>
            <p:cNvCxnSpPr/>
            <p:nvPr/>
          </p:nvCxnSpPr>
          <p:spPr>
            <a:xfrm>
              <a:off x="4725924" y="2087359"/>
              <a:ext cx="0" cy="174244"/>
            </a:xfrm>
            <a:prstGeom prst="line">
              <a:avLst/>
            </a:prstGeom>
            <a:ln w="4127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Raven povezovalnik 9"/>
          <p:cNvCxnSpPr/>
          <p:nvPr/>
        </p:nvCxnSpPr>
        <p:spPr>
          <a:xfrm>
            <a:off x="3844505" y="2910569"/>
            <a:ext cx="80010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en povezovalnik 11"/>
          <p:cNvCxnSpPr/>
          <p:nvPr/>
        </p:nvCxnSpPr>
        <p:spPr>
          <a:xfrm>
            <a:off x="3821554" y="3829663"/>
            <a:ext cx="115722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994163"/>
              </p:ext>
            </p:extLst>
          </p:nvPr>
        </p:nvGraphicFramePr>
        <p:xfrm>
          <a:off x="3821554" y="1545418"/>
          <a:ext cx="2772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2146299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31782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55669730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0248377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409301602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7552468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860071251"/>
                    </a:ext>
                  </a:extLst>
                </a:gridCol>
              </a:tblGrid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809804"/>
                  </a:ext>
                </a:extLst>
              </a:tr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609023"/>
                  </a:ext>
                </a:extLst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8010091"/>
              </p:ext>
            </p:extLst>
          </p:nvPr>
        </p:nvGraphicFramePr>
        <p:xfrm>
          <a:off x="8300900" y="1996382"/>
          <a:ext cx="167154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591">
                  <a:extLst>
                    <a:ext uri="{9D8B030D-6E8A-4147-A177-3AD203B41FA5}">
                      <a16:colId xmlns:a16="http://schemas.microsoft.com/office/drawing/2014/main" val="3740303687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0643836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323101787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05523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67679474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28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24451"/>
                  </a:ext>
                </a:extLst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153314"/>
              </p:ext>
            </p:extLst>
          </p:nvPr>
        </p:nvGraphicFramePr>
        <p:xfrm>
          <a:off x="9857898" y="1989838"/>
          <a:ext cx="169910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729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4212346"/>
              </p:ext>
            </p:extLst>
          </p:nvPr>
        </p:nvGraphicFramePr>
        <p:xfrm>
          <a:off x="3452556" y="2453369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091786"/>
              </p:ext>
            </p:extLst>
          </p:nvPr>
        </p:nvGraphicFramePr>
        <p:xfrm>
          <a:off x="6986350" y="1996382"/>
          <a:ext cx="3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735449"/>
              </p:ext>
            </p:extLst>
          </p:nvPr>
        </p:nvGraphicFramePr>
        <p:xfrm>
          <a:off x="3452556" y="3829663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1" name="Tabe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0729917"/>
              </p:ext>
            </p:extLst>
          </p:nvPr>
        </p:nvGraphicFramePr>
        <p:xfrm>
          <a:off x="3452556" y="3372463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41668987"/>
              </p:ext>
            </p:extLst>
          </p:nvPr>
        </p:nvGraphicFramePr>
        <p:xfrm>
          <a:off x="3452556" y="2915263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4799751"/>
              </p:ext>
            </p:extLst>
          </p:nvPr>
        </p:nvGraphicFramePr>
        <p:xfrm>
          <a:off x="6617352" y="1996382"/>
          <a:ext cx="3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9" name="Tabela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915152"/>
              </p:ext>
            </p:extLst>
          </p:nvPr>
        </p:nvGraphicFramePr>
        <p:xfrm>
          <a:off x="8300900" y="2829797"/>
          <a:ext cx="230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2537747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aphicFrame>
        <p:nvGraphicFramePr>
          <p:cNvPr id="33" name="Tabela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542719"/>
              </p:ext>
            </p:extLst>
          </p:nvPr>
        </p:nvGraphicFramePr>
        <p:xfrm>
          <a:off x="4621654" y="2915263"/>
          <a:ext cx="3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sp>
        <p:nvSpPr>
          <p:cNvPr id="34" name="PoljeZBesedilom 33"/>
          <p:cNvSpPr txBox="1"/>
          <p:nvPr/>
        </p:nvSpPr>
        <p:spPr>
          <a:xfrm>
            <a:off x="3821554" y="632773"/>
            <a:ext cx="6783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POSTOPEK PISNEGA DELJENJA</a:t>
            </a:r>
            <a:endParaRPr lang="sl-SI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2427932"/>
              </p:ext>
            </p:extLst>
          </p:nvPr>
        </p:nvGraphicFramePr>
        <p:xfrm>
          <a:off x="5162302" y="4551799"/>
          <a:ext cx="1638795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7759">
                  <a:extLst>
                    <a:ext uri="{9D8B030D-6E8A-4147-A177-3AD203B41FA5}">
                      <a16:colId xmlns:a16="http://schemas.microsoft.com/office/drawing/2014/main" val="599989460"/>
                    </a:ext>
                  </a:extLst>
                </a:gridCol>
                <a:gridCol w="327759">
                  <a:extLst>
                    <a:ext uri="{9D8B030D-6E8A-4147-A177-3AD203B41FA5}">
                      <a16:colId xmlns:a16="http://schemas.microsoft.com/office/drawing/2014/main" val="3201939818"/>
                    </a:ext>
                  </a:extLst>
                </a:gridCol>
                <a:gridCol w="327759">
                  <a:extLst>
                    <a:ext uri="{9D8B030D-6E8A-4147-A177-3AD203B41FA5}">
                      <a16:colId xmlns:a16="http://schemas.microsoft.com/office/drawing/2014/main" val="2036553169"/>
                    </a:ext>
                  </a:extLst>
                </a:gridCol>
                <a:gridCol w="327759">
                  <a:extLst>
                    <a:ext uri="{9D8B030D-6E8A-4147-A177-3AD203B41FA5}">
                      <a16:colId xmlns:a16="http://schemas.microsoft.com/office/drawing/2014/main" val="2300666864"/>
                    </a:ext>
                  </a:extLst>
                </a:gridCol>
                <a:gridCol w="327759">
                  <a:extLst>
                    <a:ext uri="{9D8B030D-6E8A-4147-A177-3AD203B41FA5}">
                      <a16:colId xmlns:a16="http://schemas.microsoft.com/office/drawing/2014/main" val="30357041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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3613634"/>
                  </a:ext>
                </a:extLst>
              </a:tr>
            </a:tbl>
          </a:graphicData>
        </a:graphic>
      </p:graphicFrame>
      <p:cxnSp>
        <p:nvCxnSpPr>
          <p:cNvPr id="37" name="Raven povezovalnik 36"/>
          <p:cNvCxnSpPr/>
          <p:nvPr/>
        </p:nvCxnSpPr>
        <p:spPr>
          <a:xfrm>
            <a:off x="5153912" y="4995842"/>
            <a:ext cx="1638795" cy="644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2" name="Tabela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9712789"/>
              </p:ext>
            </p:extLst>
          </p:nvPr>
        </p:nvGraphicFramePr>
        <p:xfrm>
          <a:off x="5843906" y="5044310"/>
          <a:ext cx="972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74575720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33117566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157489383"/>
                    </a:ext>
                  </a:extLst>
                </a:gridCol>
              </a:tblGrid>
              <a:tr h="44182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655236555"/>
                  </a:ext>
                </a:extLst>
              </a:tr>
            </a:tbl>
          </a:graphicData>
        </a:graphic>
      </p:graphicFrame>
      <p:graphicFrame>
        <p:nvGraphicFramePr>
          <p:cNvPr id="43" name="Tabela 4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295319"/>
              </p:ext>
            </p:extLst>
          </p:nvPr>
        </p:nvGraphicFramePr>
        <p:xfrm>
          <a:off x="8240011" y="4294930"/>
          <a:ext cx="2088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44690012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51708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2272463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6527555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7577211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8538432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6623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4507764"/>
                  </a:ext>
                </a:extLst>
              </a:tr>
            </a:tbl>
          </a:graphicData>
        </a:graphic>
      </p:graphicFrame>
      <p:cxnSp>
        <p:nvCxnSpPr>
          <p:cNvPr id="47" name="Raven povezovalnik 46"/>
          <p:cNvCxnSpPr/>
          <p:nvPr/>
        </p:nvCxnSpPr>
        <p:spPr>
          <a:xfrm>
            <a:off x="8581227" y="5188353"/>
            <a:ext cx="1803400" cy="2097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9" name="Tabela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121049"/>
              </p:ext>
            </p:extLst>
          </p:nvPr>
        </p:nvGraphicFramePr>
        <p:xfrm>
          <a:off x="8888011" y="5205241"/>
          <a:ext cx="144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414827406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7500128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652299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589683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243854"/>
                  </a:ext>
                </a:extLst>
              </a:tr>
            </a:tbl>
          </a:graphicData>
        </a:graphic>
      </p:graphicFrame>
      <p:sp>
        <p:nvSpPr>
          <p:cNvPr id="50" name="PoljeZBesedilom 49"/>
          <p:cNvSpPr txBox="1"/>
          <p:nvPr/>
        </p:nvSpPr>
        <p:spPr>
          <a:xfrm>
            <a:off x="0" y="6273800"/>
            <a:ext cx="1196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Odgovor: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trgovini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Hervis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 ceno kolesa plačal z 12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petdesetevrskimi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bankovci. Vrnili bi mi 21,01 evra.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1" name="PoljeZBesedilom 50"/>
          <p:cNvSpPr txBox="1"/>
          <p:nvPr/>
        </p:nvSpPr>
        <p:spPr>
          <a:xfrm>
            <a:off x="3723388" y="4494667"/>
            <a:ext cx="135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sl-SI" dirty="0" smtClean="0"/>
              <a:t>PREIZKUS: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322512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oljeZBesedilom 40"/>
          <p:cNvSpPr txBox="1"/>
          <p:nvPr/>
        </p:nvSpPr>
        <p:spPr>
          <a:xfrm>
            <a:off x="4172467" y="4487227"/>
            <a:ext cx="4908033" cy="1391194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 smtClean="0"/>
              <a:t>2. </a:t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>pristop</a:t>
            </a:r>
            <a:endParaRPr lang="sl-SI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5874177"/>
              </p:ext>
            </p:extLst>
          </p:nvPr>
        </p:nvGraphicFramePr>
        <p:xfrm>
          <a:off x="3910454" y="1672418"/>
          <a:ext cx="2772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2146299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31782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55669730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0248377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409301602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7552468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860071251"/>
                    </a:ext>
                  </a:extLst>
                </a:gridCol>
              </a:tblGrid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809804"/>
                  </a:ext>
                </a:extLst>
              </a:tr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609023"/>
                  </a:ext>
                </a:extLst>
              </a:tr>
            </a:tbl>
          </a:graphicData>
        </a:graphic>
      </p:graphicFrame>
      <p:sp>
        <p:nvSpPr>
          <p:cNvPr id="6" name="PoljeZBesedilom 5"/>
          <p:cNvSpPr txBox="1"/>
          <p:nvPr/>
        </p:nvSpPr>
        <p:spPr>
          <a:xfrm>
            <a:off x="3821554" y="721673"/>
            <a:ext cx="678334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POSTOPEK PISNEGA DELJENJA</a:t>
            </a:r>
            <a:endParaRPr lang="sl-SI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11639"/>
              </p:ext>
            </p:extLst>
          </p:nvPr>
        </p:nvGraphicFramePr>
        <p:xfrm>
          <a:off x="8275500" y="2129618"/>
          <a:ext cx="167154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591">
                  <a:extLst>
                    <a:ext uri="{9D8B030D-6E8A-4147-A177-3AD203B41FA5}">
                      <a16:colId xmlns:a16="http://schemas.microsoft.com/office/drawing/2014/main" val="3740303687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0643836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323101787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05523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67679474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28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24451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7755716"/>
              </p:ext>
            </p:extLst>
          </p:nvPr>
        </p:nvGraphicFramePr>
        <p:xfrm>
          <a:off x="9959746" y="2129618"/>
          <a:ext cx="169910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729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pSp>
        <p:nvGrpSpPr>
          <p:cNvPr id="13" name="Skupina 12"/>
          <p:cNvGrpSpPr/>
          <p:nvPr/>
        </p:nvGrpSpPr>
        <p:grpSpPr>
          <a:xfrm>
            <a:off x="3918610" y="2497918"/>
            <a:ext cx="699646" cy="88900"/>
            <a:chOff x="3910454" y="2857500"/>
            <a:chExt cx="699646" cy="88900"/>
          </a:xfrm>
        </p:grpSpPr>
        <p:cxnSp>
          <p:nvCxnSpPr>
            <p:cNvPr id="10" name="Raven povezovalnik 9"/>
            <p:cNvCxnSpPr/>
            <p:nvPr/>
          </p:nvCxnSpPr>
          <p:spPr>
            <a:xfrm>
              <a:off x="3910454" y="2942418"/>
              <a:ext cx="686946" cy="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>
            <a:xfrm flipV="1">
              <a:off x="4597400" y="2857500"/>
              <a:ext cx="12700" cy="8890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Tabela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61083113"/>
              </p:ext>
            </p:extLst>
          </p:nvPr>
        </p:nvGraphicFramePr>
        <p:xfrm>
          <a:off x="6735757" y="2133004"/>
          <a:ext cx="252000" cy="470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2416572794"/>
                    </a:ext>
                  </a:extLst>
                </a:gridCol>
              </a:tblGrid>
              <a:tr h="470496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579527"/>
                  </a:ext>
                </a:extLst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8161990"/>
              </p:ext>
            </p:extLst>
          </p:nvPr>
        </p:nvGraphicFramePr>
        <p:xfrm>
          <a:off x="7041060" y="2133600"/>
          <a:ext cx="288000" cy="469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416572794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579527"/>
                  </a:ext>
                </a:extLst>
              </a:tr>
            </a:tbl>
          </a:graphicData>
        </a:graphic>
      </p:graphicFrame>
      <p:graphicFrame>
        <p:nvGraphicFramePr>
          <p:cNvPr id="16" name="Tabela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4510063"/>
              </p:ext>
            </p:extLst>
          </p:nvPr>
        </p:nvGraphicFramePr>
        <p:xfrm>
          <a:off x="3536730" y="2630410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7932811"/>
              </p:ext>
            </p:extLst>
          </p:nvPr>
        </p:nvGraphicFramePr>
        <p:xfrm>
          <a:off x="3529505" y="3131202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cxnSp>
        <p:nvCxnSpPr>
          <p:cNvPr id="19" name="Raven povezovalnik 18"/>
          <p:cNvCxnSpPr/>
          <p:nvPr/>
        </p:nvCxnSpPr>
        <p:spPr>
          <a:xfrm>
            <a:off x="3918610" y="3087610"/>
            <a:ext cx="80579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5650376"/>
              </p:ext>
            </p:extLst>
          </p:nvPr>
        </p:nvGraphicFramePr>
        <p:xfrm>
          <a:off x="4618257" y="3131202"/>
          <a:ext cx="36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681577438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4043874"/>
                  </a:ext>
                </a:extLst>
              </a:tr>
            </a:tbl>
          </a:graphicData>
        </a:graphic>
      </p:graphicFrame>
      <p:graphicFrame>
        <p:nvGraphicFramePr>
          <p:cNvPr id="21" name="Tabe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4950749"/>
              </p:ext>
            </p:extLst>
          </p:nvPr>
        </p:nvGraphicFramePr>
        <p:xfrm>
          <a:off x="8059600" y="3087610"/>
          <a:ext cx="230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2537747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aphicFrame>
        <p:nvGraphicFramePr>
          <p:cNvPr id="22" name="Tabela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2982710"/>
              </p:ext>
            </p:extLst>
          </p:nvPr>
        </p:nvGraphicFramePr>
        <p:xfrm>
          <a:off x="3974911" y="3527309"/>
          <a:ext cx="12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cxnSp>
        <p:nvCxnSpPr>
          <p:cNvPr id="23" name="Raven povezovalnik 22"/>
          <p:cNvCxnSpPr/>
          <p:nvPr/>
        </p:nvCxnSpPr>
        <p:spPr>
          <a:xfrm>
            <a:off x="4172467" y="3984509"/>
            <a:ext cx="80579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6440140"/>
              </p:ext>
            </p:extLst>
          </p:nvPr>
        </p:nvGraphicFramePr>
        <p:xfrm>
          <a:off x="3974911" y="3984509"/>
          <a:ext cx="12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sp>
        <p:nvSpPr>
          <p:cNvPr id="25" name="PoljeZBesedilom 24"/>
          <p:cNvSpPr txBox="1"/>
          <p:nvPr/>
        </p:nvSpPr>
        <p:spPr>
          <a:xfrm>
            <a:off x="4978257" y="4076700"/>
            <a:ext cx="110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ostane</a:t>
            </a:r>
            <a:endParaRPr lang="sl-SI" dirty="0"/>
          </a:p>
        </p:txBody>
      </p:sp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7818902"/>
              </p:ext>
            </p:extLst>
          </p:nvPr>
        </p:nvGraphicFramePr>
        <p:xfrm>
          <a:off x="5517532" y="4882954"/>
          <a:ext cx="162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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cxnSp>
        <p:nvCxnSpPr>
          <p:cNvPr id="28" name="Raven povezovalnik 27"/>
          <p:cNvCxnSpPr/>
          <p:nvPr/>
        </p:nvCxnSpPr>
        <p:spPr>
          <a:xfrm>
            <a:off x="5352760" y="5340154"/>
            <a:ext cx="1976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/>
          <p:cNvSpPr txBox="1"/>
          <p:nvPr/>
        </p:nvSpPr>
        <p:spPr>
          <a:xfrm>
            <a:off x="4107000" y="4818534"/>
            <a:ext cx="13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PREIZKUS:</a:t>
            </a:r>
            <a:endParaRPr lang="sl-SI" dirty="0"/>
          </a:p>
        </p:txBody>
      </p:sp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7774000"/>
              </p:ext>
            </p:extLst>
          </p:nvPr>
        </p:nvGraphicFramePr>
        <p:xfrm>
          <a:off x="5517532" y="5318452"/>
          <a:ext cx="162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43972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graphicFrame>
        <p:nvGraphicFramePr>
          <p:cNvPr id="31" name="Tabe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2779415"/>
              </p:ext>
            </p:extLst>
          </p:nvPr>
        </p:nvGraphicFramePr>
        <p:xfrm>
          <a:off x="7627500" y="4487227"/>
          <a:ext cx="1296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52576931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393482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239811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7123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8333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0484253"/>
                  </a:ext>
                </a:extLst>
              </a:tr>
            </a:tbl>
          </a:graphicData>
        </a:graphic>
      </p:graphicFrame>
      <p:cxnSp>
        <p:nvCxnSpPr>
          <p:cNvPr id="33" name="Raven povezovalnik 32"/>
          <p:cNvCxnSpPr/>
          <p:nvPr/>
        </p:nvCxnSpPr>
        <p:spPr>
          <a:xfrm>
            <a:off x="7627500" y="5401627"/>
            <a:ext cx="129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5972067"/>
              </p:ext>
            </p:extLst>
          </p:nvPr>
        </p:nvGraphicFramePr>
        <p:xfrm>
          <a:off x="7951500" y="5379075"/>
          <a:ext cx="972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2926297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7813699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066017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5011169"/>
                  </a:ext>
                </a:extLst>
              </a:tr>
            </a:tbl>
          </a:graphicData>
        </a:graphic>
      </p:graphicFrame>
      <p:graphicFrame>
        <p:nvGraphicFramePr>
          <p:cNvPr id="36" name="Tabela 3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6854876"/>
              </p:ext>
            </p:extLst>
          </p:nvPr>
        </p:nvGraphicFramePr>
        <p:xfrm>
          <a:off x="9360731" y="4463229"/>
          <a:ext cx="2088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44690012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251708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227246312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206527555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375772113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8538432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626623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94507764"/>
                  </a:ext>
                </a:extLst>
              </a:tr>
            </a:tbl>
          </a:graphicData>
        </a:graphic>
      </p:graphicFrame>
      <p:graphicFrame>
        <p:nvGraphicFramePr>
          <p:cNvPr id="37" name="Tabela 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3621960"/>
              </p:ext>
            </p:extLst>
          </p:nvPr>
        </p:nvGraphicFramePr>
        <p:xfrm>
          <a:off x="10008731" y="5395148"/>
          <a:ext cx="144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4148274064"/>
                    </a:ext>
                  </a:extLst>
                </a:gridCol>
                <a:gridCol w="468000">
                  <a:extLst>
                    <a:ext uri="{9D8B030D-6E8A-4147-A177-3AD203B41FA5}">
                      <a16:colId xmlns:a16="http://schemas.microsoft.com/office/drawing/2014/main" val="4275001282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652299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5896839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30243854"/>
                  </a:ext>
                </a:extLst>
              </a:tr>
            </a:tbl>
          </a:graphicData>
        </a:graphic>
      </p:graphicFrame>
      <p:cxnSp>
        <p:nvCxnSpPr>
          <p:cNvPr id="38" name="Raven povezovalnik 37"/>
          <p:cNvCxnSpPr/>
          <p:nvPr/>
        </p:nvCxnSpPr>
        <p:spPr>
          <a:xfrm>
            <a:off x="9959746" y="5363838"/>
            <a:ext cx="1370591" cy="854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PoljeZBesedilom 38"/>
          <p:cNvSpPr txBox="1"/>
          <p:nvPr/>
        </p:nvSpPr>
        <p:spPr>
          <a:xfrm>
            <a:off x="-38099" y="6297872"/>
            <a:ext cx="1196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Odgovor: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trgovini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Hervis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 ceno kolesa plačal z 12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petdesetevrskimi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bankovci. Vrnili bi mi 21,01 evra.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679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5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2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9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6" fill="hold">
                      <p:stCondLst>
                        <p:cond delay="indefinite"/>
                      </p:stCondLst>
                      <p:childTnLst>
                        <p:par>
                          <p:cTn id="157" fill="hold">
                            <p:stCondLst>
                              <p:cond delay="0"/>
                            </p:stCondLst>
                            <p:childTnLst>
                              <p:par>
                                <p:cTn id="1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7" fill="hold">
                      <p:stCondLst>
                        <p:cond delay="indefinite"/>
                      </p:stCondLst>
                      <p:childTnLst>
                        <p:par>
                          <p:cTn id="178" fill="hold">
                            <p:stCondLst>
                              <p:cond delay="0"/>
                            </p:stCondLst>
                            <p:childTnLst>
                              <p:par>
                                <p:cTn id="17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1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2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ljeZBesedilom 2"/>
          <p:cNvSpPr txBox="1"/>
          <p:nvPr/>
        </p:nvSpPr>
        <p:spPr>
          <a:xfrm>
            <a:off x="3960712" y="4052579"/>
            <a:ext cx="5550089" cy="1349048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b="1" dirty="0"/>
              <a:t>3</a:t>
            </a:r>
            <a:r>
              <a:rPr lang="sl-SI" b="1" dirty="0" smtClean="0"/>
              <a:t>. </a:t>
            </a:r>
            <a:br>
              <a:rPr lang="sl-SI" b="1" dirty="0" smtClean="0"/>
            </a:br>
            <a:r>
              <a:rPr lang="sl-SI" b="1" dirty="0"/>
              <a:t/>
            </a:r>
            <a:br>
              <a:rPr lang="sl-SI" b="1" dirty="0"/>
            </a:br>
            <a:r>
              <a:rPr lang="sl-SI" b="1" dirty="0" smtClean="0"/>
              <a:t>pristop</a:t>
            </a:r>
            <a:endParaRPr lang="sl-SI" b="1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/>
        </p:nvGraphicFramePr>
        <p:xfrm>
          <a:off x="3910454" y="1672418"/>
          <a:ext cx="2772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2146299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31782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55669730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0248377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409301602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7552468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860071251"/>
                    </a:ext>
                  </a:extLst>
                </a:gridCol>
              </a:tblGrid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809804"/>
                  </a:ext>
                </a:extLst>
              </a:tr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609023"/>
                  </a:ext>
                </a:extLst>
              </a:tr>
            </a:tbl>
          </a:graphicData>
        </a:graphic>
      </p:graphicFrame>
      <p:sp>
        <p:nvSpPr>
          <p:cNvPr id="6" name="PoljeZBesedilom 5"/>
          <p:cNvSpPr txBox="1"/>
          <p:nvPr/>
        </p:nvSpPr>
        <p:spPr>
          <a:xfrm>
            <a:off x="3793387" y="331247"/>
            <a:ext cx="678334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l-SI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POSTOPEK PISNEGA </a:t>
            </a:r>
            <a:r>
              <a:rPr lang="sl-SI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DELJENJA na kratek način</a:t>
            </a:r>
            <a:endParaRPr lang="sl-SI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7" name="Tabela 6"/>
          <p:cNvGraphicFramePr>
            <a:graphicFrameLocks noGrp="1"/>
          </p:cNvGraphicFramePr>
          <p:nvPr/>
        </p:nvGraphicFramePr>
        <p:xfrm>
          <a:off x="8275500" y="2129618"/>
          <a:ext cx="1671546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8591">
                  <a:extLst>
                    <a:ext uri="{9D8B030D-6E8A-4147-A177-3AD203B41FA5}">
                      <a16:colId xmlns:a16="http://schemas.microsoft.com/office/drawing/2014/main" val="3740303687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0643836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323101787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055232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1676794743"/>
                    </a:ext>
                  </a:extLst>
                </a:gridCol>
                <a:gridCol w="278591">
                  <a:extLst>
                    <a:ext uri="{9D8B030D-6E8A-4147-A177-3AD203B41FA5}">
                      <a16:colId xmlns:a16="http://schemas.microsoft.com/office/drawing/2014/main" val="47228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24451"/>
                  </a:ext>
                </a:extLst>
              </a:tr>
            </a:tbl>
          </a:graphicData>
        </a:graphic>
      </p:graphicFrame>
      <p:graphicFrame>
        <p:nvGraphicFramePr>
          <p:cNvPr id="8" name="Tabela 7"/>
          <p:cNvGraphicFramePr>
            <a:graphicFrameLocks noGrp="1"/>
          </p:cNvGraphicFramePr>
          <p:nvPr/>
        </p:nvGraphicFramePr>
        <p:xfrm>
          <a:off x="9959746" y="2129618"/>
          <a:ext cx="169910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42729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42729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pSp>
        <p:nvGrpSpPr>
          <p:cNvPr id="13" name="Skupina 12"/>
          <p:cNvGrpSpPr/>
          <p:nvPr/>
        </p:nvGrpSpPr>
        <p:grpSpPr>
          <a:xfrm>
            <a:off x="3918610" y="2497918"/>
            <a:ext cx="699646" cy="88900"/>
            <a:chOff x="3910454" y="2857500"/>
            <a:chExt cx="699646" cy="88900"/>
          </a:xfrm>
        </p:grpSpPr>
        <p:cxnSp>
          <p:nvCxnSpPr>
            <p:cNvPr id="10" name="Raven povezovalnik 9"/>
            <p:cNvCxnSpPr/>
            <p:nvPr/>
          </p:nvCxnSpPr>
          <p:spPr>
            <a:xfrm>
              <a:off x="3910454" y="2942418"/>
              <a:ext cx="686946" cy="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Raven povezovalnik 11"/>
            <p:cNvCxnSpPr/>
            <p:nvPr/>
          </p:nvCxnSpPr>
          <p:spPr>
            <a:xfrm flipV="1">
              <a:off x="4597400" y="2857500"/>
              <a:ext cx="12700" cy="8890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4" name="Tabela 13"/>
          <p:cNvGraphicFramePr>
            <a:graphicFrameLocks noGrp="1"/>
          </p:cNvGraphicFramePr>
          <p:nvPr/>
        </p:nvGraphicFramePr>
        <p:xfrm>
          <a:off x="6735757" y="2133004"/>
          <a:ext cx="252000" cy="47049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2416572794"/>
                    </a:ext>
                  </a:extLst>
                </a:gridCol>
              </a:tblGrid>
              <a:tr h="470496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579527"/>
                  </a:ext>
                </a:extLst>
              </a:tr>
            </a:tbl>
          </a:graphicData>
        </a:graphic>
      </p:graphicFrame>
      <p:graphicFrame>
        <p:nvGraphicFramePr>
          <p:cNvPr id="15" name="Tabela 14"/>
          <p:cNvGraphicFramePr>
            <a:graphicFrameLocks noGrp="1"/>
          </p:cNvGraphicFramePr>
          <p:nvPr/>
        </p:nvGraphicFramePr>
        <p:xfrm>
          <a:off x="7041060" y="2133600"/>
          <a:ext cx="288000" cy="469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2416572794"/>
                    </a:ext>
                  </a:extLst>
                </a:gridCol>
              </a:tblGrid>
              <a:tr h="46990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71579527"/>
                  </a:ext>
                </a:extLst>
              </a:tr>
            </a:tbl>
          </a:graphicData>
        </a:graphic>
      </p:graphicFrame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444702"/>
              </p:ext>
            </p:extLst>
          </p:nvPr>
        </p:nvGraphicFramePr>
        <p:xfrm>
          <a:off x="3536730" y="2612909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20" name="Tabe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851942"/>
              </p:ext>
            </p:extLst>
          </p:nvPr>
        </p:nvGraphicFramePr>
        <p:xfrm>
          <a:off x="4709426" y="2612909"/>
          <a:ext cx="411303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11303">
                  <a:extLst>
                    <a:ext uri="{9D8B030D-6E8A-4147-A177-3AD203B41FA5}">
                      <a16:colId xmlns:a16="http://schemas.microsoft.com/office/drawing/2014/main" val="3681577438"/>
                    </a:ext>
                  </a:extLst>
                </a:gridCol>
              </a:tblGrid>
              <a:tr h="442096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4043874"/>
                  </a:ext>
                </a:extLst>
              </a:tr>
            </a:tbl>
          </a:graphicData>
        </a:graphic>
      </p:graphicFrame>
      <p:graphicFrame>
        <p:nvGraphicFramePr>
          <p:cNvPr id="21" name="Tabe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67647099"/>
              </p:ext>
            </p:extLst>
          </p:nvPr>
        </p:nvGraphicFramePr>
        <p:xfrm>
          <a:off x="8072300" y="2612909"/>
          <a:ext cx="230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2537747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533863"/>
              </p:ext>
            </p:extLst>
          </p:nvPr>
        </p:nvGraphicFramePr>
        <p:xfrm>
          <a:off x="4046689" y="3036055"/>
          <a:ext cx="1296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sp>
        <p:nvSpPr>
          <p:cNvPr id="25" name="PoljeZBesedilom 24"/>
          <p:cNvSpPr txBox="1"/>
          <p:nvPr/>
        </p:nvSpPr>
        <p:spPr>
          <a:xfrm>
            <a:off x="5043580" y="3070413"/>
            <a:ext cx="110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ostane</a:t>
            </a:r>
            <a:endParaRPr lang="sl-SI" dirty="0"/>
          </a:p>
        </p:txBody>
      </p:sp>
      <p:graphicFrame>
        <p:nvGraphicFramePr>
          <p:cNvPr id="26" name="Tabela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018936"/>
              </p:ext>
            </p:extLst>
          </p:nvPr>
        </p:nvGraphicFramePr>
        <p:xfrm>
          <a:off x="5530910" y="4283101"/>
          <a:ext cx="162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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cxnSp>
        <p:nvCxnSpPr>
          <p:cNvPr id="28" name="Raven povezovalnik 27"/>
          <p:cNvCxnSpPr/>
          <p:nvPr/>
        </p:nvCxnSpPr>
        <p:spPr>
          <a:xfrm>
            <a:off x="5366392" y="4740301"/>
            <a:ext cx="19763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PoljeZBesedilom 28"/>
          <p:cNvSpPr txBox="1"/>
          <p:nvPr/>
        </p:nvSpPr>
        <p:spPr>
          <a:xfrm>
            <a:off x="4052459" y="4142369"/>
            <a:ext cx="13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PREIZKUS:</a:t>
            </a:r>
            <a:endParaRPr lang="sl-SI" dirty="0"/>
          </a:p>
        </p:txBody>
      </p:sp>
      <p:graphicFrame>
        <p:nvGraphicFramePr>
          <p:cNvPr id="30" name="Tabela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141547"/>
              </p:ext>
            </p:extLst>
          </p:nvPr>
        </p:nvGraphicFramePr>
        <p:xfrm>
          <a:off x="5530910" y="4778532"/>
          <a:ext cx="162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43972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graphicFrame>
        <p:nvGraphicFramePr>
          <p:cNvPr id="31" name="Tabe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4445385"/>
              </p:ext>
            </p:extLst>
          </p:nvPr>
        </p:nvGraphicFramePr>
        <p:xfrm>
          <a:off x="7662692" y="4061988"/>
          <a:ext cx="1296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52576931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393482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239811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7123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8333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0484253"/>
                  </a:ext>
                </a:extLst>
              </a:tr>
            </a:tbl>
          </a:graphicData>
        </a:graphic>
      </p:graphicFrame>
      <p:cxnSp>
        <p:nvCxnSpPr>
          <p:cNvPr id="33" name="Raven povezovalnik 32"/>
          <p:cNvCxnSpPr/>
          <p:nvPr/>
        </p:nvCxnSpPr>
        <p:spPr>
          <a:xfrm>
            <a:off x="7662692" y="4976388"/>
            <a:ext cx="1296000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Tabela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6846002"/>
              </p:ext>
            </p:extLst>
          </p:nvPr>
        </p:nvGraphicFramePr>
        <p:xfrm>
          <a:off x="7986692" y="5011114"/>
          <a:ext cx="972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2926297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7813699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066017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5011169"/>
                  </a:ext>
                </a:extLst>
              </a:tr>
            </a:tbl>
          </a:graphicData>
        </a:graphic>
      </p:graphicFrame>
      <p:sp>
        <p:nvSpPr>
          <p:cNvPr id="39" name="PoljeZBesedilom 38"/>
          <p:cNvSpPr txBox="1"/>
          <p:nvPr/>
        </p:nvSpPr>
        <p:spPr>
          <a:xfrm>
            <a:off x="700754" y="6150114"/>
            <a:ext cx="119634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Odgovor: 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V trgovini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Hervis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bi ceno kolesa plačal z 11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petdesetevrskimi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bankovci ter še 29,99 evra z različnimi bankovci in kovanci.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04398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9" grpId="0"/>
      <p:bldP spid="3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oljeZBesedilom 36"/>
          <p:cNvSpPr txBox="1"/>
          <p:nvPr/>
        </p:nvSpPr>
        <p:spPr>
          <a:xfrm>
            <a:off x="3815799" y="4122519"/>
            <a:ext cx="6101757" cy="1341960"/>
          </a:xfrm>
          <a:prstGeom prst="rect">
            <a:avLst/>
          </a:prstGeom>
          <a:solidFill>
            <a:srgbClr val="EBEBFF"/>
          </a:solidFill>
        </p:spPr>
        <p:txBody>
          <a:bodyPr wrap="square" rtlCol="0">
            <a:spAutoFit/>
          </a:bodyPr>
          <a:lstStyle/>
          <a:p>
            <a:endParaRPr lang="sl-SI" dirty="0"/>
          </a:p>
        </p:txBody>
      </p:sp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>
              <a:lnSpc>
                <a:spcPct val="150000"/>
              </a:lnSpc>
            </a:pPr>
            <a:r>
              <a:rPr lang="sl-SI" b="1" dirty="0"/>
              <a:t>Transfer – </a:t>
            </a:r>
            <a:br>
              <a:rPr lang="sl-SI" b="1" dirty="0"/>
            </a:br>
            <a:r>
              <a:rPr lang="sl-SI" b="1" dirty="0" smtClean="0"/>
              <a:t>uporaba </a:t>
            </a:r>
            <a:r>
              <a:rPr lang="sl-SI" b="1" dirty="0"/>
              <a:t>znanja v novih primerih 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3815799" y="342968"/>
            <a:ext cx="7662332" cy="1180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Največ koliko 20-evrskih bankovcev bi potrebovali za plačilo kolesa v trgovini?</a:t>
            </a:r>
            <a:endParaRPr lang="sl-SI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0495578"/>
              </p:ext>
            </p:extLst>
          </p:nvPr>
        </p:nvGraphicFramePr>
        <p:xfrm>
          <a:off x="3882055" y="1926296"/>
          <a:ext cx="2772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221462992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98317826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55669730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02483775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409301602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675524686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860071251"/>
                    </a:ext>
                  </a:extLst>
                </a:gridCol>
              </a:tblGrid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3809804"/>
                  </a:ext>
                </a:extLst>
              </a:tr>
              <a:tr h="336973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7609023"/>
                  </a:ext>
                </a:extLst>
              </a:tr>
            </a:tbl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048219"/>
              </p:ext>
            </p:extLst>
          </p:nvPr>
        </p:nvGraphicFramePr>
        <p:xfrm>
          <a:off x="8444343" y="2365321"/>
          <a:ext cx="1512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3740303687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10643836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323101787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47205523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167679474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472286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1024451"/>
                  </a:ext>
                </a:extLst>
              </a:tr>
            </a:tbl>
          </a:graphicData>
        </a:graphic>
      </p:graphicFrame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218733"/>
              </p:ext>
            </p:extLst>
          </p:nvPr>
        </p:nvGraphicFramePr>
        <p:xfrm>
          <a:off x="9956343" y="2365351"/>
          <a:ext cx="176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52000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52000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00B0F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solidFill>
                          <a:srgbClr val="00B0F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rgbClr val="FFC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sp>
        <p:nvSpPr>
          <p:cNvPr id="7" name="Pravokotnik 6"/>
          <p:cNvSpPr/>
          <p:nvPr/>
        </p:nvSpPr>
        <p:spPr>
          <a:xfrm flipH="1">
            <a:off x="6654055" y="2362161"/>
            <a:ext cx="2667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endParaRPr lang="sl-SI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2" name="Skupina 11"/>
          <p:cNvGrpSpPr/>
          <p:nvPr/>
        </p:nvGrpSpPr>
        <p:grpSpPr>
          <a:xfrm>
            <a:off x="3940780" y="2675876"/>
            <a:ext cx="609600" cy="130982"/>
            <a:chOff x="3975100" y="3285318"/>
            <a:chExt cx="609600" cy="130982"/>
          </a:xfrm>
        </p:grpSpPr>
        <p:cxnSp>
          <p:nvCxnSpPr>
            <p:cNvPr id="9" name="Raven povezovalnik 8"/>
            <p:cNvCxnSpPr/>
            <p:nvPr/>
          </p:nvCxnSpPr>
          <p:spPr>
            <a:xfrm>
              <a:off x="3975100" y="3416300"/>
              <a:ext cx="609600" cy="0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Raven povezovalnik 10"/>
            <p:cNvCxnSpPr/>
            <p:nvPr/>
          </p:nvCxnSpPr>
          <p:spPr>
            <a:xfrm flipV="1">
              <a:off x="4584700" y="3285318"/>
              <a:ext cx="0" cy="130982"/>
            </a:xfrm>
            <a:prstGeom prst="line">
              <a:avLst/>
            </a:prstGeom>
            <a:ln w="44450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aphicFrame>
        <p:nvGraphicFramePr>
          <p:cNvPr id="17" name="Tabe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1425038"/>
              </p:ext>
            </p:extLst>
          </p:nvPr>
        </p:nvGraphicFramePr>
        <p:xfrm>
          <a:off x="3468548" y="2859837"/>
          <a:ext cx="158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6000">
                  <a:extLst>
                    <a:ext uri="{9D8B030D-6E8A-4147-A177-3AD203B41FA5}">
                      <a16:colId xmlns:a16="http://schemas.microsoft.com/office/drawing/2014/main" val="1248637832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2217368251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1974834103"/>
                    </a:ext>
                  </a:extLst>
                </a:gridCol>
                <a:gridCol w="396000">
                  <a:extLst>
                    <a:ext uri="{9D8B030D-6E8A-4147-A177-3AD203B41FA5}">
                      <a16:colId xmlns:a16="http://schemas.microsoft.com/office/drawing/2014/main" val="337073271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115087649"/>
                  </a:ext>
                </a:extLst>
              </a:tr>
            </a:tbl>
          </a:graphicData>
        </a:graphic>
      </p:graphicFrame>
      <p:graphicFrame>
        <p:nvGraphicFramePr>
          <p:cNvPr id="18" name="Tabela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9760894"/>
              </p:ext>
            </p:extLst>
          </p:nvPr>
        </p:nvGraphicFramePr>
        <p:xfrm>
          <a:off x="4589096" y="2853951"/>
          <a:ext cx="507663" cy="62584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7663">
                  <a:extLst>
                    <a:ext uri="{9D8B030D-6E8A-4147-A177-3AD203B41FA5}">
                      <a16:colId xmlns:a16="http://schemas.microsoft.com/office/drawing/2014/main" val="3681577438"/>
                    </a:ext>
                  </a:extLst>
                </a:gridCol>
              </a:tblGrid>
              <a:tr h="625849">
                <a:tc>
                  <a:txBody>
                    <a:bodyPr/>
                    <a:lstStyle/>
                    <a:p>
                      <a:pPr algn="ctr"/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94043874"/>
                  </a:ext>
                </a:extLst>
              </a:tr>
            </a:tbl>
          </a:graphicData>
        </a:graphic>
      </p:graphicFrame>
      <p:graphicFrame>
        <p:nvGraphicFramePr>
          <p:cNvPr id="19" name="Tabe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5816746"/>
              </p:ext>
            </p:extLst>
          </p:nvPr>
        </p:nvGraphicFramePr>
        <p:xfrm>
          <a:off x="8324538" y="2820154"/>
          <a:ext cx="2304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8000">
                  <a:extLst>
                    <a:ext uri="{9D8B030D-6E8A-4147-A177-3AD203B41FA5}">
                      <a16:colId xmlns:a16="http://schemas.microsoft.com/office/drawing/2014/main" val="43766249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42537747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954596895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99021389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4245672680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2849502353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598410932"/>
                    </a:ext>
                  </a:extLst>
                </a:gridCol>
                <a:gridCol w="288000">
                  <a:extLst>
                    <a:ext uri="{9D8B030D-6E8A-4147-A177-3AD203B41FA5}">
                      <a16:colId xmlns:a16="http://schemas.microsoft.com/office/drawing/2014/main" val="199766982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=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55007628"/>
                  </a:ext>
                </a:extLst>
              </a:tr>
            </a:tbl>
          </a:graphicData>
        </a:graphic>
      </p:graphicFrame>
      <p:sp>
        <p:nvSpPr>
          <p:cNvPr id="20" name="Pravokotnik 19"/>
          <p:cNvSpPr/>
          <p:nvPr/>
        </p:nvSpPr>
        <p:spPr>
          <a:xfrm flipH="1">
            <a:off x="6920813" y="2362161"/>
            <a:ext cx="2667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l-SI" sz="24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graphicFrame>
        <p:nvGraphicFramePr>
          <p:cNvPr id="24" name="Tabe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1307900"/>
              </p:ext>
            </p:extLst>
          </p:nvPr>
        </p:nvGraphicFramePr>
        <p:xfrm>
          <a:off x="3915697" y="3282349"/>
          <a:ext cx="1401748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50437">
                  <a:extLst>
                    <a:ext uri="{9D8B030D-6E8A-4147-A177-3AD203B41FA5}">
                      <a16:colId xmlns:a16="http://schemas.microsoft.com/office/drawing/2014/main" val="713169737"/>
                    </a:ext>
                  </a:extLst>
                </a:gridCol>
                <a:gridCol w="350437">
                  <a:extLst>
                    <a:ext uri="{9D8B030D-6E8A-4147-A177-3AD203B41FA5}">
                      <a16:colId xmlns:a16="http://schemas.microsoft.com/office/drawing/2014/main" val="854417366"/>
                    </a:ext>
                  </a:extLst>
                </a:gridCol>
                <a:gridCol w="350437">
                  <a:extLst>
                    <a:ext uri="{9D8B030D-6E8A-4147-A177-3AD203B41FA5}">
                      <a16:colId xmlns:a16="http://schemas.microsoft.com/office/drawing/2014/main" val="1102995940"/>
                    </a:ext>
                  </a:extLst>
                </a:gridCol>
                <a:gridCol w="350437">
                  <a:extLst>
                    <a:ext uri="{9D8B030D-6E8A-4147-A177-3AD203B41FA5}">
                      <a16:colId xmlns:a16="http://schemas.microsoft.com/office/drawing/2014/main" val="2748252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sl-SI" sz="24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97115751"/>
                  </a:ext>
                </a:extLst>
              </a:tr>
            </a:tbl>
          </a:graphicData>
        </a:graphic>
      </p:graphicFrame>
      <p:sp>
        <p:nvSpPr>
          <p:cNvPr id="25" name="PoljeZBesedilom 24"/>
          <p:cNvSpPr txBox="1"/>
          <p:nvPr/>
        </p:nvSpPr>
        <p:spPr>
          <a:xfrm>
            <a:off x="5052548" y="3343627"/>
            <a:ext cx="1105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ostane</a:t>
            </a:r>
            <a:endParaRPr lang="sl-SI" dirty="0"/>
          </a:p>
        </p:txBody>
      </p:sp>
      <p:sp>
        <p:nvSpPr>
          <p:cNvPr id="26" name="PoljeZBesedilom 25"/>
          <p:cNvSpPr txBox="1"/>
          <p:nvPr/>
        </p:nvSpPr>
        <p:spPr>
          <a:xfrm>
            <a:off x="3815799" y="4254769"/>
            <a:ext cx="13139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PREIZKUS:</a:t>
            </a:r>
            <a:endParaRPr lang="sl-SI" dirty="0"/>
          </a:p>
        </p:txBody>
      </p:sp>
      <p:graphicFrame>
        <p:nvGraphicFramePr>
          <p:cNvPr id="27" name="Tabela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4084504"/>
              </p:ext>
            </p:extLst>
          </p:nvPr>
        </p:nvGraphicFramePr>
        <p:xfrm>
          <a:off x="5140523" y="4307782"/>
          <a:ext cx="1620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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cxnSp>
        <p:nvCxnSpPr>
          <p:cNvPr id="29" name="Raven povezovalnik 28"/>
          <p:cNvCxnSpPr/>
          <p:nvPr/>
        </p:nvCxnSpPr>
        <p:spPr>
          <a:xfrm>
            <a:off x="5123264" y="4754141"/>
            <a:ext cx="1637259" cy="221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1" name="Tabela 3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7733040"/>
              </p:ext>
            </p:extLst>
          </p:nvPr>
        </p:nvGraphicFramePr>
        <p:xfrm>
          <a:off x="5151314" y="4749045"/>
          <a:ext cx="1620000" cy="52074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8280">
                  <a:extLst>
                    <a:ext uri="{9D8B030D-6E8A-4147-A177-3AD203B41FA5}">
                      <a16:colId xmlns:a16="http://schemas.microsoft.com/office/drawing/2014/main" val="2400166094"/>
                    </a:ext>
                  </a:extLst>
                </a:gridCol>
                <a:gridCol w="439720">
                  <a:extLst>
                    <a:ext uri="{9D8B030D-6E8A-4147-A177-3AD203B41FA5}">
                      <a16:colId xmlns:a16="http://schemas.microsoft.com/office/drawing/2014/main" val="347056348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00588657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9817315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468049296"/>
                    </a:ext>
                  </a:extLst>
                </a:gridCol>
              </a:tblGrid>
              <a:tr h="520748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  <a:sym typeface="Symbol" panose="05050102010706020507" pitchFamily="18" charset="2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25619660"/>
                  </a:ext>
                </a:extLst>
              </a:tr>
            </a:tbl>
          </a:graphicData>
        </a:graphic>
      </p:graphicFrame>
      <p:graphicFrame>
        <p:nvGraphicFramePr>
          <p:cNvPr id="32" name="Tabela 3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6492020"/>
              </p:ext>
            </p:extLst>
          </p:nvPr>
        </p:nvGraphicFramePr>
        <p:xfrm>
          <a:off x="7705986" y="4166901"/>
          <a:ext cx="1296000" cy="9144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525769319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293934821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3472398115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42071233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583338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+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960484253"/>
                  </a:ext>
                </a:extLst>
              </a:tr>
            </a:tbl>
          </a:graphicData>
        </a:graphic>
      </p:graphicFrame>
      <p:cxnSp>
        <p:nvCxnSpPr>
          <p:cNvPr id="34" name="Raven povezovalnik 33"/>
          <p:cNvCxnSpPr/>
          <p:nvPr/>
        </p:nvCxnSpPr>
        <p:spPr>
          <a:xfrm>
            <a:off x="7859971" y="5081301"/>
            <a:ext cx="116874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5" name="Tabela 3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792561"/>
              </p:ext>
            </p:extLst>
          </p:nvPr>
        </p:nvGraphicFramePr>
        <p:xfrm>
          <a:off x="8043351" y="5081301"/>
          <a:ext cx="972000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24000">
                  <a:extLst>
                    <a:ext uri="{9D8B030D-6E8A-4147-A177-3AD203B41FA5}">
                      <a16:colId xmlns:a16="http://schemas.microsoft.com/office/drawing/2014/main" val="1429262977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781369994"/>
                    </a:ext>
                  </a:extLst>
                </a:gridCol>
                <a:gridCol w="324000">
                  <a:extLst>
                    <a:ext uri="{9D8B030D-6E8A-4147-A177-3AD203B41FA5}">
                      <a16:colId xmlns:a16="http://schemas.microsoft.com/office/drawing/2014/main" val="106601749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sl-SI" sz="24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sl-SI" sz="24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4175011169"/>
                  </a:ext>
                </a:extLst>
              </a:tr>
            </a:tbl>
          </a:graphicData>
        </a:graphic>
      </p:graphicFrame>
      <p:sp>
        <p:nvSpPr>
          <p:cNvPr id="36" name="PoljeZBesedilom 35"/>
          <p:cNvSpPr txBox="1"/>
          <p:nvPr/>
        </p:nvSpPr>
        <p:spPr>
          <a:xfrm>
            <a:off x="164601" y="6113232"/>
            <a:ext cx="1179887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sz="2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Odgovor: </a:t>
            </a:r>
            <a:r>
              <a:rPr lang="sl-SI" sz="2000" dirty="0">
                <a:latin typeface="Arial" panose="020B0604020202020204" pitchFamily="34" charset="0"/>
                <a:cs typeface="Arial" panose="020B0604020202020204" pitchFamily="34" charset="0"/>
              </a:rPr>
              <a:t>Z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a kolo bi plačali z 28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dvajsetevrskimi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bankovci ter še 19,99 evra z različnimi bankovci in kovanci ali z 29 </a:t>
            </a:r>
            <a:r>
              <a:rPr lang="sl-SI" sz="2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dvajsetevrskimi</a:t>
            </a:r>
            <a:r>
              <a:rPr lang="sl-SI" sz="2000" dirty="0" smtClean="0">
                <a:latin typeface="Arial" panose="020B0604020202020204" pitchFamily="34" charset="0"/>
                <a:cs typeface="Arial" panose="020B0604020202020204" pitchFamily="34" charset="0"/>
              </a:rPr>
              <a:t> bankovci in vrnitvijo 1 centa.</a:t>
            </a:r>
            <a:endParaRPr lang="sl-SI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31817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20" grpId="0"/>
      <p:bldP spid="25" grpId="0"/>
      <p:bldP spid="26" grpId="0"/>
      <p:bldP spid="36" grpId="0"/>
    </p:bldLst>
  </p:timing>
</p:sld>
</file>

<file path=ppt/theme/theme1.xml><?xml version="1.0" encoding="utf-8"?>
<a:theme xmlns:a="http://schemas.openxmlformats.org/drawingml/2006/main" name="Okvir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TM03457475[[fn=Okvir]]</Template>
  <TotalTime>224</TotalTime>
  <Words>585</Words>
  <Application>Microsoft Office PowerPoint</Application>
  <PresentationFormat>Širokozaslonsko</PresentationFormat>
  <Paragraphs>275</Paragraphs>
  <Slides>8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3" baseType="lpstr">
      <vt:lpstr>Arial</vt:lpstr>
      <vt:lpstr>Corbel</vt:lpstr>
      <vt:lpstr>Symbol</vt:lpstr>
      <vt:lpstr>Wingdings 2</vt:lpstr>
      <vt:lpstr>Okvir</vt:lpstr>
      <vt:lpstr>PISNO DELJENJE  z večkratniki števila 10 in ostankom</vt:lpstr>
      <vt:lpstr>MATEMATIČNI   IZZIV</vt:lpstr>
      <vt:lpstr>PRISTOP   K   REŠEVANJU</vt:lpstr>
      <vt:lpstr>REŠEVANJE</vt:lpstr>
      <vt:lpstr>1.   pristop  </vt:lpstr>
      <vt:lpstr>2.   pristop</vt:lpstr>
      <vt:lpstr>3.   pristop</vt:lpstr>
      <vt:lpstr>Transfer –  uporaba znanja v novih primerih </vt:lpstr>
    </vt:vector>
  </TitlesOfParts>
  <Company>Zavod RS za šolstvo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PISNO DELJENJE Z VEČKRTANIKI ŠTEVILA 10 IN OSTANKOM</dc:title>
  <dc:creator>as</dc:creator>
  <cp:lastModifiedBy>as</cp:lastModifiedBy>
  <cp:revision>24</cp:revision>
  <dcterms:created xsi:type="dcterms:W3CDTF">2020-04-14T07:03:59Z</dcterms:created>
  <dcterms:modified xsi:type="dcterms:W3CDTF">2020-04-15T17:37:24Z</dcterms:modified>
</cp:coreProperties>
</file>