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301" r:id="rId4"/>
    <p:sldId id="310" r:id="rId5"/>
    <p:sldId id="309" r:id="rId6"/>
    <p:sldId id="305" r:id="rId7"/>
    <p:sldId id="311" r:id="rId8"/>
    <p:sldId id="312" r:id="rId9"/>
    <p:sldId id="313" r:id="rId10"/>
    <p:sldId id="300" r:id="rId11"/>
    <p:sldId id="279" r:id="rId12"/>
    <p:sldId id="283" r:id="rId13"/>
    <p:sldId id="284" r:id="rId14"/>
    <p:sldId id="289" r:id="rId15"/>
    <p:sldId id="295" r:id="rId16"/>
    <p:sldId id="314" r:id="rId17"/>
    <p:sldId id="286" r:id="rId18"/>
    <p:sldId id="287" r:id="rId19"/>
    <p:sldId id="290" r:id="rId20"/>
    <p:sldId id="285" r:id="rId21"/>
    <p:sldId id="315" r:id="rId22"/>
    <p:sldId id="298" r:id="rId23"/>
    <p:sldId id="299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4zN2KB96eRVaw5b96es3yg72/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1BF04-D167-43DE-BAEC-34A1053CFE47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</dgm:pt>
    <dgm:pt modelId="{737543DC-E7B6-4578-9417-AA63D27A0B4F}">
      <dgm:prSet phldrT="[besedilo]"/>
      <dgm:spPr/>
      <dgm:t>
        <a:bodyPr/>
        <a:lstStyle/>
        <a:p>
          <a:r>
            <a:rPr lang="sl-SI" dirty="0" smtClean="0"/>
            <a:t>1.</a:t>
          </a:r>
          <a:r>
            <a:rPr lang="sl-SI" baseline="0" dirty="0" smtClean="0"/>
            <a:t> navodilo</a:t>
          </a:r>
          <a:endParaRPr lang="sl-SI" dirty="0" smtClean="0"/>
        </a:p>
      </dgm:t>
    </dgm:pt>
    <dgm:pt modelId="{A5021EA2-15E8-4473-905D-0D19414B59EF}" type="parTrans" cxnId="{5216515E-A31F-42D0-AE4F-4DEF34F531B4}">
      <dgm:prSet/>
      <dgm:spPr/>
      <dgm:t>
        <a:bodyPr/>
        <a:lstStyle/>
        <a:p>
          <a:endParaRPr lang="sl-SI"/>
        </a:p>
      </dgm:t>
    </dgm:pt>
    <dgm:pt modelId="{33203E96-32A7-4695-A7DF-16FF8CB723BC}" type="sibTrans" cxnId="{5216515E-A31F-42D0-AE4F-4DEF34F531B4}">
      <dgm:prSet/>
      <dgm:spPr/>
      <dgm:t>
        <a:bodyPr/>
        <a:lstStyle/>
        <a:p>
          <a:endParaRPr lang="sl-SI"/>
        </a:p>
      </dgm:t>
    </dgm:pt>
    <dgm:pt modelId="{C37632F1-F471-4072-9D7B-50813DD67FC9}">
      <dgm:prSet phldrT="[besedilo]"/>
      <dgm:spPr/>
      <dgm:t>
        <a:bodyPr/>
        <a:lstStyle/>
        <a:p>
          <a:r>
            <a:rPr lang="sl-SI" dirty="0" smtClean="0"/>
            <a:t>3. navodilo</a:t>
          </a:r>
          <a:endParaRPr lang="sl-SI" dirty="0"/>
        </a:p>
      </dgm:t>
    </dgm:pt>
    <dgm:pt modelId="{CD6A5C8E-031F-4ED1-990E-D44C9E121C62}" type="parTrans" cxnId="{66AA0968-CED9-4F05-BDBC-FF8B50AB7563}">
      <dgm:prSet/>
      <dgm:spPr/>
      <dgm:t>
        <a:bodyPr/>
        <a:lstStyle/>
        <a:p>
          <a:endParaRPr lang="sl-SI"/>
        </a:p>
      </dgm:t>
    </dgm:pt>
    <dgm:pt modelId="{B6B118A4-494C-4091-ABC8-9A289C183B91}" type="sibTrans" cxnId="{66AA0968-CED9-4F05-BDBC-FF8B50AB7563}">
      <dgm:prSet/>
      <dgm:spPr/>
      <dgm:t>
        <a:bodyPr/>
        <a:lstStyle/>
        <a:p>
          <a:endParaRPr lang="sl-SI"/>
        </a:p>
      </dgm:t>
    </dgm:pt>
    <dgm:pt modelId="{A5BFB06E-DC53-4427-8987-2A10838E9A35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dirty="0" smtClean="0"/>
            <a:t>2.</a:t>
          </a:r>
          <a:r>
            <a:rPr lang="sl-SI" baseline="0" dirty="0" smtClean="0"/>
            <a:t> navodilo</a:t>
          </a:r>
          <a:endParaRPr lang="sl-SI" dirty="0"/>
        </a:p>
      </dgm:t>
    </dgm:pt>
    <dgm:pt modelId="{A4FAD113-4D98-4A22-80D3-7DF56B503FB1}" type="parTrans" cxnId="{33FF83B1-CB4E-43A9-AC47-752162DF14AC}">
      <dgm:prSet/>
      <dgm:spPr/>
      <dgm:t>
        <a:bodyPr/>
        <a:lstStyle/>
        <a:p>
          <a:endParaRPr lang="sl-SI"/>
        </a:p>
      </dgm:t>
    </dgm:pt>
    <dgm:pt modelId="{1550BFB2-228D-4936-8E2E-5C199E1967BB}" type="sibTrans" cxnId="{33FF83B1-CB4E-43A9-AC47-752162DF14AC}">
      <dgm:prSet/>
      <dgm:spPr/>
      <dgm:t>
        <a:bodyPr/>
        <a:lstStyle/>
        <a:p>
          <a:endParaRPr lang="sl-SI"/>
        </a:p>
      </dgm:t>
    </dgm:pt>
    <dgm:pt modelId="{7AF855DD-35A8-4D6A-AF58-DA1C807A4C53}" type="pres">
      <dgm:prSet presAssocID="{B531BF04-D167-43DE-BAEC-34A1053CFE47}" presName="Name0" presStyleCnt="0">
        <dgm:presLayoutVars>
          <dgm:dir/>
          <dgm:resizeHandles val="exact"/>
        </dgm:presLayoutVars>
      </dgm:prSet>
      <dgm:spPr/>
    </dgm:pt>
    <dgm:pt modelId="{8F5DE3A5-7B15-459E-B5BF-C4479F4AD2EE}" type="pres">
      <dgm:prSet presAssocID="{737543DC-E7B6-4578-9417-AA63D27A0B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282E97-CCF4-498A-B8ED-A16A5B294409}" type="pres">
      <dgm:prSet presAssocID="{33203E96-32A7-4695-A7DF-16FF8CB723BC}" presName="sibTrans" presStyleLbl="sibTrans2D1" presStyleIdx="0" presStyleCnt="2"/>
      <dgm:spPr/>
      <dgm:t>
        <a:bodyPr/>
        <a:lstStyle/>
        <a:p>
          <a:endParaRPr lang="sl-SI"/>
        </a:p>
      </dgm:t>
    </dgm:pt>
    <dgm:pt modelId="{09D5AA6C-DE33-44CB-8431-0B7DBBAE404E}" type="pres">
      <dgm:prSet presAssocID="{33203E96-32A7-4695-A7DF-16FF8CB723BC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2A875551-DF1E-4D47-9C1E-9FD53D52D622}" type="pres">
      <dgm:prSet presAssocID="{A5BFB06E-DC53-4427-8987-2A10838E9A35}" presName="node" presStyleLbl="node1" presStyleIdx="1" presStyleCnt="3" custScaleX="1108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24A5D5F-ECFB-4DAB-AB34-8FA54FBE581D}" type="pres">
      <dgm:prSet presAssocID="{1550BFB2-228D-4936-8E2E-5C199E1967BB}" presName="sibTrans" presStyleLbl="sibTrans2D1" presStyleIdx="1" presStyleCnt="2"/>
      <dgm:spPr/>
      <dgm:t>
        <a:bodyPr/>
        <a:lstStyle/>
        <a:p>
          <a:endParaRPr lang="sl-SI"/>
        </a:p>
      </dgm:t>
    </dgm:pt>
    <dgm:pt modelId="{A0BD3881-6539-4EDF-805B-46EAD7C1904F}" type="pres">
      <dgm:prSet presAssocID="{1550BFB2-228D-4936-8E2E-5C199E1967BB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0FFBDE3E-9348-42EF-95ED-18D3CEBAED15}" type="pres">
      <dgm:prSet presAssocID="{C37632F1-F471-4072-9D7B-50813DD67F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AD805D2-3147-426C-A09C-DCFDD91FAB9D}" type="presOf" srcId="{33203E96-32A7-4695-A7DF-16FF8CB723BC}" destId="{8E282E97-CCF4-498A-B8ED-A16A5B294409}" srcOrd="0" destOrd="0" presId="urn:microsoft.com/office/officeart/2005/8/layout/process1"/>
    <dgm:cxn modelId="{BA5CBF0F-E66E-48DA-BE8A-394FFA66EA55}" type="presOf" srcId="{A5BFB06E-DC53-4427-8987-2A10838E9A35}" destId="{2A875551-DF1E-4D47-9C1E-9FD53D52D622}" srcOrd="0" destOrd="0" presId="urn:microsoft.com/office/officeart/2005/8/layout/process1"/>
    <dgm:cxn modelId="{9E344C2E-E5BD-40D6-8FBC-3684AE1F881D}" type="presOf" srcId="{C37632F1-F471-4072-9D7B-50813DD67FC9}" destId="{0FFBDE3E-9348-42EF-95ED-18D3CEBAED15}" srcOrd="0" destOrd="0" presId="urn:microsoft.com/office/officeart/2005/8/layout/process1"/>
    <dgm:cxn modelId="{16303FC1-F57F-4EBD-A3BA-25153C667281}" type="presOf" srcId="{1550BFB2-228D-4936-8E2E-5C199E1967BB}" destId="{A0BD3881-6539-4EDF-805B-46EAD7C1904F}" srcOrd="1" destOrd="0" presId="urn:microsoft.com/office/officeart/2005/8/layout/process1"/>
    <dgm:cxn modelId="{C825E869-4378-4695-B724-B2F2DD311AE4}" type="presOf" srcId="{737543DC-E7B6-4578-9417-AA63D27A0B4F}" destId="{8F5DE3A5-7B15-459E-B5BF-C4479F4AD2EE}" srcOrd="0" destOrd="0" presId="urn:microsoft.com/office/officeart/2005/8/layout/process1"/>
    <dgm:cxn modelId="{D3B5CF4C-EE29-4B8A-8548-B638D8A93724}" type="presOf" srcId="{B531BF04-D167-43DE-BAEC-34A1053CFE47}" destId="{7AF855DD-35A8-4D6A-AF58-DA1C807A4C53}" srcOrd="0" destOrd="0" presId="urn:microsoft.com/office/officeart/2005/8/layout/process1"/>
    <dgm:cxn modelId="{33FF83B1-CB4E-43A9-AC47-752162DF14AC}" srcId="{B531BF04-D167-43DE-BAEC-34A1053CFE47}" destId="{A5BFB06E-DC53-4427-8987-2A10838E9A35}" srcOrd="1" destOrd="0" parTransId="{A4FAD113-4D98-4A22-80D3-7DF56B503FB1}" sibTransId="{1550BFB2-228D-4936-8E2E-5C199E1967BB}"/>
    <dgm:cxn modelId="{B478844F-F424-4A27-A01A-B8DBF8B6B25D}" type="presOf" srcId="{33203E96-32A7-4695-A7DF-16FF8CB723BC}" destId="{09D5AA6C-DE33-44CB-8431-0B7DBBAE404E}" srcOrd="1" destOrd="0" presId="urn:microsoft.com/office/officeart/2005/8/layout/process1"/>
    <dgm:cxn modelId="{5216515E-A31F-42D0-AE4F-4DEF34F531B4}" srcId="{B531BF04-D167-43DE-BAEC-34A1053CFE47}" destId="{737543DC-E7B6-4578-9417-AA63D27A0B4F}" srcOrd="0" destOrd="0" parTransId="{A5021EA2-15E8-4473-905D-0D19414B59EF}" sibTransId="{33203E96-32A7-4695-A7DF-16FF8CB723BC}"/>
    <dgm:cxn modelId="{B09C0093-E4A1-4773-9E04-0D91E70EC3E7}" type="presOf" srcId="{1550BFB2-228D-4936-8E2E-5C199E1967BB}" destId="{724A5D5F-ECFB-4DAB-AB34-8FA54FBE581D}" srcOrd="0" destOrd="0" presId="urn:microsoft.com/office/officeart/2005/8/layout/process1"/>
    <dgm:cxn modelId="{66AA0968-CED9-4F05-BDBC-FF8B50AB7563}" srcId="{B531BF04-D167-43DE-BAEC-34A1053CFE47}" destId="{C37632F1-F471-4072-9D7B-50813DD67FC9}" srcOrd="2" destOrd="0" parTransId="{CD6A5C8E-031F-4ED1-990E-D44C9E121C62}" sibTransId="{B6B118A4-494C-4091-ABC8-9A289C183B91}"/>
    <dgm:cxn modelId="{62D99F56-154A-4DB0-9D16-D864E5243C9A}" type="presParOf" srcId="{7AF855DD-35A8-4D6A-AF58-DA1C807A4C53}" destId="{8F5DE3A5-7B15-459E-B5BF-C4479F4AD2EE}" srcOrd="0" destOrd="0" presId="urn:microsoft.com/office/officeart/2005/8/layout/process1"/>
    <dgm:cxn modelId="{AFC6E074-B01F-48E0-B42D-7AFCF6C52818}" type="presParOf" srcId="{7AF855DD-35A8-4D6A-AF58-DA1C807A4C53}" destId="{8E282E97-CCF4-498A-B8ED-A16A5B294409}" srcOrd="1" destOrd="0" presId="urn:microsoft.com/office/officeart/2005/8/layout/process1"/>
    <dgm:cxn modelId="{501431F7-6D66-4224-8527-95B48E47C934}" type="presParOf" srcId="{8E282E97-CCF4-498A-B8ED-A16A5B294409}" destId="{09D5AA6C-DE33-44CB-8431-0B7DBBAE404E}" srcOrd="0" destOrd="0" presId="urn:microsoft.com/office/officeart/2005/8/layout/process1"/>
    <dgm:cxn modelId="{CC198727-A500-4371-8450-2631DF23D208}" type="presParOf" srcId="{7AF855DD-35A8-4D6A-AF58-DA1C807A4C53}" destId="{2A875551-DF1E-4D47-9C1E-9FD53D52D622}" srcOrd="2" destOrd="0" presId="urn:microsoft.com/office/officeart/2005/8/layout/process1"/>
    <dgm:cxn modelId="{9A2281D8-292A-45AC-A622-2C519C7432D3}" type="presParOf" srcId="{7AF855DD-35A8-4D6A-AF58-DA1C807A4C53}" destId="{724A5D5F-ECFB-4DAB-AB34-8FA54FBE581D}" srcOrd="3" destOrd="0" presId="urn:microsoft.com/office/officeart/2005/8/layout/process1"/>
    <dgm:cxn modelId="{A894C854-6C0F-4C88-8BDC-215804D7DEC2}" type="presParOf" srcId="{724A5D5F-ECFB-4DAB-AB34-8FA54FBE581D}" destId="{A0BD3881-6539-4EDF-805B-46EAD7C1904F}" srcOrd="0" destOrd="0" presId="urn:microsoft.com/office/officeart/2005/8/layout/process1"/>
    <dgm:cxn modelId="{BE32DA10-292E-4E48-822A-9E089F23B18D}" type="presParOf" srcId="{7AF855DD-35A8-4D6A-AF58-DA1C807A4C53}" destId="{0FFBDE3E-9348-42EF-95ED-18D3CEBAED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1BF04-D167-43DE-BAEC-34A1053CFE47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</dgm:pt>
    <dgm:pt modelId="{737543DC-E7B6-4578-9417-AA63D27A0B4F}">
      <dgm:prSet phldrT="[besedilo]"/>
      <dgm:spPr/>
      <dgm:t>
        <a:bodyPr/>
        <a:lstStyle/>
        <a:p>
          <a:r>
            <a:rPr lang="sl-SI" b="1" dirty="0" smtClean="0"/>
            <a:t>Učim se o </a:t>
          </a:r>
        </a:p>
        <a:p>
          <a:r>
            <a:rPr lang="sl-SI" b="1" dirty="0" smtClean="0"/>
            <a:t>varnem ravnanju </a:t>
          </a:r>
          <a:r>
            <a:rPr lang="sl-SI" dirty="0" smtClean="0"/>
            <a:t>z elektriko s pomočjo virov</a:t>
          </a:r>
        </a:p>
      </dgm:t>
    </dgm:pt>
    <dgm:pt modelId="{A5021EA2-15E8-4473-905D-0D19414B59EF}" type="parTrans" cxnId="{5216515E-A31F-42D0-AE4F-4DEF34F531B4}">
      <dgm:prSet/>
      <dgm:spPr/>
      <dgm:t>
        <a:bodyPr/>
        <a:lstStyle/>
        <a:p>
          <a:endParaRPr lang="sl-SI"/>
        </a:p>
      </dgm:t>
    </dgm:pt>
    <dgm:pt modelId="{33203E96-32A7-4695-A7DF-16FF8CB723BC}" type="sibTrans" cxnId="{5216515E-A31F-42D0-AE4F-4DEF34F531B4}">
      <dgm:prSet/>
      <dgm:spPr/>
      <dgm:t>
        <a:bodyPr/>
        <a:lstStyle/>
        <a:p>
          <a:endParaRPr lang="sl-SI"/>
        </a:p>
      </dgm:t>
    </dgm:pt>
    <dgm:pt modelId="{C37632F1-F471-4072-9D7B-50813DD67FC9}">
      <dgm:prSet phldrT="[besedilo]"/>
      <dgm:spPr/>
      <dgm:t>
        <a:bodyPr/>
        <a:lstStyle/>
        <a:p>
          <a:r>
            <a:rPr lang="sl-SI" b="1" dirty="0" smtClean="0"/>
            <a:t>Predstavim varno in varčno ravnanje</a:t>
          </a:r>
          <a:r>
            <a:rPr lang="sl-SI" dirty="0" smtClean="0"/>
            <a:t> z električno napravo</a:t>
          </a:r>
          <a:endParaRPr lang="sl-SI" dirty="0"/>
        </a:p>
      </dgm:t>
    </dgm:pt>
    <dgm:pt modelId="{CD6A5C8E-031F-4ED1-990E-D44C9E121C62}" type="parTrans" cxnId="{66AA0968-CED9-4F05-BDBC-FF8B50AB7563}">
      <dgm:prSet/>
      <dgm:spPr/>
      <dgm:t>
        <a:bodyPr/>
        <a:lstStyle/>
        <a:p>
          <a:endParaRPr lang="sl-SI"/>
        </a:p>
      </dgm:t>
    </dgm:pt>
    <dgm:pt modelId="{B6B118A4-494C-4091-ABC8-9A289C183B91}" type="sibTrans" cxnId="{66AA0968-CED9-4F05-BDBC-FF8B50AB7563}">
      <dgm:prSet/>
      <dgm:spPr/>
      <dgm:t>
        <a:bodyPr/>
        <a:lstStyle/>
        <a:p>
          <a:endParaRPr lang="sl-SI"/>
        </a:p>
      </dgm:t>
    </dgm:pt>
    <dgm:pt modelId="{A5BFB06E-DC53-4427-8987-2A10838E9A35}">
      <dgm:prSet phldrT="[besedilo]"/>
      <dgm:spPr>
        <a:solidFill>
          <a:schemeClr val="accent6"/>
        </a:solidFill>
      </dgm:spPr>
      <dgm:t>
        <a:bodyPr/>
        <a:lstStyle/>
        <a:p>
          <a:r>
            <a:rPr lang="sl-SI" b="1" dirty="0" smtClean="0"/>
            <a:t>Učim se o </a:t>
          </a:r>
        </a:p>
        <a:p>
          <a:r>
            <a:rPr lang="sl-SI" b="1" dirty="0" smtClean="0"/>
            <a:t>varčnem </a:t>
          </a:r>
          <a:r>
            <a:rPr lang="sl-SI" b="1" baseline="0" dirty="0" smtClean="0"/>
            <a:t>ravnanju </a:t>
          </a:r>
        </a:p>
        <a:p>
          <a:r>
            <a:rPr lang="sl-SI" baseline="0" dirty="0" smtClean="0"/>
            <a:t>z elektriko s pomočjo virov</a:t>
          </a:r>
          <a:endParaRPr lang="sl-SI" dirty="0"/>
        </a:p>
      </dgm:t>
    </dgm:pt>
    <dgm:pt modelId="{A4FAD113-4D98-4A22-80D3-7DF56B503FB1}" type="parTrans" cxnId="{33FF83B1-CB4E-43A9-AC47-752162DF14AC}">
      <dgm:prSet/>
      <dgm:spPr/>
      <dgm:t>
        <a:bodyPr/>
        <a:lstStyle/>
        <a:p>
          <a:endParaRPr lang="sl-SI"/>
        </a:p>
      </dgm:t>
    </dgm:pt>
    <dgm:pt modelId="{1550BFB2-228D-4936-8E2E-5C199E1967BB}" type="sibTrans" cxnId="{33FF83B1-CB4E-43A9-AC47-752162DF14AC}">
      <dgm:prSet/>
      <dgm:spPr/>
      <dgm:t>
        <a:bodyPr/>
        <a:lstStyle/>
        <a:p>
          <a:endParaRPr lang="sl-SI"/>
        </a:p>
      </dgm:t>
    </dgm:pt>
    <dgm:pt modelId="{7AF855DD-35A8-4D6A-AF58-DA1C807A4C53}" type="pres">
      <dgm:prSet presAssocID="{B531BF04-D167-43DE-BAEC-34A1053CFE47}" presName="Name0" presStyleCnt="0">
        <dgm:presLayoutVars>
          <dgm:dir/>
          <dgm:resizeHandles val="exact"/>
        </dgm:presLayoutVars>
      </dgm:prSet>
      <dgm:spPr/>
    </dgm:pt>
    <dgm:pt modelId="{8F5DE3A5-7B15-459E-B5BF-C4479F4AD2EE}" type="pres">
      <dgm:prSet presAssocID="{737543DC-E7B6-4578-9417-AA63D27A0B4F}" presName="node" presStyleLbl="node1" presStyleIdx="0" presStyleCnt="3" custScaleY="157612" custLinFactNeighborX="-496" custLinFactNeighborY="197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282E97-CCF4-498A-B8ED-A16A5B294409}" type="pres">
      <dgm:prSet presAssocID="{33203E96-32A7-4695-A7DF-16FF8CB723BC}" presName="sibTrans" presStyleLbl="sibTrans2D1" presStyleIdx="0" presStyleCnt="2"/>
      <dgm:spPr/>
      <dgm:t>
        <a:bodyPr/>
        <a:lstStyle/>
        <a:p>
          <a:endParaRPr lang="sl-SI"/>
        </a:p>
      </dgm:t>
    </dgm:pt>
    <dgm:pt modelId="{09D5AA6C-DE33-44CB-8431-0B7DBBAE404E}" type="pres">
      <dgm:prSet presAssocID="{33203E96-32A7-4695-A7DF-16FF8CB723BC}" presName="connectorText" presStyleLbl="sibTrans2D1" presStyleIdx="0" presStyleCnt="2"/>
      <dgm:spPr/>
      <dgm:t>
        <a:bodyPr/>
        <a:lstStyle/>
        <a:p>
          <a:endParaRPr lang="sl-SI"/>
        </a:p>
      </dgm:t>
    </dgm:pt>
    <dgm:pt modelId="{2A875551-DF1E-4D47-9C1E-9FD53D52D622}" type="pres">
      <dgm:prSet presAssocID="{A5BFB06E-DC53-4427-8987-2A10838E9A35}" presName="node" presStyleLbl="node1" presStyleIdx="1" presStyleCnt="3" custScaleX="112693" custScaleY="157612" custLinFactNeighborX="0" custLinFactNeighborY="3940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24A5D5F-ECFB-4DAB-AB34-8FA54FBE581D}" type="pres">
      <dgm:prSet presAssocID="{1550BFB2-228D-4936-8E2E-5C199E1967BB}" presName="sibTrans" presStyleLbl="sibTrans2D1" presStyleIdx="1" presStyleCnt="2"/>
      <dgm:spPr/>
      <dgm:t>
        <a:bodyPr/>
        <a:lstStyle/>
        <a:p>
          <a:endParaRPr lang="sl-SI"/>
        </a:p>
      </dgm:t>
    </dgm:pt>
    <dgm:pt modelId="{A0BD3881-6539-4EDF-805B-46EAD7C1904F}" type="pres">
      <dgm:prSet presAssocID="{1550BFB2-228D-4936-8E2E-5C199E1967BB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0FFBDE3E-9348-42EF-95ED-18D3CEBAED15}" type="pres">
      <dgm:prSet presAssocID="{C37632F1-F471-4072-9D7B-50813DD67FC9}" presName="node" presStyleLbl="node1" presStyleIdx="2" presStyleCnt="3" custScaleY="157612" custLinFactNeighborX="497" custLinFactNeighborY="197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AD805D2-3147-426C-A09C-DCFDD91FAB9D}" type="presOf" srcId="{33203E96-32A7-4695-A7DF-16FF8CB723BC}" destId="{8E282E97-CCF4-498A-B8ED-A16A5B294409}" srcOrd="0" destOrd="0" presId="urn:microsoft.com/office/officeart/2005/8/layout/process1"/>
    <dgm:cxn modelId="{BA5CBF0F-E66E-48DA-BE8A-394FFA66EA55}" type="presOf" srcId="{A5BFB06E-DC53-4427-8987-2A10838E9A35}" destId="{2A875551-DF1E-4D47-9C1E-9FD53D52D622}" srcOrd="0" destOrd="0" presId="urn:microsoft.com/office/officeart/2005/8/layout/process1"/>
    <dgm:cxn modelId="{9E344C2E-E5BD-40D6-8FBC-3684AE1F881D}" type="presOf" srcId="{C37632F1-F471-4072-9D7B-50813DD67FC9}" destId="{0FFBDE3E-9348-42EF-95ED-18D3CEBAED15}" srcOrd="0" destOrd="0" presId="urn:microsoft.com/office/officeart/2005/8/layout/process1"/>
    <dgm:cxn modelId="{16303FC1-F57F-4EBD-A3BA-25153C667281}" type="presOf" srcId="{1550BFB2-228D-4936-8E2E-5C199E1967BB}" destId="{A0BD3881-6539-4EDF-805B-46EAD7C1904F}" srcOrd="1" destOrd="0" presId="urn:microsoft.com/office/officeart/2005/8/layout/process1"/>
    <dgm:cxn modelId="{C825E869-4378-4695-B724-B2F2DD311AE4}" type="presOf" srcId="{737543DC-E7B6-4578-9417-AA63D27A0B4F}" destId="{8F5DE3A5-7B15-459E-B5BF-C4479F4AD2EE}" srcOrd="0" destOrd="0" presId="urn:microsoft.com/office/officeart/2005/8/layout/process1"/>
    <dgm:cxn modelId="{D3B5CF4C-EE29-4B8A-8548-B638D8A93724}" type="presOf" srcId="{B531BF04-D167-43DE-BAEC-34A1053CFE47}" destId="{7AF855DD-35A8-4D6A-AF58-DA1C807A4C53}" srcOrd="0" destOrd="0" presId="urn:microsoft.com/office/officeart/2005/8/layout/process1"/>
    <dgm:cxn modelId="{33FF83B1-CB4E-43A9-AC47-752162DF14AC}" srcId="{B531BF04-D167-43DE-BAEC-34A1053CFE47}" destId="{A5BFB06E-DC53-4427-8987-2A10838E9A35}" srcOrd="1" destOrd="0" parTransId="{A4FAD113-4D98-4A22-80D3-7DF56B503FB1}" sibTransId="{1550BFB2-228D-4936-8E2E-5C199E1967BB}"/>
    <dgm:cxn modelId="{B478844F-F424-4A27-A01A-B8DBF8B6B25D}" type="presOf" srcId="{33203E96-32A7-4695-A7DF-16FF8CB723BC}" destId="{09D5AA6C-DE33-44CB-8431-0B7DBBAE404E}" srcOrd="1" destOrd="0" presId="urn:microsoft.com/office/officeart/2005/8/layout/process1"/>
    <dgm:cxn modelId="{5216515E-A31F-42D0-AE4F-4DEF34F531B4}" srcId="{B531BF04-D167-43DE-BAEC-34A1053CFE47}" destId="{737543DC-E7B6-4578-9417-AA63D27A0B4F}" srcOrd="0" destOrd="0" parTransId="{A5021EA2-15E8-4473-905D-0D19414B59EF}" sibTransId="{33203E96-32A7-4695-A7DF-16FF8CB723BC}"/>
    <dgm:cxn modelId="{B09C0093-E4A1-4773-9E04-0D91E70EC3E7}" type="presOf" srcId="{1550BFB2-228D-4936-8E2E-5C199E1967BB}" destId="{724A5D5F-ECFB-4DAB-AB34-8FA54FBE581D}" srcOrd="0" destOrd="0" presId="urn:microsoft.com/office/officeart/2005/8/layout/process1"/>
    <dgm:cxn modelId="{66AA0968-CED9-4F05-BDBC-FF8B50AB7563}" srcId="{B531BF04-D167-43DE-BAEC-34A1053CFE47}" destId="{C37632F1-F471-4072-9D7B-50813DD67FC9}" srcOrd="2" destOrd="0" parTransId="{CD6A5C8E-031F-4ED1-990E-D44C9E121C62}" sibTransId="{B6B118A4-494C-4091-ABC8-9A289C183B91}"/>
    <dgm:cxn modelId="{62D99F56-154A-4DB0-9D16-D864E5243C9A}" type="presParOf" srcId="{7AF855DD-35A8-4D6A-AF58-DA1C807A4C53}" destId="{8F5DE3A5-7B15-459E-B5BF-C4479F4AD2EE}" srcOrd="0" destOrd="0" presId="urn:microsoft.com/office/officeart/2005/8/layout/process1"/>
    <dgm:cxn modelId="{AFC6E074-B01F-48E0-B42D-7AFCF6C52818}" type="presParOf" srcId="{7AF855DD-35A8-4D6A-AF58-DA1C807A4C53}" destId="{8E282E97-CCF4-498A-B8ED-A16A5B294409}" srcOrd="1" destOrd="0" presId="urn:microsoft.com/office/officeart/2005/8/layout/process1"/>
    <dgm:cxn modelId="{501431F7-6D66-4224-8527-95B48E47C934}" type="presParOf" srcId="{8E282E97-CCF4-498A-B8ED-A16A5B294409}" destId="{09D5AA6C-DE33-44CB-8431-0B7DBBAE404E}" srcOrd="0" destOrd="0" presId="urn:microsoft.com/office/officeart/2005/8/layout/process1"/>
    <dgm:cxn modelId="{CC198727-A500-4371-8450-2631DF23D208}" type="presParOf" srcId="{7AF855DD-35A8-4D6A-AF58-DA1C807A4C53}" destId="{2A875551-DF1E-4D47-9C1E-9FD53D52D622}" srcOrd="2" destOrd="0" presId="urn:microsoft.com/office/officeart/2005/8/layout/process1"/>
    <dgm:cxn modelId="{9A2281D8-292A-45AC-A622-2C519C7432D3}" type="presParOf" srcId="{7AF855DD-35A8-4D6A-AF58-DA1C807A4C53}" destId="{724A5D5F-ECFB-4DAB-AB34-8FA54FBE581D}" srcOrd="3" destOrd="0" presId="urn:microsoft.com/office/officeart/2005/8/layout/process1"/>
    <dgm:cxn modelId="{A894C854-6C0F-4C88-8BDC-215804D7DEC2}" type="presParOf" srcId="{724A5D5F-ECFB-4DAB-AB34-8FA54FBE581D}" destId="{A0BD3881-6539-4EDF-805B-46EAD7C1904F}" srcOrd="0" destOrd="0" presId="urn:microsoft.com/office/officeart/2005/8/layout/process1"/>
    <dgm:cxn modelId="{BE32DA10-292E-4E48-822A-9E089F23B18D}" type="presParOf" srcId="{7AF855DD-35A8-4D6A-AF58-DA1C807A4C53}" destId="{0FFBDE3E-9348-42EF-95ED-18D3CEBAED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DE3A5-7B15-459E-B5BF-C4479F4AD2EE}">
      <dsp:nvSpPr>
        <dsp:cNvPr id="0" name=""/>
        <dsp:cNvSpPr/>
      </dsp:nvSpPr>
      <dsp:spPr>
        <a:xfrm>
          <a:off x="8" y="804024"/>
          <a:ext cx="2563512" cy="15381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200" kern="1200" dirty="0" smtClean="0"/>
            <a:t>1.</a:t>
          </a:r>
          <a:r>
            <a:rPr lang="sl-SI" sz="4200" kern="1200" baseline="0" dirty="0" smtClean="0"/>
            <a:t> navodilo</a:t>
          </a:r>
          <a:endParaRPr lang="sl-SI" sz="4200" kern="1200" dirty="0" smtClean="0"/>
        </a:p>
      </dsp:txBody>
      <dsp:txXfrm>
        <a:off x="45058" y="849074"/>
        <a:ext cx="2473412" cy="1448007"/>
      </dsp:txXfrm>
    </dsp:sp>
    <dsp:sp modelId="{8E282E97-CCF4-498A-B8ED-A16A5B294409}">
      <dsp:nvSpPr>
        <dsp:cNvPr id="0" name=""/>
        <dsp:cNvSpPr/>
      </dsp:nvSpPr>
      <dsp:spPr>
        <a:xfrm>
          <a:off x="2819872" y="1255202"/>
          <a:ext cx="543464" cy="63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900" kern="1200"/>
        </a:p>
      </dsp:txBody>
      <dsp:txXfrm>
        <a:off x="2819872" y="1382352"/>
        <a:ext cx="380425" cy="381451"/>
      </dsp:txXfrm>
    </dsp:sp>
    <dsp:sp modelId="{2A875551-DF1E-4D47-9C1E-9FD53D52D622}">
      <dsp:nvSpPr>
        <dsp:cNvPr id="0" name=""/>
        <dsp:cNvSpPr/>
      </dsp:nvSpPr>
      <dsp:spPr>
        <a:xfrm>
          <a:off x="3588925" y="804024"/>
          <a:ext cx="2841371" cy="153810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200" kern="1200" dirty="0" smtClean="0"/>
            <a:t>2.</a:t>
          </a:r>
          <a:r>
            <a:rPr lang="sl-SI" sz="4200" kern="1200" baseline="0" dirty="0" smtClean="0"/>
            <a:t> navodilo</a:t>
          </a:r>
          <a:endParaRPr lang="sl-SI" sz="4200" kern="1200" dirty="0"/>
        </a:p>
      </dsp:txBody>
      <dsp:txXfrm>
        <a:off x="3633975" y="849074"/>
        <a:ext cx="2751271" cy="1448007"/>
      </dsp:txXfrm>
    </dsp:sp>
    <dsp:sp modelId="{724A5D5F-ECFB-4DAB-AB34-8FA54FBE581D}">
      <dsp:nvSpPr>
        <dsp:cNvPr id="0" name=""/>
        <dsp:cNvSpPr/>
      </dsp:nvSpPr>
      <dsp:spPr>
        <a:xfrm>
          <a:off x="6686648" y="1255202"/>
          <a:ext cx="543464" cy="635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900" kern="1200"/>
        </a:p>
      </dsp:txBody>
      <dsp:txXfrm>
        <a:off x="6686648" y="1382352"/>
        <a:ext cx="380425" cy="381451"/>
      </dsp:txXfrm>
    </dsp:sp>
    <dsp:sp modelId="{0FFBDE3E-9348-42EF-95ED-18D3CEBAED15}">
      <dsp:nvSpPr>
        <dsp:cNvPr id="0" name=""/>
        <dsp:cNvSpPr/>
      </dsp:nvSpPr>
      <dsp:spPr>
        <a:xfrm>
          <a:off x="7455701" y="804024"/>
          <a:ext cx="2563512" cy="1538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200" kern="1200" dirty="0" smtClean="0"/>
            <a:t>3. navodilo</a:t>
          </a:r>
          <a:endParaRPr lang="sl-SI" sz="4200" kern="1200" dirty="0"/>
        </a:p>
      </dsp:txBody>
      <dsp:txXfrm>
        <a:off x="7500751" y="849074"/>
        <a:ext cx="2473412" cy="1448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DE3A5-7B15-459E-B5BF-C4479F4AD2EE}">
      <dsp:nvSpPr>
        <dsp:cNvPr id="0" name=""/>
        <dsp:cNvSpPr/>
      </dsp:nvSpPr>
      <dsp:spPr>
        <a:xfrm>
          <a:off x="5" y="669199"/>
          <a:ext cx="2548835" cy="2410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Učim se 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varnem ravnanju </a:t>
          </a:r>
          <a:r>
            <a:rPr lang="sl-SI" sz="2200" kern="1200" dirty="0" smtClean="0"/>
            <a:t>z elektriko s pomočjo virov</a:t>
          </a:r>
        </a:p>
      </dsp:txBody>
      <dsp:txXfrm>
        <a:off x="70602" y="739796"/>
        <a:ext cx="2407641" cy="2269168"/>
      </dsp:txXfrm>
    </dsp:sp>
    <dsp:sp modelId="{8E282E97-CCF4-498A-B8ED-A16A5B294409}">
      <dsp:nvSpPr>
        <dsp:cNvPr id="0" name=""/>
        <dsp:cNvSpPr/>
      </dsp:nvSpPr>
      <dsp:spPr>
        <a:xfrm rot="61284">
          <a:off x="2804945" y="1590454"/>
          <a:ext cx="543119" cy="63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700" kern="1200"/>
        </a:p>
      </dsp:txBody>
      <dsp:txXfrm>
        <a:off x="2804958" y="1715424"/>
        <a:ext cx="380183" cy="379267"/>
      </dsp:txXfrm>
    </dsp:sp>
    <dsp:sp modelId="{2A875551-DF1E-4D47-9C1E-9FD53D52D622}">
      <dsp:nvSpPr>
        <dsp:cNvPr id="0" name=""/>
        <dsp:cNvSpPr/>
      </dsp:nvSpPr>
      <dsp:spPr>
        <a:xfrm>
          <a:off x="3573431" y="735793"/>
          <a:ext cx="2872359" cy="2410362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Učim se 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varčnem </a:t>
          </a:r>
          <a:r>
            <a:rPr lang="sl-SI" sz="2200" b="1" kern="1200" baseline="0" dirty="0" smtClean="0"/>
            <a:t>ravnanju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baseline="0" dirty="0" smtClean="0"/>
            <a:t>z elektriko s pomočjo virov</a:t>
          </a:r>
          <a:endParaRPr lang="sl-SI" sz="2200" kern="1200" dirty="0"/>
        </a:p>
      </dsp:txBody>
      <dsp:txXfrm>
        <a:off x="3644028" y="806390"/>
        <a:ext cx="2731165" cy="2269168"/>
      </dsp:txXfrm>
    </dsp:sp>
    <dsp:sp modelId="{724A5D5F-ECFB-4DAB-AB34-8FA54FBE581D}">
      <dsp:nvSpPr>
        <dsp:cNvPr id="0" name=""/>
        <dsp:cNvSpPr/>
      </dsp:nvSpPr>
      <dsp:spPr>
        <a:xfrm rot="21538716">
          <a:off x="6701897" y="1589906"/>
          <a:ext cx="543122" cy="63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700" kern="1200"/>
        </a:p>
      </dsp:txBody>
      <dsp:txXfrm>
        <a:off x="6701910" y="1717780"/>
        <a:ext cx="380185" cy="379267"/>
      </dsp:txXfrm>
    </dsp:sp>
    <dsp:sp modelId="{0FFBDE3E-9348-42EF-95ED-18D3CEBAED15}">
      <dsp:nvSpPr>
        <dsp:cNvPr id="0" name=""/>
        <dsp:cNvSpPr/>
      </dsp:nvSpPr>
      <dsp:spPr>
        <a:xfrm>
          <a:off x="7470387" y="669199"/>
          <a:ext cx="2548835" cy="2410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Predstavim varno in varčno ravnanje</a:t>
          </a:r>
          <a:r>
            <a:rPr lang="sl-SI" sz="2200" kern="1200" dirty="0" smtClean="0"/>
            <a:t> z električno napravo</a:t>
          </a:r>
          <a:endParaRPr lang="sl-SI" sz="2200" kern="1200" dirty="0"/>
        </a:p>
      </dsp:txBody>
      <dsp:txXfrm>
        <a:off x="7540984" y="739796"/>
        <a:ext cx="2407641" cy="226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f5f9b09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2f5f9b09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0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f5f9b09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2f5f9b09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4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f5f9b09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2f5f9b09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3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fer.si/fileadmin/fm-dam/products/2017_Posebna_ponudba/KW_37_MO/Navodila_Palicni_mesalnik.pdf" TargetMode="External"/><Relationship Id="rId2" Type="http://schemas.openxmlformats.org/officeDocument/2006/relationships/hyperlink" Target="https://www.napofilm.net/sl/napos-films/napo-in-shocking-situation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www.zps.si/images/stories/brosure/bros_varnost.pdf?phpMyAdmin=XbQMyDgFxCvmDg8c8,qVsE5hie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loindom.delo.si/energija-in-okolje/elektrika/varcevanje-z-elektricno-energijo-z-majhnimi-spremembami-do-nizje-porabe" TargetMode="External"/><Relationship Id="rId7" Type="http://schemas.openxmlformats.org/officeDocument/2006/relationships/hyperlink" Target="https://www.youtube.com/watch?v=aj3J5caIAKE" TargetMode="External"/><Relationship Id="rId2" Type="http://schemas.openxmlformats.org/officeDocument/2006/relationships/hyperlink" Target="https://www.youtube.com/watch?v=SGH59_rx8j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8PBEhxVsobs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sel.si/filmski-arhi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474417" y="3717131"/>
            <a:ext cx="6583983" cy="11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</a:pPr>
            <a:r>
              <a:rPr lang="sl-SI" dirty="0" smtClean="0"/>
              <a:t>ELEKTRIKA</a:t>
            </a:r>
            <a:endParaRPr dirty="0"/>
          </a:p>
        </p:txBody>
      </p:sp>
      <p:sp>
        <p:nvSpPr>
          <p:cNvPr id="85" name="Google Shape;85;p1" descr="Čas je za igro babica…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7" name="Označba mesta besedila 2"/>
          <p:cNvSpPr txBox="1">
            <a:spLocks/>
          </p:cNvSpPr>
          <p:nvPr/>
        </p:nvSpPr>
        <p:spPr>
          <a:xfrm>
            <a:off x="369267" y="332135"/>
            <a:ext cx="5638800" cy="22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sl-SI" sz="3600" dirty="0" smtClean="0"/>
              <a:t>Ta gospod je Nikola Tesla. Njegovi izumi, ki so stari že več kot 100 let, so omogočili, da imamo elektriko. </a:t>
            </a:r>
          </a:p>
          <a:p>
            <a:pPr marL="114300" indent="0">
              <a:buFont typeface="Arial"/>
              <a:buNone/>
            </a:pPr>
            <a:endParaRPr lang="sl-SI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00" y="457201"/>
            <a:ext cx="5590517" cy="2913111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329800" y="3132108"/>
            <a:ext cx="7348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https://maribor24.si/lokalno/nikola-tesla-prvo-sluzbo-imel-v-mariboru-ga-iz-mesta-izgnali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f5f9b092_3_0"/>
          <p:cNvSpPr txBox="1">
            <a:spLocks noGrp="1"/>
          </p:cNvSpPr>
          <p:nvPr>
            <p:ph type="title" idx="4294967295"/>
          </p:nvPr>
        </p:nvSpPr>
        <p:spPr>
          <a:xfrm>
            <a:off x="4108226" y="2173051"/>
            <a:ext cx="4525505" cy="86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SzPts val="1800"/>
            </a:pPr>
            <a:r>
              <a:rPr lang="sl-SI" sz="36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Uspešen </a:t>
            </a:r>
            <a:r>
              <a:rPr lang="sl-SI" sz="36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bom</a:t>
            </a:r>
            <a:r>
              <a:rPr lang="sl-SI" sz="36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sl-SI" sz="36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781586" y="3232079"/>
            <a:ext cx="7795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ridobim podatke o varnem in varčnem ravnanju z elektriko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pomočjo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virov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aziščem varno in varčno ravnanje z električnimi napravami doma,</a:t>
            </a:r>
            <a:endParaRPr lang="sl-SI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redstavim varčno </a:t>
            </a: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varno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ravnanje </a:t>
            </a: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električno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napravo. </a:t>
            </a:r>
            <a:endParaRPr lang="sl-SI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laček s puščico desno 3"/>
          <p:cNvSpPr/>
          <p:nvPr/>
        </p:nvSpPr>
        <p:spPr>
          <a:xfrm>
            <a:off x="340963" y="3278188"/>
            <a:ext cx="3440623" cy="3046988"/>
          </a:xfrm>
          <a:prstGeom prst="rightArrowCallout">
            <a:avLst>
              <a:gd name="adj1" fmla="val 13810"/>
              <a:gd name="adj2" fmla="val 25000"/>
              <a:gd name="adj3" fmla="val 15335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varčno in varno ravnati z elektriko?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40963" y="429738"/>
            <a:ext cx="786006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sl-SI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Pazljivo </a:t>
            </a:r>
            <a:r>
              <a:rPr lang="sl-SI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elektriko!</a:t>
            </a:r>
          </a:p>
        </p:txBody>
      </p:sp>
    </p:spTree>
    <p:extLst>
      <p:ext uri="{BB962C8B-B14F-4D97-AF65-F5344CB8AC3E}">
        <p14:creationId xmlns:p14="http://schemas.microsoft.com/office/powerpoint/2010/main" val="228681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idx="4294967295"/>
          </p:nvPr>
        </p:nvSpPr>
        <p:spPr>
          <a:xfrm>
            <a:off x="838199" y="614028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sz="3600" dirty="0" smtClean="0"/>
              <a:t>Izvedi učenje po korakih: </a:t>
            </a:r>
            <a:endParaRPr lang="sl-SI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9249580"/>
              </p:ext>
            </p:extLst>
          </p:nvPr>
        </p:nvGraphicFramePr>
        <p:xfrm>
          <a:off x="1086387" y="1216619"/>
          <a:ext cx="10019223" cy="314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8693878"/>
              </p:ext>
            </p:extLst>
          </p:nvPr>
        </p:nvGraphicFramePr>
        <p:xfrm>
          <a:off x="1086386" y="2789697"/>
          <a:ext cx="10019223" cy="314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92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s puščico desno 3"/>
          <p:cNvSpPr/>
          <p:nvPr/>
        </p:nvSpPr>
        <p:spPr>
          <a:xfrm>
            <a:off x="1522827" y="4231546"/>
            <a:ext cx="4677479" cy="2252133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Elektrika ne dopušča napak! 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757816" y="2536483"/>
            <a:ext cx="50800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Ali </a:t>
            </a:r>
            <a:r>
              <a:rPr lang="sl-SI" sz="2000" dirty="0"/>
              <a:t>je </a:t>
            </a:r>
            <a:r>
              <a:rPr lang="sl-SI" sz="2000" dirty="0" smtClean="0"/>
              <a:t>pomembno, da pri ravnanju z elektriko poskrbim </a:t>
            </a:r>
            <a:r>
              <a:rPr lang="sl-SI" sz="2000" dirty="0"/>
              <a:t>za svojo varnost in varnost drugih?  Pojasni. </a:t>
            </a:r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Kakšne </a:t>
            </a:r>
            <a:r>
              <a:rPr lang="sl-SI" sz="2000" dirty="0"/>
              <a:t>so lahko posledice, če pri ravnanju z elektriko nisem previden?  </a:t>
            </a:r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Zakaj </a:t>
            </a:r>
            <a:r>
              <a:rPr lang="sl-SI" sz="2000" dirty="0"/>
              <a:t>moramo preprečiti nevarnosti, ki ogrožajo nas in druge?</a:t>
            </a:r>
          </a:p>
          <a:p>
            <a:endParaRPr lang="sl-SI" sz="2000" dirty="0"/>
          </a:p>
          <a:p>
            <a:r>
              <a:rPr lang="sl-SI" sz="2000" dirty="0" smtClean="0"/>
              <a:t>Kaj </a:t>
            </a:r>
            <a:r>
              <a:rPr lang="sl-SI" sz="2000" dirty="0"/>
              <a:t>bi moral še izvedeti, da bi povečal svojo varnost pri uporabi elektrike in preprečil nesreče doma in v šoli?</a:t>
            </a:r>
          </a:p>
          <a:p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309965" y="1563299"/>
            <a:ext cx="6597021" cy="2306572"/>
            <a:chOff x="9779" y="436752"/>
            <a:chExt cx="1724080" cy="2272650"/>
          </a:xfrm>
        </p:grpSpPr>
        <p:sp>
          <p:nvSpPr>
            <p:cNvPr id="9" name="Zaobljeni pravokotnik 8"/>
            <p:cNvSpPr/>
            <p:nvPr/>
          </p:nvSpPr>
          <p:spPr>
            <a:xfrm>
              <a:off x="9779" y="436752"/>
              <a:ext cx="1624252" cy="22726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9779" y="637624"/>
              <a:ext cx="1724080" cy="2071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Razmisli: 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8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Kako skrbiš za varno  ravnanje z elektriko?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8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Izdelaj svoj </a:t>
              </a:r>
              <a:r>
                <a:rPr lang="sl-SI" sz="2800" kern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piktogram</a:t>
              </a:r>
              <a:r>
                <a:rPr lang="sl-SI" sz="280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(opozorilni znak).  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309966" y="1402168"/>
            <a:ext cx="1813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 korak</a:t>
            </a:r>
            <a:endParaRPr lang="sl-SI" sz="2400" dirty="0"/>
          </a:p>
        </p:txBody>
      </p:sp>
      <p:sp>
        <p:nvSpPr>
          <p:cNvPr id="12" name="Naslov 2"/>
          <p:cNvSpPr txBox="1">
            <a:spLocks/>
          </p:cNvSpPr>
          <p:nvPr/>
        </p:nvSpPr>
        <p:spPr>
          <a:xfrm>
            <a:off x="309966" y="203096"/>
            <a:ext cx="11064498" cy="828243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Navodilo 1: Učim se o varnem ravnanju z elektriko</a:t>
            </a:r>
            <a:endParaRPr lang="sl-SI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0" y="2058485"/>
            <a:ext cx="801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dirty="0" smtClean="0"/>
              <a:t>Oglej si film Napove dogodivščine</a:t>
            </a:r>
            <a:endParaRPr lang="sl-SI" sz="2000" b="1" dirty="0"/>
          </a:p>
          <a:p>
            <a:r>
              <a:rPr lang="sl-SI" sz="2000" u="sng" dirty="0">
                <a:hlinkClick r:id="rId2"/>
              </a:rPr>
              <a:t>https://</a:t>
            </a:r>
            <a:r>
              <a:rPr lang="sl-SI" sz="2000" u="sng" dirty="0" smtClean="0">
                <a:hlinkClick r:id="rId2"/>
              </a:rPr>
              <a:t>www.napofilm.net/sl/napos-films/napo-in-shocking-situations</a:t>
            </a:r>
            <a:endParaRPr lang="sl-SI" sz="2000" dirty="0"/>
          </a:p>
          <a:p>
            <a:endParaRPr lang="sl-SI" sz="2000" u="sng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812083" y="649286"/>
            <a:ext cx="10608876" cy="1303885"/>
            <a:chOff x="9779" y="436752"/>
            <a:chExt cx="1515100" cy="2384770"/>
          </a:xfrm>
        </p:grpSpPr>
        <p:sp>
          <p:nvSpPr>
            <p:cNvPr id="9" name="Zaobljeni pravokotnik 8"/>
            <p:cNvSpPr/>
            <p:nvPr/>
          </p:nvSpPr>
          <p:spPr>
            <a:xfrm>
              <a:off x="9779" y="436752"/>
              <a:ext cx="1515100" cy="22726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98531" y="637624"/>
              <a:ext cx="1408825" cy="2183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Raziskuj o varnem ravnanju z električnimi napravami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s pomočjo virov: 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309966" y="371959"/>
            <a:ext cx="1813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2. korak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0" y="4519633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dirty="0" smtClean="0"/>
              <a:t>Preberi Navodila za uporabo paličnega mešalnika (str. 7 – 13) ali navodilo o varnem ravnanju električne naprave po izbiri</a:t>
            </a:r>
          </a:p>
          <a:p>
            <a:pPr lvl="0"/>
            <a:r>
              <a:rPr lang="sl-SI" sz="2000" dirty="0">
                <a:hlinkClick r:id="rId3"/>
              </a:rPr>
              <a:t>https://www.hofer.si/fileadmin/fm-dam/products/2017_Posebna_ponudba/KW_37_MO/Navodila_Palicni_mesalnik.pdf</a:t>
            </a:r>
            <a:endParaRPr lang="sl-SI" sz="2000" b="1" dirty="0" smtClean="0"/>
          </a:p>
          <a:p>
            <a:pPr lvl="0"/>
            <a:endParaRPr lang="sl-SI" sz="2000" b="1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0" y="3207010"/>
            <a:ext cx="1171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dirty="0" smtClean="0"/>
              <a:t>Preberi Električni aparati in varnost (str. 1 - 5)</a:t>
            </a:r>
          </a:p>
          <a:p>
            <a:r>
              <a:rPr lang="sl-SI" sz="2000" u="sng" dirty="0" smtClean="0">
                <a:hlinkClick r:id="rId4"/>
              </a:rPr>
              <a:t>https</a:t>
            </a:r>
            <a:r>
              <a:rPr lang="sl-SI" sz="2000" u="sng" dirty="0">
                <a:hlinkClick r:id="rId4"/>
              </a:rPr>
              <a:t>://</a:t>
            </a:r>
            <a:r>
              <a:rPr lang="sl-SI" sz="2000" u="sng" dirty="0" smtClean="0">
                <a:hlinkClick r:id="rId4"/>
              </a:rPr>
              <a:t>www.zps.si/images/stories/brosure/bros_varnost.pdf?phpMyAdmin=XbQMyDgFxCvmDg8c8%2CqVsE5hieb</a:t>
            </a:r>
            <a:endParaRPr lang="sl-SI" sz="2000" u="sng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564" y="5618681"/>
            <a:ext cx="157900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2371240" y="181681"/>
            <a:ext cx="5718878" cy="1303885"/>
            <a:chOff x="836702" y="436752"/>
            <a:chExt cx="531756" cy="2384770"/>
          </a:xfrm>
        </p:grpSpPr>
        <p:sp>
          <p:nvSpPr>
            <p:cNvPr id="16" name="Zaobljeni pravokotnik 15"/>
            <p:cNvSpPr/>
            <p:nvPr/>
          </p:nvSpPr>
          <p:spPr>
            <a:xfrm>
              <a:off x="836702" y="436752"/>
              <a:ext cx="531756" cy="22726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otnik 4"/>
            <p:cNvSpPr txBox="1"/>
            <p:nvPr/>
          </p:nvSpPr>
          <p:spPr>
            <a:xfrm>
              <a:off x="911957" y="637624"/>
              <a:ext cx="392900" cy="2183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Dokaz mojega učenja s pomočjo virov:</a:t>
              </a:r>
            </a:p>
          </p:txBody>
        </p:sp>
      </p:grpSp>
      <p:sp>
        <p:nvSpPr>
          <p:cNvPr id="18" name="PoljeZBesedilom 17"/>
          <p:cNvSpPr txBox="1"/>
          <p:nvPr/>
        </p:nvSpPr>
        <p:spPr>
          <a:xfrm>
            <a:off x="801008" y="1783140"/>
            <a:ext cx="10419766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sl-SI" sz="2000" b="1" dirty="0" smtClean="0">
                <a:latin typeface="+mj-lt"/>
                <a:cs typeface="Calibri" panose="020F0502020204030204" pitchFamily="34" charset="0"/>
              </a:rPr>
              <a:t>Zapiši v zvezek. </a:t>
            </a:r>
          </a:p>
          <a:p>
            <a:pPr marL="114300" indent="0">
              <a:buNone/>
            </a:pPr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571500" indent="-457200">
              <a:buAutoNum type="arabicPeriod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Naslov:________________________________</a:t>
            </a:r>
          </a:p>
          <a:p>
            <a:pPr marL="114300"/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Kaj </a:t>
            </a:r>
            <a:r>
              <a:rPr lang="sl-SI" sz="2000" dirty="0">
                <a:latin typeface="+mj-lt"/>
                <a:cs typeface="Calibri" panose="020F0502020204030204" pitchFamily="34" charset="0"/>
              </a:rPr>
              <a:t>si se novega naučil/a  o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varnem ravnanju z elektriko in električnimi napravami?</a:t>
            </a:r>
          </a:p>
          <a:p>
            <a:pPr marL="114300"/>
            <a:endParaRPr lang="sl-SI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  <a:cs typeface="Calibri" panose="020F0502020204030204" pitchFamily="34" charset="0"/>
              </a:rPr>
              <a:t>Izpostavi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vsaj dve nevarnosti povezane </a:t>
            </a:r>
            <a:r>
              <a:rPr lang="sl-SI" sz="2000" dirty="0">
                <a:latin typeface="+mj-lt"/>
                <a:cs typeface="Calibri" panose="020F0502020204030204" pitchFamily="34" charset="0"/>
              </a:rPr>
              <a:t>z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elektriko in posledice nepravilnega ravnanja.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  <a:cs typeface="Calibri" panose="020F0502020204030204" pitchFamily="34" charset="0"/>
              </a:rPr>
              <a:t>Izpostavi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vsaj dva ukrepa, </a:t>
            </a:r>
            <a:r>
              <a:rPr lang="sl-SI" sz="2000" dirty="0">
                <a:latin typeface="+mj-lt"/>
                <a:cs typeface="Calibri" panose="020F0502020204030204" pitchFamily="34" charset="0"/>
              </a:rPr>
              <a:t>s katerimi lahko preprečiš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in se izogneš nesreči.</a:t>
            </a:r>
          </a:p>
          <a:p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Izpostavi nekaj, kar te je posebej pritegnilo in pojasni  zakaj.</a:t>
            </a:r>
          </a:p>
          <a:p>
            <a:r>
              <a:rPr lang="sl-SI" sz="2000" dirty="0" smtClean="0">
                <a:latin typeface="+mj-lt"/>
                <a:cs typeface="Calibri" panose="020F0502020204030204" pitchFamily="34" charset="0"/>
              </a:rPr>
              <a:t> </a:t>
            </a:r>
            <a:endParaRPr lang="sl-SI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13549" y="181681"/>
            <a:ext cx="1813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3</a:t>
            </a:r>
            <a:r>
              <a:rPr lang="sl-SI" sz="2400" dirty="0" smtClean="0"/>
              <a:t>. korak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8064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612124" y="649287"/>
            <a:ext cx="10808835" cy="978036"/>
            <a:chOff x="-18778" y="436752"/>
            <a:chExt cx="1543657" cy="2272650"/>
          </a:xfrm>
        </p:grpSpPr>
        <p:sp>
          <p:nvSpPr>
            <p:cNvPr id="9" name="Zaobljeni pravokotnik 8"/>
            <p:cNvSpPr/>
            <p:nvPr/>
          </p:nvSpPr>
          <p:spPr>
            <a:xfrm>
              <a:off x="9779" y="436752"/>
              <a:ext cx="1515100" cy="22726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-18778" y="713130"/>
              <a:ext cx="1523921" cy="1512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Raziskuj varno ravnanje z električnimi napravami doma: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309966" y="371959"/>
            <a:ext cx="136385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4. korak</a:t>
            </a:r>
            <a:endParaRPr lang="sl-SI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95115"/>
              </p:ext>
            </p:extLst>
          </p:nvPr>
        </p:nvGraphicFramePr>
        <p:xfrm>
          <a:off x="543702" y="2523251"/>
          <a:ext cx="10807485" cy="29421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01334">
                  <a:extLst>
                    <a:ext uri="{9D8B030D-6E8A-4147-A177-3AD203B41FA5}">
                      <a16:colId xmlns:a16="http://schemas.microsoft.com/office/drawing/2014/main" val="2530547881"/>
                    </a:ext>
                  </a:extLst>
                </a:gridCol>
                <a:gridCol w="2310887">
                  <a:extLst>
                    <a:ext uri="{9D8B030D-6E8A-4147-A177-3AD203B41FA5}">
                      <a16:colId xmlns:a16="http://schemas.microsoft.com/office/drawing/2014/main" val="3727337257"/>
                    </a:ext>
                  </a:extLst>
                </a:gridCol>
                <a:gridCol w="1943246">
                  <a:extLst>
                    <a:ext uri="{9D8B030D-6E8A-4147-A177-3AD203B41FA5}">
                      <a16:colId xmlns:a16="http://schemas.microsoft.com/office/drawing/2014/main" val="3408701393"/>
                    </a:ext>
                  </a:extLst>
                </a:gridCol>
                <a:gridCol w="2827503">
                  <a:extLst>
                    <a:ext uri="{9D8B030D-6E8A-4147-A177-3AD203B41FA5}">
                      <a16:colId xmlns:a16="http://schemas.microsoft.com/office/drawing/2014/main" val="2830853022"/>
                    </a:ext>
                  </a:extLst>
                </a:gridCol>
                <a:gridCol w="2424515">
                  <a:extLst>
                    <a:ext uri="{9D8B030D-6E8A-4147-A177-3AD203B41FA5}">
                      <a16:colId xmlns:a16="http://schemas.microsoft.com/office/drawing/2014/main" val="1892515282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/>
                      <a:r>
                        <a:rPr lang="sl-SI" sz="1400" b="0" dirty="0" smtClean="0"/>
                        <a:t>Električna</a:t>
                      </a:r>
                      <a:r>
                        <a:rPr lang="sl-SI" sz="1400" b="0" baseline="0" dirty="0" smtClean="0"/>
                        <a:t> naprava</a:t>
                      </a:r>
                      <a:endParaRPr lang="sl-S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l-SI" sz="1400" b="0" dirty="0" smtClean="0"/>
                        <a:t>Za</a:t>
                      </a:r>
                      <a:r>
                        <a:rPr lang="sl-SI" sz="1400" b="0" baseline="0" dirty="0" smtClean="0"/>
                        <a:t> kaj jo uporabljaš?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l-SI" sz="1400" b="0" baseline="0" dirty="0" smtClean="0"/>
                        <a:t>Kaj počneš z napravo?</a:t>
                      </a:r>
                      <a:endParaRPr lang="sl-SI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0" dirty="0" smtClean="0"/>
                        <a:t>Kolikokrat na teden jo uporabljaš? </a:t>
                      </a:r>
                      <a:endParaRPr lang="sl-S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b="0" dirty="0" smtClean="0"/>
                        <a:t>Izpostavi</a:t>
                      </a:r>
                      <a:r>
                        <a:rPr lang="sl-SI" sz="1400" b="0" baseline="0" dirty="0" smtClean="0"/>
                        <a:t> eno nevarnost pri ravnanju z napravo.</a:t>
                      </a:r>
                      <a:endParaRPr lang="sl-SI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b="0" dirty="0" smtClean="0"/>
                        <a:t>Izpostavi</a:t>
                      </a:r>
                      <a:r>
                        <a:rPr lang="sl-SI" sz="1400" b="0" baseline="0" dirty="0" smtClean="0"/>
                        <a:t> en ukrep za varno ravnanje.</a:t>
                      </a:r>
                      <a:r>
                        <a:rPr lang="sl-SI" sz="1400" b="0" dirty="0" smtClean="0"/>
                        <a:t> </a:t>
                      </a:r>
                      <a:endParaRPr lang="sl-S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71106"/>
                  </a:ext>
                </a:extLst>
              </a:tr>
              <a:tr h="290316">
                <a:tc>
                  <a:txBody>
                    <a:bodyPr/>
                    <a:lstStyle/>
                    <a:p>
                      <a:r>
                        <a:rPr lang="sl-SI" dirty="0" smtClean="0"/>
                        <a:t>računalnik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igram igrice, pišem nalogo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vsak dan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kabel</a:t>
                      </a:r>
                      <a:r>
                        <a:rPr lang="sl-SI" baseline="0" dirty="0" smtClean="0"/>
                        <a:t> baterije je poškodovan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menjava kabla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28118"/>
                  </a:ext>
                </a:extLst>
              </a:tr>
              <a:tr h="3215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19016"/>
                  </a:ext>
                </a:extLst>
              </a:tr>
              <a:tr h="34010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2165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54698"/>
                  </a:ext>
                </a:extLst>
              </a:tr>
              <a:tr h="29033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63011"/>
                  </a:ext>
                </a:extLst>
              </a:tr>
              <a:tr h="30719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43699"/>
                  </a:ext>
                </a:extLst>
              </a:tr>
              <a:tr h="461089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21390"/>
                  </a:ext>
                </a:extLst>
              </a:tr>
            </a:tbl>
          </a:graphicData>
        </a:graphic>
      </p:graphicFrame>
      <p:sp>
        <p:nvSpPr>
          <p:cNvPr id="13" name="PoljeZBesedilom 12"/>
          <p:cNvSpPr txBox="1"/>
          <p:nvPr/>
        </p:nvSpPr>
        <p:spPr>
          <a:xfrm>
            <a:off x="475280" y="1815365"/>
            <a:ext cx="1119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Katere električne naprave uporabljaš doma? Razišči vsaj 5 naprav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75279" y="5516877"/>
            <a:ext cx="1119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Ali so še druge nevarnosti?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7823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66732" y="1385581"/>
            <a:ext cx="1021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Preveri svoje dokaze učenja: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522514" y="308598"/>
            <a:ext cx="10956471" cy="783771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Zaključek mojega učenja o varnem ravnanju z elektriko </a:t>
            </a:r>
            <a:endParaRPr lang="sl-SI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8" y="3446831"/>
            <a:ext cx="1125311" cy="8332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1892197"/>
            <a:ext cx="1125311" cy="8332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2725420"/>
            <a:ext cx="1125311" cy="83322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713680" y="4739855"/>
            <a:ext cx="9623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Dokaze pripni v </a:t>
            </a:r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698415" y="2098877"/>
            <a:ext cx="327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korak: </a:t>
            </a:r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piktogram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698415" y="2806846"/>
            <a:ext cx="4683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in 3. korak: zapis v zvezek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698416" y="3559064"/>
            <a:ext cx="526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korak: razpredelnica v zvezku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85" y="2720551"/>
            <a:ext cx="1576802" cy="82648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87" y="2992375"/>
            <a:ext cx="1576802" cy="82648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41" y="2043823"/>
            <a:ext cx="1576802" cy="82648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008" y="4098754"/>
            <a:ext cx="3386980" cy="11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6254" y="1229057"/>
            <a:ext cx="5215466" cy="2217382"/>
            <a:chOff x="-156138" y="1436338"/>
            <a:chExt cx="1515100" cy="2272650"/>
          </a:xfrm>
          <a:solidFill>
            <a:schemeClr val="accent6"/>
          </a:solidFill>
        </p:grpSpPr>
        <p:sp>
          <p:nvSpPr>
            <p:cNvPr id="9" name="Zaobljeni pravokotnik 8"/>
            <p:cNvSpPr/>
            <p:nvPr/>
          </p:nvSpPr>
          <p:spPr>
            <a:xfrm>
              <a:off x="-156138" y="1436338"/>
              <a:ext cx="1515100" cy="22726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-117579" y="1480714"/>
              <a:ext cx="1426348" cy="2183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Razmisli: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Kako varčuješ z elektriko?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Izdelaj </a:t>
              </a:r>
              <a:r>
                <a:rPr lang="sl-SI" sz="3200" kern="1200" dirty="0" err="1" smtClean="0"/>
                <a:t>piktogram</a:t>
              </a:r>
              <a:r>
                <a:rPr lang="sl-SI" sz="3200" kern="1200" dirty="0" smtClean="0"/>
                <a:t>, ki  nagovarja k varčevanju.  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188987" y="1151094"/>
            <a:ext cx="160715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 korak</a:t>
            </a:r>
            <a:endParaRPr lang="sl-SI" sz="2400" dirty="0"/>
          </a:p>
        </p:txBody>
      </p:sp>
      <p:sp>
        <p:nvSpPr>
          <p:cNvPr id="12" name="Oblaček s puščico desno 11"/>
          <p:cNvSpPr/>
          <p:nvPr/>
        </p:nvSpPr>
        <p:spPr>
          <a:xfrm>
            <a:off x="406401" y="3962401"/>
            <a:ext cx="5012268" cy="2302933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Elektrika ni samoumevna!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081648" y="3037668"/>
            <a:ext cx="5551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Kaj misliš, ali je elektrike dovolj?</a:t>
            </a:r>
          </a:p>
          <a:p>
            <a:endParaRPr lang="sl-SI" sz="2000" dirty="0" smtClean="0"/>
          </a:p>
          <a:p>
            <a:r>
              <a:rPr lang="sl-SI" sz="2000" dirty="0" smtClean="0"/>
              <a:t>Kako pridobivamo elektriko, kdo so proizvajalci električne energije?</a:t>
            </a:r>
          </a:p>
          <a:p>
            <a:endParaRPr lang="sl-SI" sz="2000" dirty="0"/>
          </a:p>
          <a:p>
            <a:r>
              <a:rPr lang="sl-SI" sz="2000" dirty="0" smtClean="0"/>
              <a:t>Ali </a:t>
            </a:r>
            <a:r>
              <a:rPr lang="sl-SI" sz="2000" dirty="0"/>
              <a:t>je koristno varčevati z elektriko? Pojasni. </a:t>
            </a:r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Kakšne </a:t>
            </a:r>
            <a:r>
              <a:rPr lang="sl-SI" sz="2000" dirty="0"/>
              <a:t>so lahko posledice, če z električno energijo ne bi varčevali? </a:t>
            </a:r>
            <a:endParaRPr lang="sl-SI" sz="2000" dirty="0" smtClean="0"/>
          </a:p>
          <a:p>
            <a:endParaRPr lang="sl-SI" sz="2000" dirty="0"/>
          </a:p>
          <a:p>
            <a:r>
              <a:rPr lang="sl-SI" sz="2000" dirty="0" smtClean="0"/>
              <a:t>Kaj </a:t>
            </a:r>
            <a:r>
              <a:rPr lang="sl-SI" sz="2000" dirty="0"/>
              <a:t>bi moral še izvedeti, da bi izboljšal svoje navade pri  varčevanju z </a:t>
            </a:r>
            <a:r>
              <a:rPr lang="sl-SI" sz="2000" dirty="0" smtClean="0"/>
              <a:t>elektriko? </a:t>
            </a:r>
            <a:endParaRPr lang="sl-SI" sz="2000" dirty="0"/>
          </a:p>
        </p:txBody>
      </p:sp>
      <p:sp>
        <p:nvSpPr>
          <p:cNvPr id="14" name="Naslov 2"/>
          <p:cNvSpPr txBox="1">
            <a:spLocks/>
          </p:cNvSpPr>
          <p:nvPr/>
        </p:nvSpPr>
        <p:spPr>
          <a:xfrm>
            <a:off x="406401" y="212466"/>
            <a:ext cx="11422251" cy="828243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Navodilo 2: Učim se o varčnem ravnanju z elektriko</a:t>
            </a:r>
            <a:endParaRPr lang="sl-SI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661" y="1095901"/>
            <a:ext cx="3961828" cy="19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234629" y="1858687"/>
            <a:ext cx="1148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Oglej </a:t>
            </a:r>
            <a:r>
              <a:rPr lang="sl-SI" sz="2000" dirty="0" smtClean="0"/>
              <a:t>si posnetek z naslovom: </a:t>
            </a:r>
            <a:r>
              <a:rPr lang="sl-SI" sz="2000" dirty="0" smtClean="0"/>
              <a:t>Kdo </a:t>
            </a:r>
            <a:r>
              <a:rPr lang="sl-SI" sz="2000" dirty="0"/>
              <a:t>so proizvajalci električne energije oz. katere vire elektrike uporabljamo v Sloveniji? </a:t>
            </a:r>
            <a:r>
              <a:rPr lang="sl-SI" sz="2000" dirty="0" err="1" smtClean="0"/>
              <a:t>Izodrom</a:t>
            </a:r>
            <a:r>
              <a:rPr lang="sl-SI" sz="2000" dirty="0"/>
              <a:t>: </a:t>
            </a:r>
            <a:r>
              <a:rPr lang="sl-SI" sz="2000" u="sng" dirty="0">
                <a:hlinkClick r:id="rId2"/>
              </a:rPr>
              <a:t>https://</a:t>
            </a:r>
            <a:r>
              <a:rPr lang="sl-SI" sz="2000" u="sng" dirty="0" smtClean="0">
                <a:hlinkClick r:id="rId2"/>
              </a:rPr>
              <a:t>www.youtube.com/watch?v=SGH59_rx8jA</a:t>
            </a:r>
            <a:endParaRPr lang="sl-SI" sz="2000" dirty="0"/>
          </a:p>
          <a:p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812083" y="387980"/>
            <a:ext cx="10608876" cy="1242583"/>
            <a:chOff x="9779" y="436752"/>
            <a:chExt cx="1515100" cy="2272650"/>
          </a:xfrm>
        </p:grpSpPr>
        <p:sp>
          <p:nvSpPr>
            <p:cNvPr id="9" name="Zaobljeni pravokotnik 8"/>
            <p:cNvSpPr/>
            <p:nvPr/>
          </p:nvSpPr>
          <p:spPr>
            <a:xfrm>
              <a:off x="9779" y="436752"/>
              <a:ext cx="1515100" cy="227265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9779" y="830232"/>
              <a:ext cx="1515100" cy="1700288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Raziskuj o varčnem ravnanju z elektriko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s pomočjo virov: 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234629" y="230516"/>
            <a:ext cx="1813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2</a:t>
            </a:r>
            <a:r>
              <a:rPr lang="sl-SI" sz="2400" dirty="0" smtClean="0"/>
              <a:t>. korak</a:t>
            </a:r>
            <a:endParaRPr lang="sl-SI" sz="2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74737" y="3440691"/>
            <a:ext cx="11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Preberi </a:t>
            </a:r>
            <a:r>
              <a:rPr lang="sl-SI" sz="2000" dirty="0"/>
              <a:t>o načinih varčevanja z </a:t>
            </a:r>
            <a:r>
              <a:rPr lang="sl-SI" sz="2000" dirty="0" smtClean="0"/>
              <a:t>energijo. </a:t>
            </a:r>
            <a:r>
              <a:rPr lang="sl-SI" sz="2000" u="sng" dirty="0" smtClean="0">
                <a:hlinkClick r:id="rId3"/>
              </a:rPr>
              <a:t>https</a:t>
            </a:r>
            <a:r>
              <a:rPr lang="sl-SI" sz="2000" u="sng" dirty="0">
                <a:hlinkClick r:id="rId3"/>
              </a:rPr>
              <a:t>://</a:t>
            </a:r>
            <a:r>
              <a:rPr lang="sl-SI" sz="2000" u="sng" dirty="0" smtClean="0">
                <a:hlinkClick r:id="rId3"/>
              </a:rPr>
              <a:t>deloindom.delo.si/energija-in-okolje/elektrika/varcevanje-z-elektricno-energijo-z-majhnimi-spremembami-do-nizje-porabe</a:t>
            </a:r>
            <a:endParaRPr lang="sl-SI" sz="20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26327" y="2782017"/>
            <a:ext cx="1109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u="sng" dirty="0" smtClean="0"/>
              <a:t>Oglej </a:t>
            </a:r>
            <a:r>
              <a:rPr lang="sl-SI" sz="2000" u="sng" dirty="0"/>
              <a:t>si Savske hidroelektrarne. </a:t>
            </a:r>
            <a:r>
              <a:rPr lang="sl-SI" sz="2000" u="sng" dirty="0">
                <a:hlinkClick r:id="rId4"/>
              </a:rPr>
              <a:t>https://</a:t>
            </a:r>
            <a:r>
              <a:rPr lang="sl-SI" sz="2000" u="sng" dirty="0" smtClean="0">
                <a:hlinkClick r:id="rId4"/>
              </a:rPr>
              <a:t>www.sel.si/filmski-arhiv</a:t>
            </a:r>
            <a:endParaRPr lang="sl-SI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247" y="5115028"/>
            <a:ext cx="2521058" cy="1322939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234629" y="4355192"/>
            <a:ext cx="1148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Oglej </a:t>
            </a:r>
            <a:r>
              <a:rPr lang="sl-SI" sz="2000" dirty="0" smtClean="0"/>
              <a:t>si posnetek z naslovom: </a:t>
            </a:r>
            <a:r>
              <a:rPr lang="sl-SI" sz="2000" dirty="0" err="1" smtClean="0"/>
              <a:t>Ekodetektivi</a:t>
            </a:r>
            <a:r>
              <a:rPr lang="sl-SI" sz="2000" dirty="0" smtClean="0"/>
              <a:t> skrbijo za varčevanje z energijo. </a:t>
            </a:r>
            <a:r>
              <a:rPr lang="sl-SI" sz="2000" dirty="0" err="1" smtClean="0"/>
              <a:t>Infodrom</a:t>
            </a:r>
            <a:r>
              <a:rPr lang="sl-SI" sz="2000" dirty="0" smtClean="0"/>
              <a:t>:  </a:t>
            </a:r>
            <a:r>
              <a:rPr lang="sl-SI" sz="2000" u="sng" dirty="0">
                <a:hlinkClick r:id="rId6"/>
              </a:rPr>
              <a:t>https://www.youtube.com/watch?v=8PBEhxVsobs</a:t>
            </a:r>
            <a:r>
              <a:rPr lang="sl-SI" sz="2000" dirty="0"/>
              <a:t> </a:t>
            </a:r>
            <a:endParaRPr lang="sl-SI" sz="2000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74737" y="5422304"/>
            <a:ext cx="9369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Oglej si posnetek </a:t>
            </a:r>
            <a:r>
              <a:rPr lang="sl-SI" sz="2000" dirty="0" err="1" smtClean="0"/>
              <a:t>Infordrom</a:t>
            </a:r>
            <a:r>
              <a:rPr lang="sl-SI" sz="2000" dirty="0" smtClean="0"/>
              <a:t> z naslovom: Svetovni </a:t>
            </a:r>
            <a:r>
              <a:rPr lang="sl-SI" sz="2000" dirty="0"/>
              <a:t>dan varčevanja z </a:t>
            </a:r>
            <a:r>
              <a:rPr lang="sl-SI" sz="2000" dirty="0" smtClean="0"/>
              <a:t>energijo. </a:t>
            </a:r>
            <a:r>
              <a:rPr lang="sl-SI" sz="2000" dirty="0" err="1" smtClean="0"/>
              <a:t>Izodrom</a:t>
            </a:r>
            <a:r>
              <a:rPr lang="sl-SI" sz="2000" dirty="0" smtClean="0"/>
              <a:t>:</a:t>
            </a:r>
            <a:endParaRPr lang="sl-SI" sz="2000" dirty="0"/>
          </a:p>
          <a:p>
            <a:r>
              <a:rPr lang="sl-SI" sz="2000" dirty="0" smtClean="0">
                <a:hlinkClick r:id="rId7"/>
              </a:rPr>
              <a:t>Svetovni dan https</a:t>
            </a:r>
            <a:r>
              <a:rPr lang="sl-SI" sz="2000" dirty="0">
                <a:hlinkClick r:id="rId7"/>
              </a:rPr>
              <a:t>://www.youtube.com/watch?v=aj3J5caIAKE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0174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658318" y="181681"/>
            <a:ext cx="5718878" cy="1303885"/>
            <a:chOff x="836702" y="436752"/>
            <a:chExt cx="531756" cy="2384770"/>
          </a:xfrm>
        </p:grpSpPr>
        <p:sp>
          <p:nvSpPr>
            <p:cNvPr id="16" name="Zaobljeni pravokotnik 15"/>
            <p:cNvSpPr/>
            <p:nvPr/>
          </p:nvSpPr>
          <p:spPr>
            <a:xfrm>
              <a:off x="836702" y="436752"/>
              <a:ext cx="531756" cy="227265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otnik 4"/>
            <p:cNvSpPr txBox="1"/>
            <p:nvPr/>
          </p:nvSpPr>
          <p:spPr>
            <a:xfrm>
              <a:off x="911957" y="637624"/>
              <a:ext cx="392900" cy="2183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Dokaz mojega učenja s pomočjo virov:</a:t>
              </a:r>
            </a:p>
          </p:txBody>
        </p:sp>
      </p:grpSp>
      <p:sp>
        <p:nvSpPr>
          <p:cNvPr id="18" name="PoljeZBesedilom 17"/>
          <p:cNvSpPr txBox="1"/>
          <p:nvPr/>
        </p:nvSpPr>
        <p:spPr>
          <a:xfrm>
            <a:off x="801008" y="1783140"/>
            <a:ext cx="10419766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sl-SI" sz="2000" b="1" dirty="0" smtClean="0">
                <a:latin typeface="+mj-lt"/>
                <a:cs typeface="Calibri" panose="020F0502020204030204" pitchFamily="34" charset="0"/>
              </a:rPr>
              <a:t>Zapiši v zvezek. </a:t>
            </a:r>
          </a:p>
          <a:p>
            <a:pPr marL="114300" indent="0">
              <a:buNone/>
            </a:pPr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571500" indent="-457200">
              <a:buAutoNum type="arabicPeriod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Naslov:________________________________</a:t>
            </a:r>
          </a:p>
          <a:p>
            <a:pPr marL="114300"/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Kaj </a:t>
            </a:r>
            <a:r>
              <a:rPr lang="sl-SI" sz="2000" dirty="0">
                <a:latin typeface="+mj-lt"/>
                <a:cs typeface="Calibri" panose="020F0502020204030204" pitchFamily="34" charset="0"/>
              </a:rPr>
              <a:t>si se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naučil/a  </a:t>
            </a:r>
            <a:r>
              <a:rPr lang="sl-SI" sz="2000" dirty="0">
                <a:latin typeface="+mj-lt"/>
                <a:cs typeface="Calibri" panose="020F0502020204030204" pitchFamily="34" charset="0"/>
              </a:rPr>
              <a:t>o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varčnem ravnanju z elektriko? </a:t>
            </a:r>
          </a:p>
          <a:p>
            <a:pPr marL="114300"/>
            <a:endParaRPr lang="sl-SI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  <a:cs typeface="Calibri" panose="020F0502020204030204" pitchFamily="34" charset="0"/>
              </a:rPr>
              <a:t>Izpostavi nekatere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razloge za to, da je z elektriko potrebno (koristno) varčevati.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  <a:cs typeface="Calibri" panose="020F0502020204030204" pitchFamily="34" charset="0"/>
              </a:rPr>
              <a:t>Izpostavi nekaj </a:t>
            </a:r>
            <a:r>
              <a:rPr lang="sl-SI" sz="2000" dirty="0" smtClean="0">
                <a:latin typeface="+mj-lt"/>
                <a:cs typeface="Calibri" panose="020F0502020204030204" pitchFamily="34" charset="0"/>
              </a:rPr>
              <a:t>načinov varčevanja z elektriko.  </a:t>
            </a:r>
          </a:p>
          <a:p>
            <a:endParaRPr lang="sl-SI" sz="20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+mj-lt"/>
                <a:cs typeface="Calibri" panose="020F0502020204030204" pitchFamily="34" charset="0"/>
              </a:rPr>
              <a:t>Izpostavi nekaj, kar te je posebej pritegnilo in pojasni zakaj.</a:t>
            </a:r>
          </a:p>
          <a:p>
            <a:r>
              <a:rPr lang="sl-SI" sz="2000" dirty="0" smtClean="0">
                <a:latin typeface="+mj-lt"/>
                <a:cs typeface="Calibri" panose="020F0502020204030204" pitchFamily="34" charset="0"/>
              </a:rPr>
              <a:t> </a:t>
            </a:r>
            <a:endParaRPr lang="sl-SI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13549" y="181681"/>
            <a:ext cx="181330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3</a:t>
            </a:r>
            <a:r>
              <a:rPr lang="sl-SI" sz="2400" dirty="0" smtClean="0"/>
              <a:t>. korak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0570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333" y="128058"/>
            <a:ext cx="10515600" cy="867985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Razmisli ob vprašanjih: </a:t>
            </a:r>
            <a:endParaRPr lang="sl-SI" sz="32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98715" y="1878780"/>
            <a:ext cx="11593285" cy="2965450"/>
          </a:xfrm>
        </p:spPr>
        <p:txBody>
          <a:bodyPr>
            <a:normAutofit/>
          </a:bodyPr>
          <a:lstStyle/>
          <a:p>
            <a:r>
              <a:rPr lang="sl-SI" dirty="0"/>
              <a:t>Kako se je spremenilo življenje ljudi s pojavom elektrike? </a:t>
            </a:r>
          </a:p>
          <a:p>
            <a:r>
              <a:rPr lang="sl-SI" dirty="0" smtClean="0"/>
              <a:t>Kaj </a:t>
            </a:r>
            <a:r>
              <a:rPr lang="sl-SI" dirty="0"/>
              <a:t>bi se zgodilo, če bi </a:t>
            </a:r>
            <a:r>
              <a:rPr lang="sl-SI" dirty="0" smtClean="0"/>
              <a:t>jutri </a:t>
            </a:r>
            <a:r>
              <a:rPr lang="sl-SI" dirty="0"/>
              <a:t>za več dni zmanjkalo elektrike</a:t>
            </a:r>
            <a:r>
              <a:rPr lang="sl-SI" dirty="0" smtClean="0"/>
              <a:t>?</a:t>
            </a:r>
          </a:p>
          <a:p>
            <a:r>
              <a:rPr lang="sl-SI" dirty="0" smtClean="0"/>
              <a:t>Ali je to mogoče? Zakaj?</a:t>
            </a:r>
            <a:endParaRPr lang="sl-SI" dirty="0"/>
          </a:p>
          <a:p>
            <a:r>
              <a:rPr lang="sl-SI" dirty="0" smtClean="0"/>
              <a:t>Kako </a:t>
            </a:r>
            <a:r>
              <a:rPr lang="sl-SI" dirty="0"/>
              <a:t>bi to vplivalo na  </a:t>
            </a:r>
            <a:r>
              <a:rPr lang="sl-SI" dirty="0" smtClean="0"/>
              <a:t>življenje doma in življenje v </a:t>
            </a:r>
            <a:r>
              <a:rPr lang="sl-SI" dirty="0"/>
              <a:t>domačem </a:t>
            </a:r>
            <a:r>
              <a:rPr lang="sl-SI" dirty="0" smtClean="0"/>
              <a:t>kraju?</a:t>
            </a:r>
          </a:p>
          <a:p>
            <a:r>
              <a:rPr lang="sl-SI" dirty="0" smtClean="0"/>
              <a:t>Kateri </a:t>
            </a:r>
            <a:r>
              <a:rPr lang="sl-SI" dirty="0"/>
              <a:t>problemi bi se rešili in kateri pojavili?</a:t>
            </a:r>
          </a:p>
          <a:p>
            <a:pPr marL="11430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48622" y="6182934"/>
            <a:ext cx="1141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Svoj razmislek lahko zapišeš v zvezek ali posnameš s telefonom. 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840657" y="19752"/>
            <a:ext cx="11152609" cy="1166078"/>
            <a:chOff x="9779" y="436752"/>
            <a:chExt cx="1550498" cy="2272650"/>
          </a:xfrm>
        </p:grpSpPr>
        <p:sp>
          <p:nvSpPr>
            <p:cNvPr id="9" name="Zaobljeni pravokotnik 8"/>
            <p:cNvSpPr/>
            <p:nvPr/>
          </p:nvSpPr>
          <p:spPr>
            <a:xfrm>
              <a:off x="9779" y="436752"/>
              <a:ext cx="1515100" cy="227265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otnik 4"/>
            <p:cNvSpPr txBox="1"/>
            <p:nvPr/>
          </p:nvSpPr>
          <p:spPr>
            <a:xfrm>
              <a:off x="36356" y="769685"/>
              <a:ext cx="1523921" cy="1512423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200" kern="1200" dirty="0" smtClean="0"/>
                <a:t>Raziskuj varčno ravnanje z elektriko in električnimi napravami doma:</a:t>
              </a:r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309966" y="371959"/>
            <a:ext cx="136385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4</a:t>
            </a:r>
            <a:r>
              <a:rPr lang="sl-SI" sz="2400" dirty="0" smtClean="0"/>
              <a:t>. korak</a:t>
            </a:r>
            <a:endParaRPr lang="sl-SI" sz="2400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2114"/>
              </p:ext>
            </p:extLst>
          </p:nvPr>
        </p:nvGraphicFramePr>
        <p:xfrm>
          <a:off x="309966" y="2180169"/>
          <a:ext cx="11005736" cy="44778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27009">
                  <a:extLst>
                    <a:ext uri="{9D8B030D-6E8A-4147-A177-3AD203B41FA5}">
                      <a16:colId xmlns:a16="http://schemas.microsoft.com/office/drawing/2014/main" val="2530547881"/>
                    </a:ext>
                  </a:extLst>
                </a:gridCol>
                <a:gridCol w="2949400">
                  <a:extLst>
                    <a:ext uri="{9D8B030D-6E8A-4147-A177-3AD203B41FA5}">
                      <a16:colId xmlns:a16="http://schemas.microsoft.com/office/drawing/2014/main" val="3000176294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3275221881"/>
                    </a:ext>
                  </a:extLst>
                </a:gridCol>
                <a:gridCol w="2971802">
                  <a:extLst>
                    <a:ext uri="{9D8B030D-6E8A-4147-A177-3AD203B41FA5}">
                      <a16:colId xmlns:a16="http://schemas.microsoft.com/office/drawing/2014/main" val="1309982269"/>
                    </a:ext>
                  </a:extLst>
                </a:gridCol>
              </a:tblGrid>
              <a:tr h="499879"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Načini</a:t>
                      </a:r>
                      <a:r>
                        <a:rPr lang="sl-SI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varčevanja z elektriko</a:t>
                      </a:r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ugašanje luči</a:t>
                      </a:r>
                    </a:p>
                    <a:p>
                      <a:pPr algn="ctr"/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vedno  občasno  nikoli</a:t>
                      </a:r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67244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algn="l"/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Datum: </a:t>
                      </a:r>
                    </a:p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2284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Datum: </a:t>
                      </a:r>
                    </a:p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31141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Datum: </a:t>
                      </a:r>
                    </a:p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05799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Datum: </a:t>
                      </a:r>
                    </a:p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06874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l-SI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Datum: </a:t>
                      </a:r>
                    </a:p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81225"/>
                  </a:ext>
                </a:extLst>
              </a:tr>
              <a:tr h="1003121">
                <a:tc gridSpan="4">
                  <a:txBody>
                    <a:bodyPr/>
                    <a:lstStyle/>
                    <a:p>
                      <a:r>
                        <a:rPr lang="sl-SI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Ugotovil/a  </a:t>
                      </a:r>
                      <a:r>
                        <a:rPr lang="sl-SI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sem, da… </a:t>
                      </a:r>
                      <a:endParaRPr lang="sl-SI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sl-SI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sl-SI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Napiši </a:t>
                      </a:r>
                      <a:r>
                        <a:rPr lang="sl-SI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predlog, kako lahko družina</a:t>
                      </a:r>
                      <a:r>
                        <a:rPr lang="sl-SI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izboljša varčevanje z elektriko. </a:t>
                      </a:r>
                      <a:endParaRPr lang="sl-SI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05667"/>
                  </a:ext>
                </a:extLst>
              </a:tr>
            </a:tbl>
          </a:graphicData>
        </a:graphic>
      </p:graphicFrame>
      <p:sp>
        <p:nvSpPr>
          <p:cNvPr id="14" name="PoljeZBesedilom 13"/>
          <p:cNvSpPr txBox="1"/>
          <p:nvPr/>
        </p:nvSpPr>
        <p:spPr>
          <a:xfrm>
            <a:off x="309966" y="1267501"/>
            <a:ext cx="11193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Zapiši svoja opažanja o tem, kako varčujete z elektriko doma.  V tabelo dopolni 2 načina in zapisuj podatke 1 teden. 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66732" y="1385581"/>
            <a:ext cx="1021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Preveri svoje dokaze učenja.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522514" y="308598"/>
            <a:ext cx="10956471" cy="783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Zaključek mojega učenja o varnem ravnanju z elektriko: 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8" y="3446831"/>
            <a:ext cx="1125311" cy="8332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1892197"/>
            <a:ext cx="1125311" cy="8332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2725420"/>
            <a:ext cx="1125311" cy="83322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713680" y="4739855"/>
            <a:ext cx="9623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Dokaze pripni v </a:t>
            </a:r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698415" y="2098877"/>
            <a:ext cx="327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korak: </a:t>
            </a:r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piktogram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698415" y="2806846"/>
            <a:ext cx="4683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in 3. korak: zapis v zvezek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698417" y="3559064"/>
            <a:ext cx="506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korak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razpredelnica v zvezku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985" y="2720551"/>
            <a:ext cx="1576802" cy="82648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87" y="2992375"/>
            <a:ext cx="1576802" cy="82648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41" y="2043823"/>
            <a:ext cx="1576802" cy="8264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110" y="4041565"/>
            <a:ext cx="2578276" cy="1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2"/>
          <p:cNvSpPr txBox="1">
            <a:spLocks/>
          </p:cNvSpPr>
          <p:nvPr/>
        </p:nvSpPr>
        <p:spPr>
          <a:xfrm>
            <a:off x="132733" y="212466"/>
            <a:ext cx="11909450" cy="1430354"/>
          </a:xfrm>
          <a:prstGeom prst="rect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Navodilo 3: Predstavim svoje znanje o varnem in varčnem ravnanju z električnimi napravami</a:t>
            </a:r>
            <a:endParaRPr lang="sl-SI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47973" y="1904861"/>
            <a:ext cx="73616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 smtClean="0"/>
              <a:t>Izberi električno napravo, ki jo samostojno uporabljaš.</a:t>
            </a:r>
          </a:p>
          <a:p>
            <a:endParaRPr lang="sl-SI" sz="2400" dirty="0" smtClean="0"/>
          </a:p>
          <a:p>
            <a:r>
              <a:rPr lang="sl-SI" sz="2400" dirty="0" smtClean="0"/>
              <a:t>2. Predstavi varno in varčno uporabo električne naprave tako, da vključuje: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Ime in namen uporabe električne naprave. 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odatke in zanimivosti (npr. iz preteklosti)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Navodila za varno ravnanje z električno napravo.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Navodila za varčno ravnanje z električno napravo.</a:t>
            </a:r>
          </a:p>
          <a:p>
            <a:pPr marL="285750" indent="-285750">
              <a:buFontTx/>
              <a:buChar char="-"/>
            </a:pPr>
            <a:endParaRPr lang="sl-SI" sz="2400" dirty="0"/>
          </a:p>
          <a:p>
            <a:r>
              <a:rPr lang="sl-SI" sz="2400" dirty="0" smtClean="0"/>
              <a:t>3. Izberi način predstavitve</a:t>
            </a:r>
            <a:r>
              <a:rPr lang="sl-SI" sz="2400" dirty="0" smtClean="0"/>
              <a:t>.</a:t>
            </a:r>
          </a:p>
          <a:p>
            <a:endParaRPr lang="sl-SI" sz="2400" dirty="0"/>
          </a:p>
          <a:p>
            <a:r>
              <a:rPr lang="sl-SI" sz="2400" dirty="0" smtClean="0"/>
              <a:t>4. Predstavitev.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dirty="0" smtClean="0"/>
          </a:p>
        </p:txBody>
      </p:sp>
      <p:sp>
        <p:nvSpPr>
          <p:cNvPr id="4" name="Oblaček s puščico levo 3"/>
          <p:cNvSpPr/>
          <p:nvPr/>
        </p:nvSpPr>
        <p:spPr>
          <a:xfrm>
            <a:off x="7423688" y="1731976"/>
            <a:ext cx="4153546" cy="1445177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Osebna izkaznica električne naprave</a:t>
            </a:r>
            <a:endParaRPr lang="sl-SI" sz="2400" dirty="0"/>
          </a:p>
        </p:txBody>
      </p:sp>
      <p:sp>
        <p:nvSpPr>
          <p:cNvPr id="6" name="Oblaček s puščico levo 5"/>
          <p:cNvSpPr/>
          <p:nvPr/>
        </p:nvSpPr>
        <p:spPr>
          <a:xfrm>
            <a:off x="7423688" y="3350038"/>
            <a:ext cx="4153546" cy="149314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Električna naprava se predstavi…</a:t>
            </a:r>
            <a:endParaRPr lang="sl-SI" sz="2400" dirty="0"/>
          </a:p>
        </p:txBody>
      </p:sp>
      <p:sp>
        <p:nvSpPr>
          <p:cNvPr id="7" name="Oblaček s puščico levo 6"/>
          <p:cNvSpPr/>
          <p:nvPr/>
        </p:nvSpPr>
        <p:spPr>
          <a:xfrm>
            <a:off x="7423688" y="5044180"/>
            <a:ext cx="4153546" cy="149314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Tvoja ideja za predstavitev…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995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21" y="474147"/>
            <a:ext cx="6765012" cy="207810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5092769" y="728367"/>
            <a:ext cx="620391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sl-SI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Pazljivo z elektriko!</a:t>
            </a:r>
            <a:r>
              <a:rPr lang="sl-SI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laček s puščico desno 3"/>
          <p:cNvSpPr/>
          <p:nvPr/>
        </p:nvSpPr>
        <p:spPr>
          <a:xfrm>
            <a:off x="406400" y="173204"/>
            <a:ext cx="3781585" cy="3046988"/>
          </a:xfrm>
          <a:prstGeom prst="rightArrowCallout">
            <a:avLst>
              <a:gd name="adj1" fmla="val 13810"/>
              <a:gd name="adj2" fmla="val 25000"/>
              <a:gd name="adj3" fmla="val 15335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NE POZABI…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lak 1"/>
          <p:cNvSpPr/>
          <p:nvPr/>
        </p:nvSpPr>
        <p:spPr>
          <a:xfrm>
            <a:off x="1300163" y="3976052"/>
            <a:ext cx="5157788" cy="2609107"/>
          </a:xfrm>
          <a:prstGeom prst="cloudCallout">
            <a:avLst>
              <a:gd name="adj1" fmla="val 46523"/>
              <a:gd name="adj2" fmla="val -943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Ker elektrika </a:t>
            </a:r>
            <a:endParaRPr lang="sl-SI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samoumevna! </a:t>
            </a:r>
          </a:p>
          <a:p>
            <a:pPr algn="ctr"/>
            <a:endParaRPr lang="sl-SI" sz="2800" dirty="0"/>
          </a:p>
        </p:txBody>
      </p:sp>
      <p:sp>
        <p:nvSpPr>
          <p:cNvPr id="11" name="Oblak 10"/>
          <p:cNvSpPr/>
          <p:nvPr/>
        </p:nvSpPr>
        <p:spPr>
          <a:xfrm>
            <a:off x="7015164" y="4074689"/>
            <a:ext cx="4562070" cy="2411835"/>
          </a:xfrm>
          <a:prstGeom prst="cloudCallout">
            <a:avLst>
              <a:gd name="adj1" fmla="val -21729"/>
              <a:gd name="adj2" fmla="val -104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Ker elektrika </a:t>
            </a:r>
            <a:endParaRPr lang="sl-SI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dopušča napak!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09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4294967295"/>
          </p:nvPr>
        </p:nvSpPr>
        <p:spPr>
          <a:xfrm>
            <a:off x="653142" y="734334"/>
            <a:ext cx="11201400" cy="28252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dirty="0" smtClean="0"/>
              <a:t>Kuhinje danes so lahko zelo različne od kuhinj, v katerih so kuhali v preteklosti. To je zato, ker se je spremenil način življenja ljudi.  Skozi čas se spreminjajo tudi </a:t>
            </a:r>
            <a:r>
              <a:rPr lang="sl-SI" dirty="0"/>
              <a:t>i</a:t>
            </a:r>
            <a:r>
              <a:rPr lang="sl-SI" dirty="0" smtClean="0"/>
              <a:t>deje o tem, kaj je dobro in moderno. </a:t>
            </a:r>
            <a:endParaRPr lang="sl-SI" dirty="0"/>
          </a:p>
          <a:p>
            <a:pPr marL="114300" indent="0">
              <a:buNone/>
            </a:pPr>
            <a:endParaRPr lang="sl-SI" dirty="0" smtClean="0"/>
          </a:p>
          <a:p>
            <a:pPr marL="114300" indent="0">
              <a:buNone/>
            </a:pPr>
            <a:r>
              <a:rPr lang="sl-SI" dirty="0" smtClean="0"/>
              <a:t>Kakšne so bile kuhinje  v preteklosti? </a:t>
            </a:r>
          </a:p>
          <a:p>
            <a:pPr marL="114300" indent="0">
              <a:buNone/>
            </a:pPr>
            <a:endParaRPr lang="sl-SI" b="1" dirty="0" smtClean="0"/>
          </a:p>
          <a:p>
            <a:pPr marL="114300" indent="0">
              <a:buNone/>
            </a:pPr>
            <a:endParaRPr lang="sl-SI" b="1" dirty="0" smtClean="0"/>
          </a:p>
          <a:p>
            <a:pPr marL="114300" indent="0">
              <a:buNone/>
            </a:pP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2171699" y="3413579"/>
            <a:ext cx="8164286" cy="2041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Danes bomo odkrivali spremembe, ki so se zgodile s pojavom elektrike v kuhinji in pri uporabi pripomočkov za kuhanje.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5" y="1450554"/>
            <a:ext cx="5143500" cy="39052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86" y="1603698"/>
            <a:ext cx="5143500" cy="3752106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6297386" y="5090438"/>
            <a:ext cx="493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https://trendswoodfinishing.com/blog/dark-kitchen-cabinetry/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48622" y="5056863"/>
            <a:ext cx="4411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https://www.pinterest.com/pin/365213851003890994/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42950" y="351045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Primerjaj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kuhinji. 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Izpostavi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podobnosti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razlike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48622" y="1133941"/>
            <a:ext cx="200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leta </a:t>
            </a:r>
            <a:r>
              <a:rPr lang="sl-SI" dirty="0"/>
              <a:t>1900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297386" y="1287829"/>
            <a:ext cx="200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leta 2000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48622" y="6182934"/>
            <a:ext cx="114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gotovitve 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zapiši v zvezek ali posnemi s telefonom. 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4294967295"/>
          </p:nvPr>
        </p:nvSpPr>
        <p:spPr>
          <a:xfrm>
            <a:off x="361352" y="424089"/>
            <a:ext cx="11201400" cy="76789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dirty="0" smtClean="0"/>
              <a:t>2. Primerjaj. Izpostavi podobnosti in razlike. </a:t>
            </a:r>
          </a:p>
          <a:p>
            <a:pPr marL="11430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368" r="-1" b="10309"/>
          <a:stretch/>
        </p:blipFill>
        <p:spPr>
          <a:xfrm>
            <a:off x="6305550" y="1857543"/>
            <a:ext cx="5600700" cy="45781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4667" t="26055" r="4999" b="23944"/>
          <a:stretch/>
        </p:blipFill>
        <p:spPr>
          <a:xfrm>
            <a:off x="361352" y="1857543"/>
            <a:ext cx="5696548" cy="457818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91981" y="6092821"/>
            <a:ext cx="10515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1100" dirty="0" smtClean="0"/>
              <a:t>https://www.planbee.com/homes-in-the-past-victorian-objects</a:t>
            </a:r>
            <a:endParaRPr lang="sl-SI" sz="11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91981" y="6435723"/>
            <a:ext cx="114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gotovitve 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zapiši v zvezek ali posnemi s telefonom. 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6984" t="39584" r="34700" b="29078"/>
          <a:stretch/>
        </p:blipFill>
        <p:spPr>
          <a:xfrm>
            <a:off x="333375" y="642282"/>
            <a:ext cx="10534650" cy="394316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33375" y="119062"/>
            <a:ext cx="1053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Koliko stvari v kuhinji, potrebuje za svoje delovanje elektriko?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47675" y="5108671"/>
            <a:ext cx="10915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Raziskuj doma.</a:t>
            </a:r>
          </a:p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Koliko naprav v domači kuhinji, potrebuje za svoje delovanje elektriko? Zakaj je potrebno z njimi ravnati </a:t>
            </a:r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pazljivo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sl-S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Ugotovitve 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zapiši v zvezek ali posnemi s telefonom.  </a:t>
            </a:r>
          </a:p>
          <a:p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847725" y="4330659"/>
            <a:ext cx="10515600" cy="37782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1100" dirty="0" smtClean="0"/>
              <a:t>https://www.planbee.com/homes-in-the-past-victorian-objects</a:t>
            </a:r>
            <a:endParaRPr lang="sl-SI" sz="11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33375" y="4585451"/>
            <a:ext cx="1141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gotovitve 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zapiši v zvezek ali posnemi s telefonom. 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2875" y="576262"/>
            <a:ext cx="4261757" cy="5053013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Raziskuj.</a:t>
            </a:r>
            <a:b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800" dirty="0" smtClean="0"/>
              <a:t>Izberi eno električno kuhinjsko napravo. </a:t>
            </a:r>
            <a:br>
              <a:rPr lang="sl-SI" sz="2800" dirty="0" smtClean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Razišči, </a:t>
            </a:r>
            <a:br>
              <a:rPr lang="sl-SI" sz="2800" dirty="0" smtClean="0"/>
            </a:br>
            <a:r>
              <a:rPr lang="sl-SI" sz="2800" dirty="0" smtClean="0"/>
              <a:t>kako se je  razvijala in spreminjala skozi čas</a:t>
            </a:r>
            <a:r>
              <a:rPr lang="sl-SI" sz="2800" dirty="0" smtClean="0"/>
              <a:t>.</a:t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Ugotovitve 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zapiši v zvezek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posnemi s telefonom.  </a:t>
            </a:r>
            <a:b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800" dirty="0" smtClean="0"/>
              <a:t>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  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3974" b="23233"/>
          <a:stretch/>
        </p:blipFill>
        <p:spPr>
          <a:xfrm>
            <a:off x="3755571" y="190500"/>
            <a:ext cx="7662004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66732" y="1385581"/>
            <a:ext cx="10216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Svoje 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ugotovitve 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zapiši 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posnemi s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telefonom ali zapiši v zvezek.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2492829" y="308598"/>
            <a:ext cx="6466114" cy="7837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Dokazi mojega učenja: </a:t>
            </a:r>
          </a:p>
          <a:p>
            <a:pPr algn="ct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8" y="3446831"/>
            <a:ext cx="1125311" cy="8332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1892197"/>
            <a:ext cx="1125311" cy="8332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62" y="4968257"/>
            <a:ext cx="1125311" cy="8332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90" y="4263450"/>
            <a:ext cx="1125311" cy="8332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19" y="2725420"/>
            <a:ext cx="1125311" cy="83322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202736" y="6092527"/>
            <a:ext cx="9623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Dokaze pripni v </a:t>
            </a:r>
            <a:r>
              <a:rPr lang="sl-S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698415" y="2098877"/>
            <a:ext cx="186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naloga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698416" y="2806846"/>
            <a:ext cx="186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naloga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698417" y="3559064"/>
            <a:ext cx="186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naloga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698414" y="4372178"/>
            <a:ext cx="186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naloga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3698419" y="5194482"/>
            <a:ext cx="186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naloga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2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f5f9b092_3_0"/>
          <p:cNvSpPr txBox="1">
            <a:spLocks noGrp="1"/>
          </p:cNvSpPr>
          <p:nvPr>
            <p:ph type="title" idx="4294967295"/>
          </p:nvPr>
        </p:nvSpPr>
        <p:spPr>
          <a:xfrm>
            <a:off x="3973377" y="2984283"/>
            <a:ext cx="5103646" cy="86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SzPts val="1800"/>
            </a:pPr>
            <a:r>
              <a:rPr lang="sl-SI" sz="3600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Pri učenju bom … 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40963" y="429738"/>
            <a:ext cx="474375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sl-SI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Pazljivo z elektriko!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3543301" y="3907438"/>
            <a:ext cx="8343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opisal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zakaj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kako je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potrebno varno in varčno ravnati z elektriko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aziskal varno in varčno ravnanje doma,</a:t>
            </a:r>
            <a:endParaRPr lang="sl-SI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predstavil </a:t>
            </a:r>
            <a:r>
              <a:rPr lang="sl-SI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varno in varčno ravnanje z električno napravo. </a:t>
            </a:r>
          </a:p>
        </p:txBody>
      </p:sp>
      <p:sp>
        <p:nvSpPr>
          <p:cNvPr id="4" name="Oblaček s puščico desno 3"/>
          <p:cNvSpPr/>
          <p:nvPr/>
        </p:nvSpPr>
        <p:spPr>
          <a:xfrm>
            <a:off x="340963" y="3661217"/>
            <a:ext cx="3202337" cy="3046988"/>
          </a:xfrm>
          <a:prstGeom prst="rightArrowCallout">
            <a:avLst>
              <a:gd name="adj1" fmla="val 13810"/>
              <a:gd name="adj2" fmla="val 25000"/>
              <a:gd name="adj3" fmla="val 15335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varčno in varno ravnati z elektriko?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19" y="460391"/>
            <a:ext cx="6584768" cy="24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1269</Words>
  <Application>Microsoft Office PowerPoint</Application>
  <PresentationFormat>Širokozaslonsko</PresentationFormat>
  <Paragraphs>201</Paragraphs>
  <Slides>23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Officeova tema</vt:lpstr>
      <vt:lpstr>ELEKTRIKA</vt:lpstr>
      <vt:lpstr>Razmisli ob vprašanjih: </vt:lpstr>
      <vt:lpstr>PowerPointova predstavitev</vt:lpstr>
      <vt:lpstr>PowerPointova predstavitev</vt:lpstr>
      <vt:lpstr>PowerPointova predstavitev</vt:lpstr>
      <vt:lpstr>PowerPointova predstavitev</vt:lpstr>
      <vt:lpstr>5. Raziskuj. Izberi eno električno kuhinjsko napravo.   Razišči,  kako se je  razvijala in spreminjala skozi čas.   Ugotovitve  zapiši v zvezek  ali posnemi s telefonom.       </vt:lpstr>
      <vt:lpstr>PowerPointova predstavitev</vt:lpstr>
      <vt:lpstr>Pri učenju bom … </vt:lpstr>
      <vt:lpstr>Uspešen bom, 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OTROK  DANES IN NEKOČ VIO</dc:title>
  <dc:creator>Katarina Podbornik</dc:creator>
  <cp:lastModifiedBy>Mihaela Kerin</cp:lastModifiedBy>
  <cp:revision>175</cp:revision>
  <dcterms:created xsi:type="dcterms:W3CDTF">2020-04-08T07:05:49Z</dcterms:created>
  <dcterms:modified xsi:type="dcterms:W3CDTF">2020-05-22T16:11:20Z</dcterms:modified>
</cp:coreProperties>
</file>