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5"/>
  </p:notesMasterIdLst>
  <p:sldIdLst>
    <p:sldId id="273" r:id="rId5"/>
    <p:sldId id="272" r:id="rId6"/>
    <p:sldId id="285" r:id="rId7"/>
    <p:sldId id="280" r:id="rId8"/>
    <p:sldId id="282" r:id="rId9"/>
    <p:sldId id="284" r:id="rId10"/>
    <p:sldId id="278" r:id="rId11"/>
    <p:sldId id="275" r:id="rId12"/>
    <p:sldId id="287" r:id="rId13"/>
    <p:sldId id="28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14" autoAdjust="0"/>
    <p:restoredTop sz="94660" autoAdjust="0"/>
  </p:normalViewPr>
  <p:slideViewPr>
    <p:cSldViewPr snapToGrid="0">
      <p:cViewPr varScale="1">
        <p:scale>
          <a:sx n="75" d="100"/>
          <a:sy n="75" d="100"/>
        </p:scale>
        <p:origin x="31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790FAC-E1DF-4C1A-B15C-4B37BD1C498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2_2" csCatId="accent2" phldr="1"/>
      <dgm:spPr/>
      <dgm:t>
        <a:bodyPr/>
        <a:lstStyle/>
        <a:p>
          <a:endParaRPr lang="en-US"/>
        </a:p>
      </dgm:t>
    </dgm:pt>
    <dgm:pt modelId="{68A38BC6-7116-4DFC-AE4E-052B25C079E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Znanje poštevanke</a:t>
          </a:r>
          <a:endParaRPr lang="en-US" dirty="0"/>
        </a:p>
      </dgm:t>
    </dgm:pt>
    <dgm:pt modelId="{F7538678-1E34-438D-8A03-1503AEA69B4E}" type="parTrans" cxnId="{C7B25D08-6C4A-4FAB-AC42-A8DBBB2829BC}">
      <dgm:prSet/>
      <dgm:spPr/>
      <dgm:t>
        <a:bodyPr/>
        <a:lstStyle/>
        <a:p>
          <a:endParaRPr lang="en-US"/>
        </a:p>
      </dgm:t>
    </dgm:pt>
    <dgm:pt modelId="{444FC896-8795-4DAC-B378-67B039171C54}" type="sibTrans" cxnId="{C7B25D08-6C4A-4FAB-AC42-A8DBBB2829BC}">
      <dgm:prSet/>
      <dgm:spPr/>
      <dgm:t>
        <a:bodyPr/>
        <a:lstStyle/>
        <a:p>
          <a:endParaRPr lang="en-US"/>
        </a:p>
      </dgm:t>
    </dgm:pt>
    <dgm:pt modelId="{5F63DC35-4F3C-4493-94F3-A81B531B4D74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Seštevanje in odštevanje na pamet</a:t>
          </a:r>
          <a:endParaRPr lang="en-US" dirty="0"/>
        </a:p>
      </dgm:t>
    </dgm:pt>
    <dgm:pt modelId="{A237A20E-7AB5-4011-88C4-F47C7FC517FD}" type="parTrans" cxnId="{25924232-6376-4BFD-99D6-65D9F26977D9}">
      <dgm:prSet/>
      <dgm:spPr/>
      <dgm:t>
        <a:bodyPr/>
        <a:lstStyle/>
        <a:p>
          <a:endParaRPr lang="en-US"/>
        </a:p>
      </dgm:t>
    </dgm:pt>
    <dgm:pt modelId="{F96DC060-BE3F-4014-93FD-8BF35637838D}" type="sibTrans" cxnId="{25924232-6376-4BFD-99D6-65D9F26977D9}">
      <dgm:prSet/>
      <dgm:spPr/>
      <dgm:t>
        <a:bodyPr/>
        <a:lstStyle/>
        <a:p>
          <a:endParaRPr lang="en-US"/>
        </a:p>
      </dgm:t>
    </dgm:pt>
    <dgm:pt modelId="{2B036AD7-C783-4337-B131-65880F99FC8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sl-SI" dirty="0" smtClean="0"/>
            <a:t>NATANČNOST PRI zapisovanju </a:t>
          </a:r>
          <a:endParaRPr lang="en-US" dirty="0"/>
        </a:p>
      </dgm:t>
    </dgm:pt>
    <dgm:pt modelId="{A586ACC2-E33C-455E-8DDB-3C4AFB949888}" type="parTrans" cxnId="{DE48C182-0599-4971-9664-7FAF19342715}">
      <dgm:prSet/>
      <dgm:spPr/>
      <dgm:t>
        <a:bodyPr/>
        <a:lstStyle/>
        <a:p>
          <a:endParaRPr lang="en-US"/>
        </a:p>
      </dgm:t>
    </dgm:pt>
    <dgm:pt modelId="{A5B8D427-6796-4867-9683-61262ADA91B4}" type="sibTrans" cxnId="{DE48C182-0599-4971-9664-7FAF19342715}">
      <dgm:prSet/>
      <dgm:spPr/>
      <dgm:t>
        <a:bodyPr/>
        <a:lstStyle/>
        <a:p>
          <a:endParaRPr lang="en-US"/>
        </a:p>
      </dgm:t>
    </dgm:pt>
    <dgm:pt modelId="{32668F0A-42D4-4927-84E2-753188B5AD87}" type="pres">
      <dgm:prSet presAssocID="{A0790FAC-E1DF-4C1A-B15C-4B37BD1C498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61479182-E26F-49FB-B8F9-3116B0DD6644}" type="pres">
      <dgm:prSet presAssocID="{68A38BC6-7116-4DFC-AE4E-052B25C079EE}" presName="compNode" presStyleCnt="0"/>
      <dgm:spPr/>
      <dgm:t>
        <a:bodyPr/>
        <a:lstStyle/>
        <a:p>
          <a:endParaRPr lang="sl-SI"/>
        </a:p>
      </dgm:t>
    </dgm:pt>
    <dgm:pt modelId="{9AADBD18-3404-473A-A086-127ABD471E84}" type="pres">
      <dgm:prSet presAssocID="{68A38BC6-7116-4DFC-AE4E-052B25C079EE}" presName="iconBgRect" presStyleLbl="bgShp" presStyleIdx="0" presStyleCnt="3" custLinFactNeighborX="1088" custLinFactNeighborY="2721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41AD087F-F8D4-415F-ACC6-A4DA30D57A5D}" type="pres">
      <dgm:prSet presAssocID="{68A38BC6-7116-4DFC-AE4E-052B25C079EE}" presName="iconRect" presStyleLbl="node1" presStyleIdx="0" presStyleCnt="3" custLinFactNeighborX="3795" custLinFactNeighborY="41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478568C6-61C8-464E-83CE-BA7B18E375C8}" type="pres">
      <dgm:prSet presAssocID="{68A38BC6-7116-4DFC-AE4E-052B25C079EE}" presName="spaceRect" presStyleCnt="0"/>
      <dgm:spPr/>
      <dgm:t>
        <a:bodyPr/>
        <a:lstStyle/>
        <a:p>
          <a:endParaRPr lang="sl-SI"/>
        </a:p>
      </dgm:t>
    </dgm:pt>
    <dgm:pt modelId="{6B6CE3C5-3B96-4820-B7BE-5016D1374B10}" type="pres">
      <dgm:prSet presAssocID="{68A38BC6-7116-4DFC-AE4E-052B25C079EE}" presName="textRect" presStyleLbl="revTx" presStyleIdx="0" presStyleCnt="3" custLinFactX="13553" custLinFactNeighborX="100000" custLinFactNeighborY="-52214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  <dgm:pt modelId="{9EE08F7E-9561-456D-9C3C-E94FB9BF017E}" type="pres">
      <dgm:prSet presAssocID="{444FC896-8795-4DAC-B378-67B039171C54}" presName="sibTrans" presStyleCnt="0"/>
      <dgm:spPr/>
      <dgm:t>
        <a:bodyPr/>
        <a:lstStyle/>
        <a:p>
          <a:endParaRPr lang="sl-SI"/>
        </a:p>
      </dgm:t>
    </dgm:pt>
    <dgm:pt modelId="{38856C01-7C97-49D3-98E2-94E6B8567E49}" type="pres">
      <dgm:prSet presAssocID="{5F63DC35-4F3C-4493-94F3-A81B531B4D74}" presName="compNode" presStyleCnt="0"/>
      <dgm:spPr/>
      <dgm:t>
        <a:bodyPr/>
        <a:lstStyle/>
        <a:p>
          <a:endParaRPr lang="sl-SI"/>
        </a:p>
      </dgm:t>
    </dgm:pt>
    <dgm:pt modelId="{C47AD2B5-17D8-4773-B6DF-209B673C8345}" type="pres">
      <dgm:prSet presAssocID="{5F63DC35-4F3C-4493-94F3-A81B531B4D74}" presName="iconBgRect" presStyleLbl="bgShp" presStyleIdx="1" presStyleCnt="3" custLinFactNeighborX="-9194" custLinFactNeighborY="4355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42D7F779-995C-4F05-B63C-46AA10619414}" type="pres">
      <dgm:prSet presAssocID="{5F63DC35-4F3C-4493-94F3-A81B531B4D74}" presName="iconRect" presStyleLbl="node1" presStyleIdx="1" presStyleCnt="3" custLinFactNeighborX="-15073" custLinFactNeighborY="853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2CD0DD7-06BB-415F-BD4A-F21DCD3A8822}" type="pres">
      <dgm:prSet presAssocID="{5F63DC35-4F3C-4493-94F3-A81B531B4D74}" presName="spaceRect" presStyleCnt="0"/>
      <dgm:spPr/>
      <dgm:t>
        <a:bodyPr/>
        <a:lstStyle/>
        <a:p>
          <a:endParaRPr lang="sl-SI"/>
        </a:p>
      </dgm:t>
    </dgm:pt>
    <dgm:pt modelId="{78884F33-2B3A-4F06-9A4A-AC181AB86F83}" type="pres">
      <dgm:prSet presAssocID="{5F63DC35-4F3C-4493-94F3-A81B531B4D74}" presName="textRect" presStyleLbl="revTx" presStyleIdx="1" presStyleCnt="3" custScaleY="96669" custLinFactX="-14128" custLinFactNeighborX="-100000" custLinFactNeighborY="-54239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  <dgm:pt modelId="{AD921BD1-6AE3-446F-BAE1-2D75DFCF2C46}" type="pres">
      <dgm:prSet presAssocID="{F96DC060-BE3F-4014-93FD-8BF35637838D}" presName="sibTrans" presStyleCnt="0"/>
      <dgm:spPr/>
      <dgm:t>
        <a:bodyPr/>
        <a:lstStyle/>
        <a:p>
          <a:endParaRPr lang="sl-SI"/>
        </a:p>
      </dgm:t>
    </dgm:pt>
    <dgm:pt modelId="{3DD24EEE-721F-4AEC-AC59-C4116472D40C}" type="pres">
      <dgm:prSet presAssocID="{2B036AD7-C783-4337-B131-65880F99FC82}" presName="compNode" presStyleCnt="0"/>
      <dgm:spPr/>
      <dgm:t>
        <a:bodyPr/>
        <a:lstStyle/>
        <a:p>
          <a:endParaRPr lang="sl-SI"/>
        </a:p>
      </dgm:t>
    </dgm:pt>
    <dgm:pt modelId="{0C63C9DF-0B6B-4DAA-87CD-9D0857A0E274}" type="pres">
      <dgm:prSet presAssocID="{2B036AD7-C783-4337-B131-65880F99FC82}" presName="iconBgRect" presStyleLbl="bgShp" presStyleIdx="2" presStyleCnt="3" custLinFactNeighborX="-9252" custLinFactNeighborY="5665"/>
      <dgm:spPr>
        <a:solidFill>
          <a:schemeClr val="tx2"/>
        </a:solidFill>
      </dgm:spPr>
      <dgm:t>
        <a:bodyPr/>
        <a:lstStyle/>
        <a:p>
          <a:endParaRPr lang="sl-SI"/>
        </a:p>
      </dgm:t>
    </dgm:pt>
    <dgm:pt modelId="{C1EB343B-95DB-438D-B23B-355EB5A74B25}" type="pres">
      <dgm:prSet presAssocID="{2B036AD7-C783-4337-B131-65880F99FC82}" presName="iconRect" presStyleLbl="node1" presStyleIdx="2" presStyleCnt="3" custLinFactNeighborX="-10436" custLinFactNeighborY="13282"/>
      <dgm:spPr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sl-SI"/>
        </a:p>
      </dgm:t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53C1C822-4AF2-42CA-8B75-219150455557}" type="pres">
      <dgm:prSet presAssocID="{2B036AD7-C783-4337-B131-65880F99FC82}" presName="spaceRect" presStyleCnt="0"/>
      <dgm:spPr/>
      <dgm:t>
        <a:bodyPr/>
        <a:lstStyle/>
        <a:p>
          <a:endParaRPr lang="sl-SI"/>
        </a:p>
      </dgm:t>
    </dgm:pt>
    <dgm:pt modelId="{90F17641-F7B3-470A-8361-8C7960027E77}" type="pres">
      <dgm:prSet presAssocID="{2B036AD7-C783-4337-B131-65880F99FC82}" presName="textRect" presStyleLbl="revTx" presStyleIdx="2" presStyleCnt="3" custLinFactNeighborX="-5603" custLinFactNeighborY="-52918">
        <dgm:presLayoutVars>
          <dgm:chMax val="1"/>
          <dgm:chPref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C7B25D08-6C4A-4FAB-AC42-A8DBBB2829BC}" srcId="{A0790FAC-E1DF-4C1A-B15C-4B37BD1C498D}" destId="{68A38BC6-7116-4DFC-AE4E-052B25C079EE}" srcOrd="0" destOrd="0" parTransId="{F7538678-1E34-438D-8A03-1503AEA69B4E}" sibTransId="{444FC896-8795-4DAC-B378-67B039171C54}"/>
    <dgm:cxn modelId="{DE48C182-0599-4971-9664-7FAF19342715}" srcId="{A0790FAC-E1DF-4C1A-B15C-4B37BD1C498D}" destId="{2B036AD7-C783-4337-B131-65880F99FC82}" srcOrd="2" destOrd="0" parTransId="{A586ACC2-E33C-455E-8DDB-3C4AFB949888}" sibTransId="{A5B8D427-6796-4867-9683-61262ADA91B4}"/>
    <dgm:cxn modelId="{8F33204F-A1F1-43DC-AB16-2B3E901210E9}" type="presOf" srcId="{5F63DC35-4F3C-4493-94F3-A81B531B4D74}" destId="{78884F33-2B3A-4F06-9A4A-AC181AB86F83}" srcOrd="0" destOrd="0" presId="urn:microsoft.com/office/officeart/2018/5/layout/IconCircleLabelList"/>
    <dgm:cxn modelId="{0B9C6D8F-DA84-459A-AF0B-7D6E34119CC3}" type="presOf" srcId="{2B036AD7-C783-4337-B131-65880F99FC82}" destId="{90F17641-F7B3-470A-8361-8C7960027E77}" srcOrd="0" destOrd="0" presId="urn:microsoft.com/office/officeart/2018/5/layout/IconCircleLabelList"/>
    <dgm:cxn modelId="{25924232-6376-4BFD-99D6-65D9F26977D9}" srcId="{A0790FAC-E1DF-4C1A-B15C-4B37BD1C498D}" destId="{5F63DC35-4F3C-4493-94F3-A81B531B4D74}" srcOrd="1" destOrd="0" parTransId="{A237A20E-7AB5-4011-88C4-F47C7FC517FD}" sibTransId="{F96DC060-BE3F-4014-93FD-8BF35637838D}"/>
    <dgm:cxn modelId="{6DFA03AD-A40B-46EC-9784-9BCB7DBEA4A5}" type="presOf" srcId="{68A38BC6-7116-4DFC-AE4E-052B25C079EE}" destId="{6B6CE3C5-3B96-4820-B7BE-5016D1374B10}" srcOrd="0" destOrd="0" presId="urn:microsoft.com/office/officeart/2018/5/layout/IconCircleLabelList"/>
    <dgm:cxn modelId="{E55257A9-2AF0-4967-8970-976F629A8BCD}" type="presOf" srcId="{A0790FAC-E1DF-4C1A-B15C-4B37BD1C498D}" destId="{32668F0A-42D4-4927-84E2-753188B5AD87}" srcOrd="0" destOrd="0" presId="urn:microsoft.com/office/officeart/2018/5/layout/IconCircleLabelList"/>
    <dgm:cxn modelId="{B8D3F0EB-ACD6-4FB4-83A4-C15C6636F43A}" type="presParOf" srcId="{32668F0A-42D4-4927-84E2-753188B5AD87}" destId="{61479182-E26F-49FB-B8F9-3116B0DD6644}" srcOrd="0" destOrd="0" presId="urn:microsoft.com/office/officeart/2018/5/layout/IconCircleLabelList"/>
    <dgm:cxn modelId="{006A6637-2707-46C5-966F-4642E8A36306}" type="presParOf" srcId="{61479182-E26F-49FB-B8F9-3116B0DD6644}" destId="{9AADBD18-3404-473A-A086-127ABD471E84}" srcOrd="0" destOrd="0" presId="urn:microsoft.com/office/officeart/2018/5/layout/IconCircleLabelList"/>
    <dgm:cxn modelId="{F33A4789-3288-4C0C-9ACE-7F9CDC24C055}" type="presParOf" srcId="{61479182-E26F-49FB-B8F9-3116B0DD6644}" destId="{41AD087F-F8D4-415F-ACC6-A4DA30D57A5D}" srcOrd="1" destOrd="0" presId="urn:microsoft.com/office/officeart/2018/5/layout/IconCircleLabelList"/>
    <dgm:cxn modelId="{75BC3A9F-F2B5-455A-85F1-51B8039E09B9}" type="presParOf" srcId="{61479182-E26F-49FB-B8F9-3116B0DD6644}" destId="{478568C6-61C8-464E-83CE-BA7B18E375C8}" srcOrd="2" destOrd="0" presId="urn:microsoft.com/office/officeart/2018/5/layout/IconCircleLabelList"/>
    <dgm:cxn modelId="{85C6874E-5238-4F43-8116-6B07B7D0B17B}" type="presParOf" srcId="{61479182-E26F-49FB-B8F9-3116B0DD6644}" destId="{6B6CE3C5-3B96-4820-B7BE-5016D1374B10}" srcOrd="3" destOrd="0" presId="urn:microsoft.com/office/officeart/2018/5/layout/IconCircleLabelList"/>
    <dgm:cxn modelId="{6885B3DD-3B95-4DE5-B907-13382DFB250F}" type="presParOf" srcId="{32668F0A-42D4-4927-84E2-753188B5AD87}" destId="{9EE08F7E-9561-456D-9C3C-E94FB9BF017E}" srcOrd="1" destOrd="0" presId="urn:microsoft.com/office/officeart/2018/5/layout/IconCircleLabelList"/>
    <dgm:cxn modelId="{F12FFE76-C572-46B6-AE0A-CA4F71B50A32}" type="presParOf" srcId="{32668F0A-42D4-4927-84E2-753188B5AD87}" destId="{38856C01-7C97-49D3-98E2-94E6B8567E49}" srcOrd="2" destOrd="0" presId="urn:microsoft.com/office/officeart/2018/5/layout/IconCircleLabelList"/>
    <dgm:cxn modelId="{EC97492C-3348-4C7F-BB59-8D2D5534FCD7}" type="presParOf" srcId="{38856C01-7C97-49D3-98E2-94E6B8567E49}" destId="{C47AD2B5-17D8-4773-B6DF-209B673C8345}" srcOrd="0" destOrd="0" presId="urn:microsoft.com/office/officeart/2018/5/layout/IconCircleLabelList"/>
    <dgm:cxn modelId="{EEBA445C-0A30-4B29-9EFA-F4F869E7E70E}" type="presParOf" srcId="{38856C01-7C97-49D3-98E2-94E6B8567E49}" destId="{42D7F779-995C-4F05-B63C-46AA10619414}" srcOrd="1" destOrd="0" presId="urn:microsoft.com/office/officeart/2018/5/layout/IconCircleLabelList"/>
    <dgm:cxn modelId="{630936A7-0E7A-4616-AB7A-463576736F85}" type="presParOf" srcId="{38856C01-7C97-49D3-98E2-94E6B8567E49}" destId="{52CD0DD7-06BB-415F-BD4A-F21DCD3A8822}" srcOrd="2" destOrd="0" presId="urn:microsoft.com/office/officeart/2018/5/layout/IconCircleLabelList"/>
    <dgm:cxn modelId="{31B572CE-F230-4147-A1B1-A4A3E0F70C80}" type="presParOf" srcId="{38856C01-7C97-49D3-98E2-94E6B8567E49}" destId="{78884F33-2B3A-4F06-9A4A-AC181AB86F83}" srcOrd="3" destOrd="0" presId="urn:microsoft.com/office/officeart/2018/5/layout/IconCircleLabelList"/>
    <dgm:cxn modelId="{15CB22A0-B7BF-48AA-9ABC-4F49EE4CE04F}" type="presParOf" srcId="{32668F0A-42D4-4927-84E2-753188B5AD87}" destId="{AD921BD1-6AE3-446F-BAE1-2D75DFCF2C46}" srcOrd="3" destOrd="0" presId="urn:microsoft.com/office/officeart/2018/5/layout/IconCircleLabelList"/>
    <dgm:cxn modelId="{E4E4B78A-96E4-4E58-A4BE-F3B63A13A1FD}" type="presParOf" srcId="{32668F0A-42D4-4927-84E2-753188B5AD87}" destId="{3DD24EEE-721F-4AEC-AC59-C4116472D40C}" srcOrd="4" destOrd="0" presId="urn:microsoft.com/office/officeart/2018/5/layout/IconCircleLabelList"/>
    <dgm:cxn modelId="{7938D251-8760-46AD-81CF-B05A3B5676DC}" type="presParOf" srcId="{3DD24EEE-721F-4AEC-AC59-C4116472D40C}" destId="{0C63C9DF-0B6B-4DAA-87CD-9D0857A0E274}" srcOrd="0" destOrd="0" presId="urn:microsoft.com/office/officeart/2018/5/layout/IconCircleLabelList"/>
    <dgm:cxn modelId="{D9EB48F5-644D-49BB-8C9E-D707BE574DB4}" type="presParOf" srcId="{3DD24EEE-721F-4AEC-AC59-C4116472D40C}" destId="{C1EB343B-95DB-438D-B23B-355EB5A74B25}" srcOrd="1" destOrd="0" presId="urn:microsoft.com/office/officeart/2018/5/layout/IconCircleLabelList"/>
    <dgm:cxn modelId="{FDE4CB66-4AF5-40A2-BC6B-21EFE4171F79}" type="presParOf" srcId="{3DD24EEE-721F-4AEC-AC59-C4116472D40C}" destId="{53C1C822-4AF2-42CA-8B75-219150455557}" srcOrd="2" destOrd="0" presId="urn:microsoft.com/office/officeart/2018/5/layout/IconCircleLabelList"/>
    <dgm:cxn modelId="{D09090E4-D7D5-439C-9B2A-0DB7CD038096}" type="presParOf" srcId="{3DD24EEE-721F-4AEC-AC59-C4116472D40C}" destId="{90F17641-F7B3-470A-8361-8C7960027E77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ADBD18-3404-473A-A086-127ABD471E84}">
      <dsp:nvSpPr>
        <dsp:cNvPr id="0" name=""/>
        <dsp:cNvSpPr/>
      </dsp:nvSpPr>
      <dsp:spPr>
        <a:xfrm>
          <a:off x="665329" y="206038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AD087F-F8D4-415F-ACC6-A4DA30D57A5D}">
      <dsp:nvSpPr>
        <dsp:cNvPr id="0" name=""/>
        <dsp:cNvSpPr/>
      </dsp:nvSpPr>
      <dsp:spPr>
        <a:xfrm>
          <a:off x="1057331" y="573339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6CE3C5-3B96-4820-B7BE-5016D1374B10}">
      <dsp:nvSpPr>
        <dsp:cNvPr id="0" name=""/>
        <dsp:cNvSpPr/>
      </dsp:nvSpPr>
      <dsp:spPr>
        <a:xfrm>
          <a:off x="3344435" y="2077481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Znanje poštevanke</a:t>
          </a:r>
          <a:endParaRPr lang="en-US" sz="2100" kern="1200" dirty="0"/>
        </a:p>
      </dsp:txBody>
      <dsp:txXfrm>
        <a:off x="3344435" y="2077481"/>
        <a:ext cx="2868750" cy="720000"/>
      </dsp:txXfrm>
    </dsp:sp>
    <dsp:sp modelId="{C47AD2B5-17D8-4773-B6DF-209B673C8345}">
      <dsp:nvSpPr>
        <dsp:cNvPr id="0" name=""/>
        <dsp:cNvSpPr/>
      </dsp:nvSpPr>
      <dsp:spPr>
        <a:xfrm>
          <a:off x="3856181" y="240628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D7F779-995C-4F05-B63C-46AA10619414}">
      <dsp:nvSpPr>
        <dsp:cNvPr id="0" name=""/>
        <dsp:cNvSpPr/>
      </dsp:nvSpPr>
      <dsp:spPr>
        <a:xfrm>
          <a:off x="4238666" y="623082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884F33-2B3A-4F06-9A4A-AC181AB86F83}">
      <dsp:nvSpPr>
        <dsp:cNvPr id="0" name=""/>
        <dsp:cNvSpPr/>
      </dsp:nvSpPr>
      <dsp:spPr>
        <a:xfrm>
          <a:off x="183617" y="2080889"/>
          <a:ext cx="2868750" cy="6960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Seštevanje in odštevanje na pamet</a:t>
          </a:r>
          <a:endParaRPr lang="en-US" sz="2100" kern="1200" dirty="0"/>
        </a:p>
      </dsp:txBody>
      <dsp:txXfrm>
        <a:off x="183617" y="2080889"/>
        <a:ext cx="2868750" cy="696016"/>
      </dsp:txXfrm>
    </dsp:sp>
    <dsp:sp modelId="{0C63C9DF-0B6B-4DAA-87CD-9D0857A0E274}">
      <dsp:nvSpPr>
        <dsp:cNvPr id="0" name=""/>
        <dsp:cNvSpPr/>
      </dsp:nvSpPr>
      <dsp:spPr>
        <a:xfrm>
          <a:off x="7225948" y="257556"/>
          <a:ext cx="1749937" cy="1749937"/>
        </a:xfrm>
        <a:prstGeom prst="ellipse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EB343B-95DB-438D-B23B-355EB5A74B25}">
      <dsp:nvSpPr>
        <dsp:cNvPr id="0" name=""/>
        <dsp:cNvSpPr/>
      </dsp:nvSpPr>
      <dsp:spPr>
        <a:xfrm>
          <a:off x="7656006" y="664719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F17641-F7B3-470A-8361-8C7960027E77}">
      <dsp:nvSpPr>
        <dsp:cNvPr id="0" name=""/>
        <dsp:cNvSpPr/>
      </dsp:nvSpPr>
      <dsp:spPr>
        <a:xfrm>
          <a:off x="6667710" y="2072412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sl-SI" sz="2100" kern="1200" dirty="0" smtClean="0"/>
            <a:t>NATANČNOST PRI zapisovanju </a:t>
          </a:r>
          <a:endParaRPr lang="en-US" sz="2100" kern="1200" dirty="0"/>
        </a:p>
      </dsp:txBody>
      <dsp:txXfrm>
        <a:off x="6667710" y="2072412"/>
        <a:ext cx="28687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CAA0BC-6609-4556-8B76-A1EDF3B4E98C}" type="datetimeFigureOut">
              <a:rPr lang="en-US" smtClean="0"/>
              <a:t>5/29/2020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A596-7141-45E9-836C-E467146705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599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53EF8-F1F1-426B-B0A9-FD4AEE8EDDC7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AAAADA-552C-4634-A9B8-C1EEDF253588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6A594C05-AA5C-4F09-A6B7-D3A3193AA5D7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7C161-5F1A-4F87-A250-8C55998B83EC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E4DB066-BA4C-4ACB-B5EF-D11313F7B512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13D9-FA56-4191-B3D1-0F0946347F7F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E99F0-C981-43CA-8461-68A368C933F2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7E3CD-9FEF-4266-9447-6E0BADDDB82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ED101-F83B-4D7E-9E34-DC0B18767A58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7F4BB-6FA0-4C2D-AD18-4EF7D955C743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3067F-260F-43C4-A09C-6B48384CFE2B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14FBE5A9-3ED6-497C-9CD0-6F852ECCBD21}" type="datetime1">
              <a:rPr lang="en-US" smtClean="0"/>
              <a:t>5/29/2020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wav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758CB7-007C-40DF-A901-600703FB6D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459C3A3-8B02-4FAB-91CE-E81E1BA31F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048" y="2059012"/>
            <a:ext cx="12188952" cy="1828800"/>
          </a:xfrm>
          <a:prstGeom prst="rect">
            <a:avLst/>
          </a:prstGeom>
          <a:solidFill>
            <a:schemeClr val="tx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A2022F-1436-49C5-9347-FDDDF4EE8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bg1"/>
                </a:solidFill>
              </a:rPr>
              <a:t>PISNO DELJENJE Z ENOMESTNIM ŠTEVILOM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DB366A7-87C2-43BB-AF03-1AF039EE1D1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048" y="3887812"/>
            <a:ext cx="12188952" cy="4572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6C232-3134-4C4E-8119-3B970E1C38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5948" y="3989832"/>
            <a:ext cx="11503152" cy="1726780"/>
          </a:xfrm>
        </p:spPr>
        <p:txBody>
          <a:bodyPr>
            <a:normAutofit/>
          </a:bodyPr>
          <a:lstStyle/>
          <a:p>
            <a:r>
              <a:rPr lang="sl-SI" dirty="0" smtClean="0"/>
              <a:t>POMOČ PRI UČENJU POSTOPKA PISNEGA DELJENJA</a:t>
            </a:r>
          </a:p>
          <a:p>
            <a:r>
              <a:rPr lang="sl-SI" dirty="0" smtClean="0"/>
              <a:t>OŠ Brinje Grosuplje</a:t>
            </a:r>
          </a:p>
          <a:p>
            <a:r>
              <a:rPr lang="sl-SI" dirty="0" smtClean="0"/>
              <a:t>Matija Martinec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17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PREVERI SVOJE DELO</a:t>
            </a:r>
            <a:endParaRPr lang="sl-SI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7" y="1924047"/>
            <a:ext cx="3966120" cy="193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55" y="1924048"/>
            <a:ext cx="5243445" cy="1934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405" y="4049713"/>
            <a:ext cx="3966120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555" y="4049713"/>
            <a:ext cx="5504462" cy="157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47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82C51-6401-41AD-B403-D8CC97A70C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4F3C611-0CF5-45ED-9190-A7A9C19ACAA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86048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7DAFB-9973-42DC-88E6-DA49A7B5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</p:spPr>
        <p:txBody>
          <a:bodyPr>
            <a:normAutofit/>
          </a:bodyPr>
          <a:lstStyle/>
          <a:p>
            <a:r>
              <a:rPr lang="sl-SI" dirty="0" smtClean="0"/>
              <a:t>Kaj je pomembno pri pisnem deljenju?</a:t>
            </a:r>
            <a:endParaRPr lang="en-US" dirty="0"/>
          </a:p>
        </p:txBody>
      </p:sp>
      <p:graphicFrame>
        <p:nvGraphicFramePr>
          <p:cNvPr id="6" name="Content Placeholder 2" descr="icon circle label list SmartArt">
            <a:extLst>
              <a:ext uri="{FF2B5EF4-FFF2-40B4-BE49-F238E27FC236}">
                <a16:creationId xmlns:a16="http://schemas.microsoft.com/office/drawing/2014/main" id="{4759D35E-A055-47E9-9961-B61BD872CC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752253"/>
              </p:ext>
            </p:extLst>
          </p:nvPr>
        </p:nvGraphicFramePr>
        <p:xfrm>
          <a:off x="1202919" y="2011680"/>
          <a:ext cx="9784080" cy="3331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PoljeZBesedilom 4"/>
          <p:cNvSpPr txBox="1"/>
          <p:nvPr/>
        </p:nvSpPr>
        <p:spPr>
          <a:xfrm>
            <a:off x="1590675" y="5524500"/>
            <a:ext cx="8839200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sl-SI" sz="2000" dirty="0" smtClean="0"/>
              <a:t>Načinov deljenja je več. Izberi si tistega, ki ti je najbolj razumljiv.</a:t>
            </a:r>
            <a:endParaRPr lang="sl-SI" sz="2000" dirty="0"/>
          </a:p>
        </p:txBody>
      </p:sp>
    </p:spTree>
    <p:extLst>
      <p:ext uri="{BB962C8B-B14F-4D97-AF65-F5344CB8AC3E}">
        <p14:creationId xmlns:p14="http://schemas.microsoft.com/office/powerpoint/2010/main" val="960782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Nameni učenja</a:t>
            </a:r>
            <a:endParaRPr lang="sl-SI" dirty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Učim se:</a:t>
            </a:r>
          </a:p>
          <a:p>
            <a:pPr>
              <a:buFontTx/>
              <a:buChar char="-"/>
            </a:pPr>
            <a:r>
              <a:rPr lang="sl-SI" dirty="0" smtClean="0"/>
              <a:t>Razlikovati desetiške enote;</a:t>
            </a:r>
          </a:p>
          <a:p>
            <a:pPr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porabljati matematične pojme: deljenec, delitelj, količnik, večkratnik;</a:t>
            </a:r>
          </a:p>
          <a:p>
            <a:pPr>
              <a:buFontTx/>
              <a:buChar char="-"/>
            </a:pPr>
            <a:r>
              <a:rPr lang="sl-SI" dirty="0"/>
              <a:t>u</a:t>
            </a:r>
            <a:r>
              <a:rPr lang="sl-SI" dirty="0" smtClean="0"/>
              <a:t>stno in pisno množiti;</a:t>
            </a:r>
          </a:p>
          <a:p>
            <a:pPr>
              <a:buFontTx/>
              <a:buChar char="-"/>
            </a:pPr>
            <a:r>
              <a:rPr lang="sl-SI" dirty="0" smtClean="0"/>
              <a:t>pisno deliti z enomestnim številom (brez in z ostankom);</a:t>
            </a:r>
          </a:p>
          <a:p>
            <a:pPr>
              <a:buFontTx/>
              <a:buChar char="-"/>
            </a:pPr>
            <a:r>
              <a:rPr lang="sl-SI" dirty="0" smtClean="0"/>
              <a:t>pravilnost deljenja dokazati s preizkusom.</a:t>
            </a:r>
          </a:p>
          <a:p>
            <a:pPr marL="0" indent="0">
              <a:buNone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8968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POIMENOVANJE ČLENOV PRI DELJENJU</a:t>
            </a:r>
            <a:endParaRPr lang="sl-SI" dirty="0"/>
          </a:p>
        </p:txBody>
      </p:sp>
      <p:sp>
        <p:nvSpPr>
          <p:cNvPr id="4" name="Pravokotnik 3"/>
          <p:cNvSpPr/>
          <p:nvPr/>
        </p:nvSpPr>
        <p:spPr>
          <a:xfrm>
            <a:off x="3882970" y="2989765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40 : </a:t>
            </a:r>
            <a:r>
              <a:rPr lang="sl-SI" sz="4400" dirty="0">
                <a:latin typeface="Century Gothic" panose="020B0502020202020204" pitchFamily="34" charset="0"/>
              </a:rPr>
              <a:t>8</a:t>
            </a:r>
            <a:r>
              <a:rPr lang="sl-SI" sz="4400" kern="1200" dirty="0" smtClean="0">
                <a:latin typeface="Century Gothic" panose="020B0502020202020204" pitchFamily="34" charset="0"/>
              </a:rPr>
              <a:t> = 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6283429" y="2989765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cxnSp>
        <p:nvCxnSpPr>
          <p:cNvPr id="8" name="Raven puščični povezovalnik 7"/>
          <p:cNvCxnSpPr/>
          <p:nvPr/>
        </p:nvCxnSpPr>
        <p:spPr>
          <a:xfrm flipH="1">
            <a:off x="3162300" y="3566890"/>
            <a:ext cx="1028701" cy="4381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jeZBesedilom 9"/>
          <p:cNvSpPr txBox="1"/>
          <p:nvPr/>
        </p:nvSpPr>
        <p:spPr>
          <a:xfrm>
            <a:off x="2292294" y="4085888"/>
            <a:ext cx="15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DELJENEC</a:t>
            </a:r>
            <a:endParaRPr lang="sl-SI" b="1" dirty="0"/>
          </a:p>
        </p:txBody>
      </p:sp>
      <p:cxnSp>
        <p:nvCxnSpPr>
          <p:cNvPr id="11" name="Raven puščični povezovalnik 10"/>
          <p:cNvCxnSpPr/>
          <p:nvPr/>
        </p:nvCxnSpPr>
        <p:spPr>
          <a:xfrm>
            <a:off x="5589526" y="3649357"/>
            <a:ext cx="814132" cy="95881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ven puščični povezovalnik 13"/>
          <p:cNvCxnSpPr/>
          <p:nvPr/>
        </p:nvCxnSpPr>
        <p:spPr>
          <a:xfrm>
            <a:off x="6791929" y="3539820"/>
            <a:ext cx="1047750" cy="2190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oljeZBesedilom 16"/>
          <p:cNvSpPr txBox="1"/>
          <p:nvPr/>
        </p:nvSpPr>
        <p:spPr>
          <a:xfrm>
            <a:off x="5996593" y="4705535"/>
            <a:ext cx="131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DELITELJ</a:t>
            </a:r>
            <a:endParaRPr lang="sl-SI" b="1" dirty="0"/>
          </a:p>
        </p:txBody>
      </p:sp>
      <p:sp>
        <p:nvSpPr>
          <p:cNvPr id="18" name="PoljeZBesedilom 17"/>
          <p:cNvSpPr txBox="1"/>
          <p:nvPr/>
        </p:nvSpPr>
        <p:spPr>
          <a:xfrm>
            <a:off x="7934325" y="3725335"/>
            <a:ext cx="1590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KOLIČNIK</a:t>
            </a:r>
            <a:endParaRPr lang="sl-SI" b="1" dirty="0"/>
          </a:p>
        </p:txBody>
      </p:sp>
      <p:sp>
        <p:nvSpPr>
          <p:cNvPr id="16" name="PoljeZBesedilom 15"/>
          <p:cNvSpPr txBox="1"/>
          <p:nvPr/>
        </p:nvSpPr>
        <p:spPr>
          <a:xfrm>
            <a:off x="3112833" y="5503182"/>
            <a:ext cx="5375781" cy="46166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2400" dirty="0" smtClean="0">
                <a:latin typeface="Century Gothic" panose="020B0502020202020204" pitchFamily="34" charset="0"/>
              </a:rPr>
              <a:t>Zakaj je 40 : 8 = 5? Ker je 5 • 8 = 40.</a:t>
            </a:r>
            <a:endParaRPr lang="sl-SI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40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0" grpId="0"/>
      <p:bldP spid="17" grpId="0"/>
      <p:bldP spid="18" grpId="0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enomestnim številom – KRAJŠI NAČIN</a:t>
            </a:r>
            <a:endParaRPr lang="sl-SI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kern="1200" dirty="0"/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099274" y="2609960"/>
            <a:ext cx="23964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575 : 5 = 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472724" y="2609960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1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" name="Puščica dol 2"/>
          <p:cNvSpPr/>
          <p:nvPr/>
        </p:nvSpPr>
        <p:spPr>
          <a:xfrm>
            <a:off x="1218333" y="2113575"/>
            <a:ext cx="284023" cy="47819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1691769" y="2046741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1. Začni deliti pri največji desetiški enoti.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238992" y="2046741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latin typeface="Century Gothic" panose="020B0502020202020204" pitchFamily="34" charset="0"/>
              </a:rPr>
              <a:t>. Delim: 5 : 5 = 1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238998" y="2451673"/>
            <a:ext cx="4429125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3. Množim: 1 • 5 = 5 </a:t>
            </a:r>
          </a:p>
          <a:p>
            <a:r>
              <a:rPr lang="sl-SI" sz="1600" dirty="0"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latin typeface="Century Gothic" panose="020B0502020202020204" pitchFamily="34" charset="0"/>
              </a:rPr>
              <a:t>oliko še manjka do 5? NIČ.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2676640" y="3304979"/>
            <a:ext cx="996109" cy="594339"/>
            <a:chOff x="2676640" y="3304979"/>
            <a:chExt cx="996109" cy="594339"/>
          </a:xfrm>
        </p:grpSpPr>
        <p:sp>
          <p:nvSpPr>
            <p:cNvPr id="18" name="Puščica z obratom nazaj 17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19" name="Pravokotnik 18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•</a:t>
              </a:r>
              <a:endParaRPr lang="sl-SI" dirty="0"/>
            </a:p>
          </p:txBody>
        </p:sp>
      </p:grpSp>
      <p:sp>
        <p:nvSpPr>
          <p:cNvPr id="21" name="Pravokotnik 20"/>
          <p:cNvSpPr/>
          <p:nvPr/>
        </p:nvSpPr>
        <p:spPr>
          <a:xfrm>
            <a:off x="1190843" y="3242149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0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7239003" y="3095885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latin typeface="Century Gothic" panose="020B0502020202020204" pitchFamily="34" charset="0"/>
              </a:rPr>
              <a:t>. Pripišem število </a:t>
            </a:r>
            <a:r>
              <a:rPr lang="sl-SI" sz="1600" dirty="0" err="1" smtClean="0">
                <a:latin typeface="Century Gothic" panose="020B0502020202020204" pitchFamily="34" charset="0"/>
              </a:rPr>
              <a:t>desetic</a:t>
            </a:r>
            <a:r>
              <a:rPr lang="sl-SI" sz="1600" dirty="0" smtClean="0">
                <a:latin typeface="Century Gothic" panose="020B0502020202020204" pitchFamily="34" charset="0"/>
              </a:rPr>
              <a:t>. V tem primeru 7.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3" name="Pravokotnik 22"/>
          <p:cNvSpPr/>
          <p:nvPr/>
        </p:nvSpPr>
        <p:spPr>
          <a:xfrm>
            <a:off x="1488063" y="3242149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1488063" y="3236273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7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239003" y="3504261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5. Delim: 7 : 5 = 1 in nekaj ostane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6" name="Pravokotnik 25"/>
          <p:cNvSpPr/>
          <p:nvPr/>
        </p:nvSpPr>
        <p:spPr>
          <a:xfrm>
            <a:off x="3729899" y="2609960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1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239003" y="3911120"/>
            <a:ext cx="4429125" cy="830997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6</a:t>
            </a:r>
            <a:r>
              <a:rPr lang="sl-SI" sz="1600" dirty="0" smtClean="0">
                <a:latin typeface="Century Gothic" panose="020B0502020202020204" pitchFamily="34" charset="0"/>
              </a:rPr>
              <a:t>. Množim: 1 • 5 = 5 </a:t>
            </a:r>
          </a:p>
          <a:p>
            <a:r>
              <a:rPr lang="sl-SI" sz="1600" dirty="0"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latin typeface="Century Gothic" panose="020B0502020202020204" pitchFamily="34" charset="0"/>
              </a:rPr>
              <a:t>oliko še manjka do 7? DVE. </a:t>
            </a:r>
          </a:p>
          <a:p>
            <a:r>
              <a:rPr lang="sl-SI" sz="1600" dirty="0" smtClean="0">
                <a:latin typeface="Century Gothic" panose="020B0502020202020204" pitchFamily="34" charset="0"/>
              </a:rPr>
              <a:t>Pripišem ostanek 2.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1470962" y="3851806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2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7238996" y="4822566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7. Pripišem število </a:t>
            </a:r>
            <a:r>
              <a:rPr lang="sl-SI" sz="1600" dirty="0" err="1" smtClean="0">
                <a:latin typeface="Century Gothic" panose="020B0502020202020204" pitchFamily="34" charset="0"/>
              </a:rPr>
              <a:t>enic</a:t>
            </a:r>
            <a:r>
              <a:rPr lang="sl-SI" sz="1600" dirty="0" smtClean="0">
                <a:latin typeface="Century Gothic" panose="020B0502020202020204" pitchFamily="34" charset="0"/>
              </a:rPr>
              <a:t>. V tem primeru 5.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30" name="Puščica dol 29"/>
          <p:cNvSpPr/>
          <p:nvPr/>
        </p:nvSpPr>
        <p:spPr>
          <a:xfrm>
            <a:off x="1911054" y="3368061"/>
            <a:ext cx="142011" cy="47819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avokotnik 30"/>
          <p:cNvSpPr/>
          <p:nvPr/>
        </p:nvSpPr>
        <p:spPr>
          <a:xfrm>
            <a:off x="1827062" y="3848160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2" name="Pravokotnik 31"/>
          <p:cNvSpPr/>
          <p:nvPr/>
        </p:nvSpPr>
        <p:spPr>
          <a:xfrm>
            <a:off x="3992700" y="2610070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3" name="Puščica dol 32"/>
          <p:cNvSpPr/>
          <p:nvPr/>
        </p:nvSpPr>
        <p:spPr>
          <a:xfrm>
            <a:off x="1591324" y="3213702"/>
            <a:ext cx="98276" cy="132014"/>
          </a:xfrm>
          <a:prstGeom prst="downArrow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PoljeZBesedilom 33"/>
          <p:cNvSpPr txBox="1"/>
          <p:nvPr/>
        </p:nvSpPr>
        <p:spPr>
          <a:xfrm>
            <a:off x="7238994" y="5240176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8. Delim: 25 : 5 = 5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35" name="PoljeZBesedilom 34"/>
          <p:cNvSpPr txBox="1"/>
          <p:nvPr/>
        </p:nvSpPr>
        <p:spPr>
          <a:xfrm>
            <a:off x="7238993" y="5670342"/>
            <a:ext cx="4429125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9</a:t>
            </a:r>
            <a:r>
              <a:rPr lang="sl-SI" sz="1600" dirty="0" smtClean="0">
                <a:latin typeface="Century Gothic" panose="020B0502020202020204" pitchFamily="34" charset="0"/>
              </a:rPr>
              <a:t>. Množim: 5 • 5 = 25 </a:t>
            </a:r>
          </a:p>
          <a:p>
            <a:r>
              <a:rPr lang="sl-SI" sz="1600" dirty="0"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latin typeface="Century Gothic" panose="020B0502020202020204" pitchFamily="34" charset="0"/>
              </a:rPr>
              <a:t>oliko še manjka do 25? NIČ. Ostanek je 0.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1812558" y="446722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0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2151559" y="4688805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dirty="0" smtClean="0">
                <a:latin typeface="Century Gothic" panose="020B0502020202020204" pitchFamily="34" charset="0"/>
              </a:rPr>
              <a:t>Ost.</a:t>
            </a:r>
            <a:endParaRPr lang="en-US" sz="2400" kern="1200" dirty="0">
              <a:latin typeface="Century Gothic" panose="020B0502020202020204" pitchFamily="34" charset="0"/>
            </a:endParaRPr>
          </a:p>
        </p:txBody>
      </p:sp>
      <p:grpSp>
        <p:nvGrpSpPr>
          <p:cNvPr id="39" name="Skupina 38"/>
          <p:cNvGrpSpPr/>
          <p:nvPr/>
        </p:nvGrpSpPr>
        <p:grpSpPr>
          <a:xfrm rot="5400000">
            <a:off x="386107" y="2963641"/>
            <a:ext cx="746930" cy="594339"/>
            <a:chOff x="2676640" y="3304979"/>
            <a:chExt cx="996109" cy="594339"/>
          </a:xfrm>
        </p:grpSpPr>
        <p:sp>
          <p:nvSpPr>
            <p:cNvPr id="40" name="Puščica z obratom nazaj 3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41" name="Pravokotnik 40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?</a:t>
              </a:r>
              <a:endParaRPr lang="sl-SI" dirty="0"/>
            </a:p>
          </p:txBody>
        </p:sp>
      </p:grpSp>
      <p:grpSp>
        <p:nvGrpSpPr>
          <p:cNvPr id="45" name="Skupina 44"/>
          <p:cNvGrpSpPr/>
          <p:nvPr/>
        </p:nvGrpSpPr>
        <p:grpSpPr>
          <a:xfrm>
            <a:off x="2581275" y="3718918"/>
            <a:ext cx="1411425" cy="693183"/>
            <a:chOff x="2676640" y="3304979"/>
            <a:chExt cx="996109" cy="594339"/>
          </a:xfrm>
        </p:grpSpPr>
        <p:sp>
          <p:nvSpPr>
            <p:cNvPr id="46" name="Puščica z obratom nazaj 45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47" name="Pravokotnik 46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•</a:t>
              </a:r>
              <a:endParaRPr lang="sl-SI" dirty="0"/>
            </a:p>
          </p:txBody>
        </p:sp>
      </p:grpSp>
      <p:grpSp>
        <p:nvGrpSpPr>
          <p:cNvPr id="51" name="Skupina 50"/>
          <p:cNvGrpSpPr/>
          <p:nvPr/>
        </p:nvGrpSpPr>
        <p:grpSpPr>
          <a:xfrm rot="5400000">
            <a:off x="688845" y="3741467"/>
            <a:ext cx="746930" cy="594339"/>
            <a:chOff x="2676640" y="3304979"/>
            <a:chExt cx="996109" cy="594339"/>
          </a:xfrm>
        </p:grpSpPr>
        <p:sp>
          <p:nvSpPr>
            <p:cNvPr id="52" name="Puščica z obratom nazaj 51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53" name="Pravokotnik 52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?</a:t>
              </a:r>
              <a:endParaRPr lang="sl-SI" dirty="0"/>
            </a:p>
          </p:txBody>
        </p:sp>
      </p:grpSp>
      <p:grpSp>
        <p:nvGrpSpPr>
          <p:cNvPr id="54" name="Skupina 53"/>
          <p:cNvGrpSpPr/>
          <p:nvPr/>
        </p:nvGrpSpPr>
        <p:grpSpPr>
          <a:xfrm>
            <a:off x="2633729" y="4208160"/>
            <a:ext cx="1662862" cy="1013772"/>
            <a:chOff x="2676640" y="3304979"/>
            <a:chExt cx="996109" cy="594339"/>
          </a:xfrm>
        </p:grpSpPr>
        <p:sp>
          <p:nvSpPr>
            <p:cNvPr id="55" name="Puščica z obratom nazaj 54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56" name="Pravokotnik 55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•</a:t>
              </a:r>
              <a:endParaRPr lang="sl-SI" dirty="0"/>
            </a:p>
          </p:txBody>
        </p:sp>
      </p:grpSp>
      <p:grpSp>
        <p:nvGrpSpPr>
          <p:cNvPr id="57" name="Skupina 56"/>
          <p:cNvGrpSpPr/>
          <p:nvPr/>
        </p:nvGrpSpPr>
        <p:grpSpPr>
          <a:xfrm rot="5400000">
            <a:off x="1199235" y="4149140"/>
            <a:ext cx="746930" cy="805719"/>
            <a:chOff x="2676640" y="3304979"/>
            <a:chExt cx="996109" cy="594339"/>
          </a:xfrm>
        </p:grpSpPr>
        <p:sp>
          <p:nvSpPr>
            <p:cNvPr id="58" name="Puščica z obratom nazaj 57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59" name="Pravokotnik 58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?</a:t>
              </a:r>
              <a:endParaRPr lang="sl-SI" dirty="0"/>
            </a:p>
          </p:txBody>
        </p:sp>
      </p:grpSp>
      <p:sp>
        <p:nvSpPr>
          <p:cNvPr id="60" name="PoljeZBesedilom 59"/>
          <p:cNvSpPr txBox="1"/>
          <p:nvPr/>
        </p:nvSpPr>
        <p:spPr>
          <a:xfrm>
            <a:off x="1437617" y="5670342"/>
            <a:ext cx="2555084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1 1 5 • 5</a:t>
            </a:r>
            <a:endParaRPr lang="sl-SI" sz="2000" b="1" u="sng" dirty="0">
              <a:latin typeface="Century Gothic" panose="020B0502020202020204" pitchFamily="34" charset="0"/>
            </a:endParaRPr>
          </a:p>
        </p:txBody>
      </p:sp>
      <p:sp>
        <p:nvSpPr>
          <p:cNvPr id="50" name="Pravokotnik 49"/>
          <p:cNvSpPr/>
          <p:nvPr/>
        </p:nvSpPr>
        <p:spPr>
          <a:xfrm>
            <a:off x="3593623" y="6048741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2" name="Pravokotnik 61"/>
          <p:cNvSpPr/>
          <p:nvPr/>
        </p:nvSpPr>
        <p:spPr>
          <a:xfrm>
            <a:off x="3380732" y="604874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3" name="Pravokotnik 62"/>
          <p:cNvSpPr/>
          <p:nvPr/>
        </p:nvSpPr>
        <p:spPr>
          <a:xfrm>
            <a:off x="3150624" y="604873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pic>
        <p:nvPicPr>
          <p:cNvPr id="15" name="Zvo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675.4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524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95"/>
    </mc:Choice>
    <mc:Fallback xmlns="">
      <p:transition spd="slow" advTm="150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  <p:bldP spid="12" grpId="0" animBg="1"/>
      <p:bldP spid="12" grpId="1" animBg="1"/>
      <p:bldP spid="16" grpId="0" animBg="1"/>
      <p:bldP spid="17" grpId="0" animBg="1"/>
      <p:bldP spid="21" grpId="0"/>
      <p:bldP spid="22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/>
      <p:bldP spid="37" grpId="0"/>
      <p:bldP spid="60" grpId="0"/>
      <p:bldP spid="50" grpId="0"/>
      <p:bldP spid="62" grpId="0"/>
      <p:bldP spid="6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enomestnim številom – DALJŠI NAČIN</a:t>
            </a:r>
            <a:endParaRPr lang="sl-SI" dirty="0"/>
          </a:p>
        </p:txBody>
      </p:sp>
      <p:grpSp>
        <p:nvGrpSpPr>
          <p:cNvPr id="4" name="Skupina 3"/>
          <p:cNvGrpSpPr/>
          <p:nvPr/>
        </p:nvGrpSpPr>
        <p:grpSpPr>
          <a:xfrm>
            <a:off x="1099274" y="2268899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kern="1200" dirty="0"/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676383" y="2493564"/>
            <a:ext cx="23964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575 : 5 = 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4049833" y="249356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1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" name="Puščica dol 2"/>
          <p:cNvSpPr/>
          <p:nvPr/>
        </p:nvSpPr>
        <p:spPr>
          <a:xfrm>
            <a:off x="1795442" y="1997179"/>
            <a:ext cx="284023" cy="478199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PoljeZBesedilom 11"/>
          <p:cNvSpPr txBox="1"/>
          <p:nvPr/>
        </p:nvSpPr>
        <p:spPr>
          <a:xfrm>
            <a:off x="2334423" y="2038502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1. Začni deliti pri največji desetiški enoti.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238992" y="2046741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2</a:t>
            </a:r>
            <a:r>
              <a:rPr lang="sl-SI" sz="1600" dirty="0" smtClean="0">
                <a:latin typeface="Century Gothic" panose="020B0502020202020204" pitchFamily="34" charset="0"/>
              </a:rPr>
              <a:t>. Delim: 5 : 5 = 1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238998" y="2451673"/>
            <a:ext cx="4429125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3. Množim: 1 • 5 = 5 </a:t>
            </a:r>
          </a:p>
          <a:p>
            <a:r>
              <a:rPr lang="sl-SI" sz="1600" dirty="0" smtClean="0">
                <a:latin typeface="Century Gothic" panose="020B0502020202020204" pitchFamily="34" charset="0"/>
              </a:rPr>
              <a:t>Zapišem 5. Odštevam: 5 – 5 = 0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1" name="Pravokotnik 20"/>
          <p:cNvSpPr/>
          <p:nvPr/>
        </p:nvSpPr>
        <p:spPr>
          <a:xfrm>
            <a:off x="1757769" y="3019376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2" name="PoljeZBesedilom 21"/>
          <p:cNvSpPr txBox="1"/>
          <p:nvPr/>
        </p:nvSpPr>
        <p:spPr>
          <a:xfrm>
            <a:off x="7239003" y="3095885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latin typeface="Century Gothic" panose="020B0502020202020204" pitchFamily="34" charset="0"/>
              </a:rPr>
              <a:t>. Pripišem število </a:t>
            </a:r>
            <a:r>
              <a:rPr lang="sl-SI" sz="1600" dirty="0" err="1" smtClean="0">
                <a:latin typeface="Century Gothic" panose="020B0502020202020204" pitchFamily="34" charset="0"/>
              </a:rPr>
              <a:t>desetic</a:t>
            </a:r>
            <a:r>
              <a:rPr lang="sl-SI" sz="1600" dirty="0" smtClean="0">
                <a:latin typeface="Century Gothic" panose="020B0502020202020204" pitchFamily="34" charset="0"/>
              </a:rPr>
              <a:t>. V tem primeru 7.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3" name="Pravokotnik 22"/>
          <p:cNvSpPr/>
          <p:nvPr/>
        </p:nvSpPr>
        <p:spPr>
          <a:xfrm>
            <a:off x="1488063" y="3242149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2065172" y="3640160"/>
            <a:ext cx="339001" cy="72848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7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239003" y="3504261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5. Delim: 7 : 5 = 1</a:t>
            </a:r>
          </a:p>
        </p:txBody>
      </p:sp>
      <p:sp>
        <p:nvSpPr>
          <p:cNvPr id="26" name="Pravokotnik 25"/>
          <p:cNvSpPr/>
          <p:nvPr/>
        </p:nvSpPr>
        <p:spPr>
          <a:xfrm>
            <a:off x="4307008" y="249356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1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238990" y="3901111"/>
            <a:ext cx="4429125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6</a:t>
            </a:r>
            <a:r>
              <a:rPr lang="sl-SI" sz="1600" dirty="0" smtClean="0">
                <a:latin typeface="Century Gothic" panose="020B0502020202020204" pitchFamily="34" charset="0"/>
              </a:rPr>
              <a:t>. Množim: 1 • 5 = 5 </a:t>
            </a:r>
          </a:p>
          <a:p>
            <a:r>
              <a:rPr lang="sl-SI" sz="1600" dirty="0" smtClean="0">
                <a:latin typeface="Century Gothic" panose="020B0502020202020204" pitchFamily="34" charset="0"/>
              </a:rPr>
              <a:t>Zapišem 5. Odštevam: 7 – 5 = 2</a:t>
            </a:r>
          </a:p>
        </p:txBody>
      </p:sp>
      <p:sp>
        <p:nvSpPr>
          <p:cNvPr id="28" name="Pravokotnik 27"/>
          <p:cNvSpPr/>
          <p:nvPr/>
        </p:nvSpPr>
        <p:spPr>
          <a:xfrm>
            <a:off x="2338120" y="4694769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7238989" y="4560052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7. Pripišem število </a:t>
            </a:r>
            <a:r>
              <a:rPr lang="sl-SI" sz="1600" dirty="0" err="1" smtClean="0">
                <a:latin typeface="Century Gothic" panose="020B0502020202020204" pitchFamily="34" charset="0"/>
              </a:rPr>
              <a:t>enic</a:t>
            </a:r>
            <a:r>
              <a:rPr lang="sl-SI" sz="1600" dirty="0" smtClean="0">
                <a:latin typeface="Century Gothic" panose="020B0502020202020204" pitchFamily="34" charset="0"/>
              </a:rPr>
              <a:t>. V tem primeru 5.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30" name="Puščica dol 29"/>
          <p:cNvSpPr/>
          <p:nvPr/>
        </p:nvSpPr>
        <p:spPr>
          <a:xfrm>
            <a:off x="2445507" y="3251665"/>
            <a:ext cx="142011" cy="1358844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1" name="Pravokotnik 30"/>
          <p:cNvSpPr/>
          <p:nvPr/>
        </p:nvSpPr>
        <p:spPr>
          <a:xfrm>
            <a:off x="2027013" y="4151656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2" name="Pravokotnik 31"/>
          <p:cNvSpPr/>
          <p:nvPr/>
        </p:nvSpPr>
        <p:spPr>
          <a:xfrm>
            <a:off x="4569809" y="2493674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3" name="Puščica dol 32"/>
          <p:cNvSpPr/>
          <p:nvPr/>
        </p:nvSpPr>
        <p:spPr>
          <a:xfrm>
            <a:off x="2126321" y="3135155"/>
            <a:ext cx="140387" cy="430325"/>
          </a:xfrm>
          <a:prstGeom prst="downArrow">
            <a:avLst/>
          </a:prstGeom>
          <a:solidFill>
            <a:schemeClr val="bg2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4" name="PoljeZBesedilom 33"/>
          <p:cNvSpPr txBox="1"/>
          <p:nvPr/>
        </p:nvSpPr>
        <p:spPr>
          <a:xfrm>
            <a:off x="7238988" y="4988052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8. Delim: 25 : 5 = 5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35" name="PoljeZBesedilom 34"/>
          <p:cNvSpPr txBox="1"/>
          <p:nvPr/>
        </p:nvSpPr>
        <p:spPr>
          <a:xfrm>
            <a:off x="7238987" y="5381000"/>
            <a:ext cx="4429125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9</a:t>
            </a:r>
            <a:r>
              <a:rPr lang="sl-SI" sz="1600" dirty="0" smtClean="0">
                <a:latin typeface="Century Gothic" panose="020B0502020202020204" pitchFamily="34" charset="0"/>
              </a:rPr>
              <a:t>. Množim: 5 • 5 = 25 </a:t>
            </a:r>
          </a:p>
          <a:p>
            <a:r>
              <a:rPr lang="sl-SI" sz="1600" dirty="0" smtClean="0">
                <a:latin typeface="Century Gothic" panose="020B0502020202020204" pitchFamily="34" charset="0"/>
              </a:rPr>
              <a:t>Zapišem 25. Odštevam: 25 – 25 = 0</a:t>
            </a:r>
          </a:p>
        </p:txBody>
      </p:sp>
      <p:sp>
        <p:nvSpPr>
          <p:cNvPr id="36" name="Pravokotnik 35"/>
          <p:cNvSpPr/>
          <p:nvPr/>
        </p:nvSpPr>
        <p:spPr>
          <a:xfrm>
            <a:off x="2347011" y="5846333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0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2686012" y="6072735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dirty="0" smtClean="0">
                <a:latin typeface="Century Gothic" panose="020B0502020202020204" pitchFamily="34" charset="0"/>
              </a:rPr>
              <a:t>Ost.</a:t>
            </a:r>
            <a:endParaRPr lang="en-US" sz="2400" kern="1200" dirty="0">
              <a:latin typeface="Century Gothic" panose="020B0502020202020204" pitchFamily="34" charset="0"/>
            </a:endParaRPr>
          </a:p>
        </p:txBody>
      </p:sp>
      <p:sp>
        <p:nvSpPr>
          <p:cNvPr id="60" name="PoljeZBesedilom 59"/>
          <p:cNvSpPr txBox="1"/>
          <p:nvPr/>
        </p:nvSpPr>
        <p:spPr>
          <a:xfrm>
            <a:off x="3811725" y="5161931"/>
            <a:ext cx="2555084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1 1 5 • 5</a:t>
            </a:r>
            <a:endParaRPr lang="sl-SI" sz="2000" b="1" u="sng" dirty="0">
              <a:latin typeface="Century Gothic" panose="020B0502020202020204" pitchFamily="34" charset="0"/>
            </a:endParaRPr>
          </a:p>
        </p:txBody>
      </p:sp>
      <p:sp>
        <p:nvSpPr>
          <p:cNvPr id="50" name="Pravokotnik 49"/>
          <p:cNvSpPr/>
          <p:nvPr/>
        </p:nvSpPr>
        <p:spPr>
          <a:xfrm>
            <a:off x="5968955" y="5529107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2" name="Pravokotnik 61"/>
          <p:cNvSpPr/>
          <p:nvPr/>
        </p:nvSpPr>
        <p:spPr>
          <a:xfrm>
            <a:off x="5756064" y="552910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3" name="Pravokotnik 62"/>
          <p:cNvSpPr/>
          <p:nvPr/>
        </p:nvSpPr>
        <p:spPr>
          <a:xfrm>
            <a:off x="5525956" y="552910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1" name="Pravokotnik 60"/>
          <p:cNvSpPr/>
          <p:nvPr/>
        </p:nvSpPr>
        <p:spPr>
          <a:xfrm>
            <a:off x="1226522" y="2874038"/>
            <a:ext cx="465247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– 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64" name="Raven povezovalnik 63"/>
          <p:cNvCxnSpPr/>
          <p:nvPr/>
        </p:nvCxnSpPr>
        <p:spPr>
          <a:xfrm>
            <a:off x="1628776" y="3640160"/>
            <a:ext cx="714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Pravokotnik 64"/>
          <p:cNvSpPr/>
          <p:nvPr/>
        </p:nvSpPr>
        <p:spPr>
          <a:xfrm>
            <a:off x="1757768" y="3640160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0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cxnSp>
        <p:nvCxnSpPr>
          <p:cNvPr id="66" name="Raven povezovalnik 65"/>
          <p:cNvCxnSpPr/>
          <p:nvPr/>
        </p:nvCxnSpPr>
        <p:spPr>
          <a:xfrm>
            <a:off x="1700422" y="4751036"/>
            <a:ext cx="71434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Pravokotnik 66"/>
          <p:cNvSpPr/>
          <p:nvPr/>
        </p:nvSpPr>
        <p:spPr>
          <a:xfrm>
            <a:off x="1239708" y="4071601"/>
            <a:ext cx="465247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– 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68" name="Pravokotnik 67"/>
          <p:cNvSpPr/>
          <p:nvPr/>
        </p:nvSpPr>
        <p:spPr>
          <a:xfrm>
            <a:off x="2027012" y="4694769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2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69" name="Pravokotnik 68"/>
          <p:cNvSpPr/>
          <p:nvPr/>
        </p:nvSpPr>
        <p:spPr>
          <a:xfrm>
            <a:off x="1396152" y="5101310"/>
            <a:ext cx="465247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– 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0" name="Pravokotnik 69"/>
          <p:cNvSpPr/>
          <p:nvPr/>
        </p:nvSpPr>
        <p:spPr>
          <a:xfrm>
            <a:off x="2334423" y="5293055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71" name="Pravokotnik 70"/>
          <p:cNvSpPr/>
          <p:nvPr/>
        </p:nvSpPr>
        <p:spPr>
          <a:xfrm>
            <a:off x="2023315" y="5293055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2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cxnSp>
        <p:nvCxnSpPr>
          <p:cNvPr id="72" name="Raven povezovalnik 71"/>
          <p:cNvCxnSpPr/>
          <p:nvPr/>
        </p:nvCxnSpPr>
        <p:spPr>
          <a:xfrm flipV="1">
            <a:off x="1729150" y="5898277"/>
            <a:ext cx="947971" cy="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PoljeZBesedilom 72"/>
          <p:cNvSpPr txBox="1"/>
          <p:nvPr/>
        </p:nvSpPr>
        <p:spPr>
          <a:xfrm>
            <a:off x="7239003" y="6014048"/>
            <a:ext cx="442912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10. Ostanek je 0.</a:t>
            </a:r>
          </a:p>
        </p:txBody>
      </p:sp>
      <p:pic>
        <p:nvPicPr>
          <p:cNvPr id="14" name="Zvok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831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547"/>
    </mc:Choice>
    <mc:Fallback xmlns="">
      <p:transition spd="slow" advTm="101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3" grpId="0" animBg="1"/>
      <p:bldP spid="12" grpId="0" animBg="1"/>
      <p:bldP spid="12" grpId="1" animBg="1"/>
      <p:bldP spid="16" grpId="0" animBg="1"/>
      <p:bldP spid="17" grpId="0" animBg="1"/>
      <p:bldP spid="21" grpId="0"/>
      <p:bldP spid="22" grpId="0" animBg="1"/>
      <p:bldP spid="24" grpId="0"/>
      <p:bldP spid="25" grpId="0" animBg="1"/>
      <p:bldP spid="26" grpId="0"/>
      <p:bldP spid="27" grpId="0" animBg="1"/>
      <p:bldP spid="28" grpId="0"/>
      <p:bldP spid="29" grpId="0" animBg="1"/>
      <p:bldP spid="30" grpId="0" animBg="1"/>
      <p:bldP spid="31" grpId="0"/>
      <p:bldP spid="32" grpId="0"/>
      <p:bldP spid="33" grpId="0" animBg="1"/>
      <p:bldP spid="34" grpId="0" animBg="1"/>
      <p:bldP spid="35" grpId="0" animBg="1"/>
      <p:bldP spid="36" grpId="0"/>
      <p:bldP spid="37" grpId="0"/>
      <p:bldP spid="60" grpId="0"/>
      <p:bldP spid="50" grpId="0"/>
      <p:bldP spid="62" grpId="0"/>
      <p:bldP spid="63" grpId="0"/>
      <p:bldP spid="61" grpId="0"/>
      <p:bldP spid="65" grpId="0"/>
      <p:bldP spid="67" grpId="0"/>
      <p:bldP spid="68" grpId="0"/>
      <p:bldP spid="69" grpId="0"/>
      <p:bldP spid="70" grpId="0"/>
      <p:bldP spid="71" grpId="0"/>
      <p:bldP spid="7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Kako si pomagam pri deljenju?</a:t>
            </a:r>
            <a:endParaRPr lang="sl-SI" dirty="0"/>
          </a:p>
        </p:txBody>
      </p:sp>
      <p:sp>
        <p:nvSpPr>
          <p:cNvPr id="23" name="Pravokotnik 22"/>
          <p:cNvSpPr/>
          <p:nvPr/>
        </p:nvSpPr>
        <p:spPr>
          <a:xfrm>
            <a:off x="4720013" y="4698592"/>
            <a:ext cx="849069" cy="4052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dirty="0" smtClean="0">
                <a:latin typeface="Century Gothic" panose="020B0502020202020204" pitchFamily="34" charset="0"/>
              </a:rPr>
              <a:t>OST.</a:t>
            </a:r>
            <a:endParaRPr lang="en-US" sz="2400" kern="1200" dirty="0">
              <a:latin typeface="Century Gothic" panose="020B0502020202020204" pitchFamily="34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486788" y="3361879"/>
            <a:ext cx="2731887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24</a:t>
            </a:r>
            <a:r>
              <a:rPr lang="sl-SI" sz="4400" kern="1200" dirty="0" smtClean="0">
                <a:latin typeface="Century Gothic" panose="020B0502020202020204" pitchFamily="34" charset="0"/>
              </a:rPr>
              <a:t>0 : </a:t>
            </a:r>
            <a:r>
              <a:rPr lang="sl-SI" sz="4400" dirty="0" smtClean="0">
                <a:latin typeface="Century Gothic" panose="020B0502020202020204" pitchFamily="34" charset="0"/>
              </a:rPr>
              <a:t>5</a:t>
            </a:r>
            <a:r>
              <a:rPr lang="sl-SI" sz="4400" kern="1200" dirty="0" smtClean="0">
                <a:latin typeface="Century Gothic" panose="020B0502020202020204" pitchFamily="34" charset="0"/>
              </a:rPr>
              <a:t> = 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6056747" y="3345583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4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15" name="Pravokotnik 14"/>
          <p:cNvSpPr/>
          <p:nvPr/>
        </p:nvSpPr>
        <p:spPr>
          <a:xfrm>
            <a:off x="6395748" y="3338812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8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grpSp>
        <p:nvGrpSpPr>
          <p:cNvPr id="7" name="Skupina 6"/>
          <p:cNvGrpSpPr/>
          <p:nvPr/>
        </p:nvGrpSpPr>
        <p:grpSpPr>
          <a:xfrm>
            <a:off x="2017664" y="1466850"/>
            <a:ext cx="1726905" cy="1564214"/>
            <a:chOff x="2017665" y="1466850"/>
            <a:chExt cx="1726905" cy="1564214"/>
          </a:xfrm>
        </p:grpSpPr>
        <p:sp>
          <p:nvSpPr>
            <p:cNvPr id="3" name="Ovalni oblaček 2"/>
            <p:cNvSpPr/>
            <p:nvPr/>
          </p:nvSpPr>
          <p:spPr>
            <a:xfrm>
              <a:off x="2017665" y="1466850"/>
              <a:ext cx="1726905" cy="1564214"/>
            </a:xfrm>
            <a:prstGeom prst="wedgeEllipseCallout">
              <a:avLst>
                <a:gd name="adj1" fmla="val 48887"/>
                <a:gd name="adj2" fmla="val 7105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</a:rPr>
                <a:t>2 : 5 = </a:t>
              </a:r>
            </a:p>
            <a:p>
              <a:pPr algn="ctr"/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</a:rPr>
                <a:t>NE GRE!</a:t>
              </a:r>
              <a:endParaRPr lang="sl-SI" dirty="0">
                <a:solidFill>
                  <a:srgbClr val="2C2C2C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26" name="Picture 2" descr="Rezultat iskanja slik za cros sig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77" t="21364" r="22774" b="29027"/>
            <a:stretch/>
          </p:blipFill>
          <p:spPr bwMode="auto">
            <a:xfrm>
              <a:off x="3225743" y="1914526"/>
              <a:ext cx="355478" cy="334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Pravokotnik 25"/>
          <p:cNvSpPr/>
          <p:nvPr/>
        </p:nvSpPr>
        <p:spPr>
          <a:xfrm>
            <a:off x="4059112" y="3920372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4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4375519" y="1083787"/>
            <a:ext cx="3073031" cy="1812920"/>
            <a:chOff x="4375519" y="1083787"/>
            <a:chExt cx="3073031" cy="1812920"/>
          </a:xfrm>
        </p:grpSpPr>
        <p:sp>
          <p:nvSpPr>
            <p:cNvPr id="21" name="Ovalni oblaček 20"/>
            <p:cNvSpPr/>
            <p:nvPr/>
          </p:nvSpPr>
          <p:spPr>
            <a:xfrm>
              <a:off x="4375519" y="1083787"/>
              <a:ext cx="3073031" cy="1812920"/>
            </a:xfrm>
            <a:prstGeom prst="wedgeEllipseCallout">
              <a:avLst>
                <a:gd name="adj1" fmla="val -57565"/>
                <a:gd name="adj2" fmla="val 7380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</a:rPr>
                <a:t>24 : 5 = </a:t>
              </a:r>
            </a:p>
            <a:p>
              <a:endParaRPr lang="sl-SI" dirty="0" smtClean="0">
                <a:solidFill>
                  <a:srgbClr val="2C2C2C"/>
                </a:solidFill>
                <a:latin typeface="Century Gothic" panose="020B0502020202020204" pitchFamily="34" charset="0"/>
              </a:endParaRPr>
            </a:p>
            <a:p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</a:rPr>
                <a:t>Kolikokrat 5 je 24? To pa vem:</a:t>
              </a:r>
              <a:r>
                <a:rPr lang="sl-SI" dirty="0">
                  <a:solidFill>
                    <a:srgbClr val="2C2C2C"/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 </a:t>
              </a:r>
              <a:endParaRPr lang="sl-SI" dirty="0" smtClean="0">
                <a:solidFill>
                  <a:srgbClr val="2C2C2C"/>
                </a:solidFill>
                <a:latin typeface="Century Gothic" panose="020B0502020202020204" pitchFamily="34" charset="0"/>
                <a:sym typeface="Wingdings" panose="05000000000000000000" pitchFamily="2" charset="2"/>
              </a:endParaRPr>
            </a:p>
            <a:p>
              <a:r>
                <a:rPr lang="sl-SI" dirty="0">
                  <a:solidFill>
                    <a:srgbClr val="2C2C2C"/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4</a:t>
              </a:r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 • 5 = 20; 4 ost. </a:t>
              </a:r>
              <a:endParaRPr lang="sl-SI" dirty="0" smtClean="0">
                <a:solidFill>
                  <a:srgbClr val="2C2C2C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0" name="Picture 6" descr="Rezultat iskanja slik za question mark sig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9" t="5235" r="19728" b="6436"/>
            <a:stretch/>
          </p:blipFill>
          <p:spPr bwMode="auto">
            <a:xfrm>
              <a:off x="6363048" y="1264207"/>
              <a:ext cx="371701" cy="367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Pravokotnik 26"/>
          <p:cNvSpPr/>
          <p:nvPr/>
        </p:nvSpPr>
        <p:spPr>
          <a:xfrm>
            <a:off x="4375519" y="3912516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0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4381012" y="4476749"/>
            <a:ext cx="339001" cy="6000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0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grpSp>
        <p:nvGrpSpPr>
          <p:cNvPr id="12" name="Skupina 11"/>
          <p:cNvGrpSpPr/>
          <p:nvPr/>
        </p:nvGrpSpPr>
        <p:grpSpPr>
          <a:xfrm>
            <a:off x="619125" y="3375050"/>
            <a:ext cx="3037162" cy="2149449"/>
            <a:chOff x="219075" y="3361879"/>
            <a:chExt cx="3437213" cy="1564214"/>
          </a:xfrm>
        </p:grpSpPr>
        <p:sp>
          <p:nvSpPr>
            <p:cNvPr id="30" name="Ovalni oblaček 29"/>
            <p:cNvSpPr/>
            <p:nvPr/>
          </p:nvSpPr>
          <p:spPr>
            <a:xfrm>
              <a:off x="219075" y="3361879"/>
              <a:ext cx="3437213" cy="1564214"/>
            </a:xfrm>
            <a:prstGeom prst="wedgeEllipseCallout">
              <a:avLst>
                <a:gd name="adj1" fmla="val 62815"/>
                <a:gd name="adj2" fmla="val -7067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</a:rPr>
                <a:t>Ostanek mora biti manjši od delitelja.</a:t>
              </a:r>
            </a:p>
            <a:p>
              <a:pPr algn="ctr"/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</a:rPr>
                <a:t>4 &lt; 5</a:t>
              </a:r>
              <a:endParaRPr lang="sl-SI" dirty="0">
                <a:solidFill>
                  <a:srgbClr val="2C2C2C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2" name="Picture 8" descr="Rezultat iskanja slik za yes sig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7632" y="4394881"/>
              <a:ext cx="327356" cy="34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Skupina 34"/>
          <p:cNvGrpSpPr/>
          <p:nvPr/>
        </p:nvGrpSpPr>
        <p:grpSpPr>
          <a:xfrm>
            <a:off x="5570346" y="4222016"/>
            <a:ext cx="3073031" cy="1812920"/>
            <a:chOff x="5012382" y="1424737"/>
            <a:chExt cx="3073031" cy="1812920"/>
          </a:xfrm>
        </p:grpSpPr>
        <p:sp>
          <p:nvSpPr>
            <p:cNvPr id="36" name="Ovalni oblaček 35"/>
            <p:cNvSpPr/>
            <p:nvPr/>
          </p:nvSpPr>
          <p:spPr>
            <a:xfrm>
              <a:off x="5012382" y="1424737"/>
              <a:ext cx="3073031" cy="1812920"/>
            </a:xfrm>
            <a:prstGeom prst="wedgeEllipseCallout">
              <a:avLst>
                <a:gd name="adj1" fmla="val -76472"/>
                <a:gd name="adj2" fmla="val -4283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</a:rPr>
                <a:t>40 : 5 = </a:t>
              </a:r>
            </a:p>
            <a:p>
              <a:endParaRPr lang="sl-SI" dirty="0" smtClean="0">
                <a:solidFill>
                  <a:srgbClr val="2C2C2C"/>
                </a:solidFill>
                <a:latin typeface="Century Gothic" panose="020B0502020202020204" pitchFamily="34" charset="0"/>
              </a:endParaRPr>
            </a:p>
            <a:p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</a:rPr>
                <a:t>Kolikokrat 5 je 40? To pa vem:</a:t>
              </a:r>
              <a:r>
                <a:rPr lang="sl-SI" dirty="0">
                  <a:solidFill>
                    <a:srgbClr val="2C2C2C"/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 </a:t>
              </a:r>
              <a:endParaRPr lang="sl-SI" dirty="0" smtClean="0">
                <a:solidFill>
                  <a:srgbClr val="2C2C2C"/>
                </a:solidFill>
                <a:latin typeface="Century Gothic" panose="020B0502020202020204" pitchFamily="34" charset="0"/>
                <a:sym typeface="Wingdings" panose="05000000000000000000" pitchFamily="2" charset="2"/>
              </a:endParaRPr>
            </a:p>
            <a:p>
              <a:r>
                <a:rPr lang="sl-SI" dirty="0" smtClean="0">
                  <a:solidFill>
                    <a:srgbClr val="2C2C2C"/>
                  </a:solidFill>
                  <a:latin typeface="Century Gothic" panose="020B0502020202020204" pitchFamily="34" charset="0"/>
                  <a:sym typeface="Wingdings" panose="05000000000000000000" pitchFamily="2" charset="2"/>
                </a:rPr>
                <a:t>8 • 5 = 40; 0 ost. </a:t>
              </a:r>
              <a:endParaRPr lang="sl-SI" dirty="0" smtClean="0">
                <a:solidFill>
                  <a:srgbClr val="2C2C2C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37" name="Picture 6" descr="Rezultat iskanja slik za question mark sig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9" t="5235" r="19728" b="6436"/>
            <a:stretch/>
          </p:blipFill>
          <p:spPr bwMode="auto">
            <a:xfrm>
              <a:off x="6972648" y="1557894"/>
              <a:ext cx="371701" cy="367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9" name="Ovalni oblaček 38"/>
          <p:cNvSpPr/>
          <p:nvPr/>
        </p:nvSpPr>
        <p:spPr>
          <a:xfrm>
            <a:off x="618246" y="3375049"/>
            <a:ext cx="3037162" cy="2149449"/>
          </a:xfrm>
          <a:prstGeom prst="wedgeEllipseCallout">
            <a:avLst>
              <a:gd name="adj1" fmla="val 62815"/>
              <a:gd name="adj2" fmla="val -7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2C2C2C"/>
                </a:solidFill>
                <a:latin typeface="Century Gothic" panose="020B0502020202020204" pitchFamily="34" charset="0"/>
              </a:rPr>
              <a:t>Če je ostanek večji kot delitelj, MORAMO POVEČATI </a:t>
            </a:r>
            <a:r>
              <a:rPr lang="sl-SI" dirty="0" smtClean="0">
                <a:solidFill>
                  <a:srgbClr val="2C2C2C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KOLIČNIK in ponovno množiti.</a:t>
            </a:r>
            <a:endParaRPr lang="sl-SI" dirty="0" smtClean="0">
              <a:solidFill>
                <a:srgbClr val="2C2C2C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PoljeZBesedilom 40"/>
          <p:cNvSpPr txBox="1"/>
          <p:nvPr/>
        </p:nvSpPr>
        <p:spPr>
          <a:xfrm>
            <a:off x="9055666" y="5355221"/>
            <a:ext cx="1882645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1600" b="1" u="sng" dirty="0" smtClean="0">
                <a:latin typeface="Century Gothic" panose="020B0502020202020204" pitchFamily="34" charset="0"/>
              </a:rPr>
              <a:t>4 8 • 5</a:t>
            </a:r>
            <a:endParaRPr lang="sl-SI" sz="1600" b="1" u="sng" dirty="0">
              <a:latin typeface="Century Gothic" panose="020B0502020202020204" pitchFamily="34" charset="0"/>
            </a:endParaRPr>
          </a:p>
        </p:txBody>
      </p:sp>
      <p:sp>
        <p:nvSpPr>
          <p:cNvPr id="42" name="L-oblika 41"/>
          <p:cNvSpPr/>
          <p:nvPr/>
        </p:nvSpPr>
        <p:spPr>
          <a:xfrm rot="10800000">
            <a:off x="3767163" y="3408013"/>
            <a:ext cx="630950" cy="92266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Leva puščica 15"/>
          <p:cNvSpPr/>
          <p:nvPr/>
        </p:nvSpPr>
        <p:spPr>
          <a:xfrm>
            <a:off x="5495925" y="3252564"/>
            <a:ext cx="1952625" cy="9386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2C2C2C"/>
                </a:solidFill>
                <a:latin typeface="Century Gothic" panose="020B0502020202020204" pitchFamily="34" charset="0"/>
              </a:rPr>
              <a:t>DELITELJ</a:t>
            </a:r>
            <a:endParaRPr lang="sl-SI" dirty="0">
              <a:solidFill>
                <a:srgbClr val="2C2C2C"/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Leva puščica 44"/>
          <p:cNvSpPr/>
          <p:nvPr/>
        </p:nvSpPr>
        <p:spPr>
          <a:xfrm rot="5400000">
            <a:off x="5289122" y="4559580"/>
            <a:ext cx="1952625" cy="9386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rgbClr val="2C2C2C"/>
                </a:solidFill>
                <a:latin typeface="Century Gothic" panose="020B0502020202020204" pitchFamily="34" charset="0"/>
              </a:rPr>
              <a:t>KOLIČNIK</a:t>
            </a:r>
            <a:endParaRPr lang="sl-SI" dirty="0">
              <a:solidFill>
                <a:srgbClr val="2C2C2C"/>
              </a:solidFill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65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" grpId="0"/>
      <p:bldP spid="5" grpId="0"/>
      <p:bldP spid="15" grpId="0"/>
      <p:bldP spid="26" grpId="0"/>
      <p:bldP spid="27" grpId="0"/>
      <p:bldP spid="28" grpId="0"/>
      <p:bldP spid="39" grpId="0" animBg="1"/>
      <p:bldP spid="39" grpId="1" animBg="1"/>
      <p:bldP spid="41" grpId="0" animBg="1"/>
      <p:bldP spid="42" grpId="0" animBg="1"/>
      <p:bldP spid="16" grpId="0" animBg="1"/>
      <p:bldP spid="16" grpId="1" animBg="1"/>
      <p:bldP spid="45" grpId="0" animBg="1"/>
      <p:bldP spid="4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 smtClean="0"/>
              <a:t>pisnO</a:t>
            </a:r>
            <a:r>
              <a:rPr lang="sl-SI" dirty="0" smtClean="0"/>
              <a:t> </a:t>
            </a:r>
            <a:r>
              <a:rPr lang="sl-SI" dirty="0" err="1" smtClean="0"/>
              <a:t>deljenjE</a:t>
            </a:r>
            <a:r>
              <a:rPr lang="sl-SI" dirty="0" smtClean="0"/>
              <a:t> z enomestnim številom (z ostankom) – KRAJŠI NAČIN</a:t>
            </a:r>
            <a:endParaRPr lang="sl-SI" dirty="0"/>
          </a:p>
        </p:txBody>
      </p:sp>
      <p:grpSp>
        <p:nvGrpSpPr>
          <p:cNvPr id="4" name="Skupina 3"/>
          <p:cNvGrpSpPr/>
          <p:nvPr/>
        </p:nvGrpSpPr>
        <p:grpSpPr>
          <a:xfrm>
            <a:off x="1357310" y="2368412"/>
            <a:ext cx="4291875" cy="2198325"/>
            <a:chOff x="86883" y="2890620"/>
            <a:chExt cx="2868750" cy="720000"/>
          </a:xfrm>
        </p:grpSpPr>
        <p:sp>
          <p:nvSpPr>
            <p:cNvPr id="5" name="Pravokotnik 4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6" name="Pravokotnik 5"/>
            <p:cNvSpPr/>
            <p:nvPr/>
          </p:nvSpPr>
          <p:spPr>
            <a:xfrm>
              <a:off x="86883" y="2890620"/>
              <a:ext cx="2868750" cy="720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lvl="0" algn="ctr" defTabSz="9334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defRPr cap="all"/>
              </a:pPr>
              <a:endParaRPr lang="en-US" sz="2100" kern="1200" dirty="0"/>
            </a:p>
          </p:txBody>
        </p:sp>
      </p:grpSp>
      <p:sp>
        <p:nvSpPr>
          <p:cNvPr id="8" name="Pravokotnik 7"/>
          <p:cNvSpPr/>
          <p:nvPr/>
        </p:nvSpPr>
        <p:spPr>
          <a:xfrm>
            <a:off x="861149" y="2609960"/>
            <a:ext cx="28687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Pravokotnik 9"/>
          <p:cNvSpPr/>
          <p:nvPr/>
        </p:nvSpPr>
        <p:spPr>
          <a:xfrm>
            <a:off x="1302101" y="2578298"/>
            <a:ext cx="23964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kern="1200" dirty="0" smtClean="0">
                <a:latin typeface="Century Gothic" panose="020B0502020202020204" pitchFamily="34" charset="0"/>
              </a:rPr>
              <a:t>642 : 7 = 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11" name="Pravokotnik 10"/>
          <p:cNvSpPr/>
          <p:nvPr/>
        </p:nvSpPr>
        <p:spPr>
          <a:xfrm>
            <a:off x="3706075" y="2578298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9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12" name="PoljeZBesedilom 11"/>
          <p:cNvSpPr txBox="1"/>
          <p:nvPr/>
        </p:nvSpPr>
        <p:spPr>
          <a:xfrm>
            <a:off x="1293961" y="2045607"/>
            <a:ext cx="5736478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1. Da lahko deliš, moraš vzeti največji dve desetiški enoti.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16" name="PoljeZBesedilom 15"/>
          <p:cNvSpPr txBox="1"/>
          <p:nvPr/>
        </p:nvSpPr>
        <p:spPr>
          <a:xfrm>
            <a:off x="7238992" y="2046741"/>
            <a:ext cx="4619633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2. Delim: 64 : 7 = 9 in nekaj ostane 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17" name="PoljeZBesedilom 16"/>
          <p:cNvSpPr txBox="1"/>
          <p:nvPr/>
        </p:nvSpPr>
        <p:spPr>
          <a:xfrm>
            <a:off x="7238998" y="2451673"/>
            <a:ext cx="4619627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3. Množim: 9 • 7 = 63 </a:t>
            </a:r>
          </a:p>
          <a:p>
            <a:r>
              <a:rPr lang="sl-SI" sz="1600" dirty="0">
                <a:latin typeface="Century Gothic" panose="020B0502020202020204" pitchFamily="34" charset="0"/>
              </a:rPr>
              <a:t>K</a:t>
            </a:r>
            <a:r>
              <a:rPr lang="sl-SI" sz="1600" dirty="0" smtClean="0">
                <a:latin typeface="Century Gothic" panose="020B0502020202020204" pitchFamily="34" charset="0"/>
              </a:rPr>
              <a:t>oliko še manjka do 64? Pripišem ostanek 1.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grpSp>
        <p:nvGrpSpPr>
          <p:cNvPr id="20" name="Skupina 19"/>
          <p:cNvGrpSpPr/>
          <p:nvPr/>
        </p:nvGrpSpPr>
        <p:grpSpPr>
          <a:xfrm>
            <a:off x="2767316" y="3175073"/>
            <a:ext cx="1165410" cy="594339"/>
            <a:chOff x="2676640" y="3304979"/>
            <a:chExt cx="996109" cy="594339"/>
          </a:xfrm>
        </p:grpSpPr>
        <p:sp>
          <p:nvSpPr>
            <p:cNvPr id="18" name="Puščica z obratom nazaj 17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19" name="Pravokotnik 18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•</a:t>
              </a:r>
              <a:endParaRPr lang="sl-SI" dirty="0"/>
            </a:p>
          </p:txBody>
        </p:sp>
      </p:grpSp>
      <p:sp>
        <p:nvSpPr>
          <p:cNvPr id="23" name="Pravokotnik 22"/>
          <p:cNvSpPr/>
          <p:nvPr/>
        </p:nvSpPr>
        <p:spPr>
          <a:xfrm>
            <a:off x="1488063" y="3242149"/>
            <a:ext cx="407412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4" name="Pravokotnik 23"/>
          <p:cNvSpPr/>
          <p:nvPr/>
        </p:nvSpPr>
        <p:spPr>
          <a:xfrm>
            <a:off x="1736570" y="3321289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1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5" name="PoljeZBesedilom 24"/>
          <p:cNvSpPr txBox="1"/>
          <p:nvPr/>
        </p:nvSpPr>
        <p:spPr>
          <a:xfrm>
            <a:off x="7239003" y="3129021"/>
            <a:ext cx="4619622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>
                <a:latin typeface="Century Gothic" panose="020B0502020202020204" pitchFamily="34" charset="0"/>
              </a:rPr>
              <a:t>4</a:t>
            </a:r>
            <a:r>
              <a:rPr lang="sl-SI" sz="1600" dirty="0" smtClean="0">
                <a:latin typeface="Century Gothic" panose="020B0502020202020204" pitchFamily="34" charset="0"/>
              </a:rPr>
              <a:t>. </a:t>
            </a:r>
            <a:r>
              <a:rPr lang="sl-SI" sz="1600" dirty="0">
                <a:latin typeface="Century Gothic" panose="020B0502020202020204" pitchFamily="34" charset="0"/>
              </a:rPr>
              <a:t>Pripišem število </a:t>
            </a:r>
            <a:r>
              <a:rPr lang="sl-SI" sz="1600" dirty="0" err="1">
                <a:latin typeface="Century Gothic" panose="020B0502020202020204" pitchFamily="34" charset="0"/>
              </a:rPr>
              <a:t>enic</a:t>
            </a:r>
            <a:r>
              <a:rPr lang="sl-SI" sz="1600" dirty="0">
                <a:latin typeface="Century Gothic" panose="020B0502020202020204" pitchFamily="34" charset="0"/>
              </a:rPr>
              <a:t>. V tem primeru </a:t>
            </a:r>
            <a:r>
              <a:rPr lang="sl-SI" sz="1600" dirty="0" smtClean="0">
                <a:latin typeface="Century Gothic" panose="020B0502020202020204" pitchFamily="34" charset="0"/>
              </a:rPr>
              <a:t>2.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7" name="PoljeZBesedilom 26"/>
          <p:cNvSpPr txBox="1"/>
          <p:nvPr/>
        </p:nvSpPr>
        <p:spPr>
          <a:xfrm>
            <a:off x="7238992" y="3549859"/>
            <a:ext cx="4619633" cy="338554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5. Delim: 12 : 7 = 1 in nekaj ostane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28" name="Pravokotnik 27"/>
          <p:cNvSpPr/>
          <p:nvPr/>
        </p:nvSpPr>
        <p:spPr>
          <a:xfrm>
            <a:off x="2004824" y="3321289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2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29" name="PoljeZBesedilom 28"/>
          <p:cNvSpPr txBox="1"/>
          <p:nvPr/>
        </p:nvSpPr>
        <p:spPr>
          <a:xfrm>
            <a:off x="7239003" y="4009270"/>
            <a:ext cx="4619622" cy="584775"/>
          </a:xfrm>
          <a:prstGeom prst="rect">
            <a:avLst/>
          </a:prstGeom>
          <a:noFill/>
          <a:ln w="12700"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Century Gothic" panose="020B0502020202020204" pitchFamily="34" charset="0"/>
              </a:rPr>
              <a:t>6. Množim: 1 </a:t>
            </a:r>
            <a:r>
              <a:rPr lang="sl-SI" sz="1600" dirty="0">
                <a:latin typeface="Century Gothic" panose="020B0502020202020204" pitchFamily="34" charset="0"/>
              </a:rPr>
              <a:t>• 7 = </a:t>
            </a:r>
            <a:r>
              <a:rPr lang="sl-SI" sz="1600" dirty="0" smtClean="0">
                <a:latin typeface="Century Gothic" panose="020B0502020202020204" pitchFamily="34" charset="0"/>
              </a:rPr>
              <a:t>7 </a:t>
            </a:r>
            <a:endParaRPr lang="sl-SI" sz="1600" dirty="0">
              <a:latin typeface="Century Gothic" panose="020B0502020202020204" pitchFamily="34" charset="0"/>
            </a:endParaRPr>
          </a:p>
          <a:p>
            <a:r>
              <a:rPr lang="sl-SI" sz="1600" dirty="0">
                <a:latin typeface="Century Gothic" panose="020B0502020202020204" pitchFamily="34" charset="0"/>
              </a:rPr>
              <a:t>Koliko še manjka do </a:t>
            </a:r>
            <a:r>
              <a:rPr lang="sl-SI" sz="1600" dirty="0" smtClean="0">
                <a:latin typeface="Century Gothic" panose="020B0502020202020204" pitchFamily="34" charset="0"/>
              </a:rPr>
              <a:t>12? </a:t>
            </a:r>
            <a:r>
              <a:rPr lang="sl-SI" sz="1600" dirty="0">
                <a:latin typeface="Century Gothic" panose="020B0502020202020204" pitchFamily="34" charset="0"/>
              </a:rPr>
              <a:t>Pripišem ostanek </a:t>
            </a:r>
            <a:r>
              <a:rPr lang="sl-SI" sz="1600" dirty="0" smtClean="0">
                <a:latin typeface="Century Gothic" panose="020B0502020202020204" pitchFamily="34" charset="0"/>
              </a:rPr>
              <a:t>5.</a:t>
            </a:r>
            <a:endParaRPr lang="sl-SI" sz="1600" dirty="0">
              <a:latin typeface="Century Gothic" panose="020B0502020202020204" pitchFamily="34" charset="0"/>
            </a:endParaRPr>
          </a:p>
        </p:txBody>
      </p:sp>
      <p:sp>
        <p:nvSpPr>
          <p:cNvPr id="30" name="Puščica dol 29"/>
          <p:cNvSpPr/>
          <p:nvPr/>
        </p:nvSpPr>
        <p:spPr>
          <a:xfrm>
            <a:off x="2117507" y="3163204"/>
            <a:ext cx="134756" cy="174411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32" name="Pravokotnik 31"/>
          <p:cNvSpPr/>
          <p:nvPr/>
        </p:nvSpPr>
        <p:spPr>
          <a:xfrm>
            <a:off x="3992699" y="2601289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 smtClean="0">
                <a:latin typeface="Century Gothic" panose="020B0502020202020204" pitchFamily="34" charset="0"/>
              </a:rPr>
              <a:t>1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6" name="Pravokotnik 35"/>
          <p:cNvSpPr/>
          <p:nvPr/>
        </p:nvSpPr>
        <p:spPr>
          <a:xfrm>
            <a:off x="2015384" y="3920432"/>
            <a:ext cx="339001" cy="72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4400" dirty="0">
                <a:latin typeface="Century Gothic" panose="020B0502020202020204" pitchFamily="34" charset="0"/>
              </a:rPr>
              <a:t>5</a:t>
            </a:r>
            <a:endParaRPr lang="en-US" sz="4400" kern="1200" dirty="0">
              <a:latin typeface="Century Gothic" panose="020B0502020202020204" pitchFamily="34" charset="0"/>
            </a:endParaRPr>
          </a:p>
        </p:txBody>
      </p:sp>
      <p:sp>
        <p:nvSpPr>
          <p:cNvPr id="37" name="Pravokotnik 36"/>
          <p:cNvSpPr/>
          <p:nvPr/>
        </p:nvSpPr>
        <p:spPr>
          <a:xfrm>
            <a:off x="2351789" y="4178637"/>
            <a:ext cx="711561" cy="36000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400" dirty="0" smtClean="0">
                <a:latin typeface="Century Gothic" panose="020B0502020202020204" pitchFamily="34" charset="0"/>
              </a:rPr>
              <a:t>Ost.</a:t>
            </a:r>
            <a:endParaRPr lang="en-US" sz="2400" kern="1200" dirty="0">
              <a:latin typeface="Century Gothic" panose="020B0502020202020204" pitchFamily="34" charset="0"/>
            </a:endParaRPr>
          </a:p>
        </p:txBody>
      </p:sp>
      <p:grpSp>
        <p:nvGrpSpPr>
          <p:cNvPr id="39" name="Skupina 38"/>
          <p:cNvGrpSpPr/>
          <p:nvPr/>
        </p:nvGrpSpPr>
        <p:grpSpPr>
          <a:xfrm rot="5400000">
            <a:off x="847844" y="2977059"/>
            <a:ext cx="746930" cy="594339"/>
            <a:chOff x="2676640" y="3304979"/>
            <a:chExt cx="996109" cy="594339"/>
          </a:xfrm>
        </p:grpSpPr>
        <p:sp>
          <p:nvSpPr>
            <p:cNvPr id="40" name="Puščica z obratom nazaj 3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41" name="Pravokotnik 40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?</a:t>
              </a:r>
              <a:endParaRPr lang="sl-SI" dirty="0"/>
            </a:p>
          </p:txBody>
        </p:sp>
      </p:grpSp>
      <p:sp>
        <p:nvSpPr>
          <p:cNvPr id="48" name="L-oblika 47"/>
          <p:cNvSpPr/>
          <p:nvPr/>
        </p:nvSpPr>
        <p:spPr>
          <a:xfrm rot="10800000">
            <a:off x="1412501" y="2641979"/>
            <a:ext cx="600287" cy="77924"/>
          </a:xfrm>
          <a:prstGeom prst="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49" name="Skupina 48"/>
          <p:cNvGrpSpPr/>
          <p:nvPr/>
        </p:nvGrpSpPr>
        <p:grpSpPr>
          <a:xfrm>
            <a:off x="2779329" y="3724793"/>
            <a:ext cx="1487957" cy="594339"/>
            <a:chOff x="2676640" y="3304979"/>
            <a:chExt cx="996109" cy="594339"/>
          </a:xfrm>
        </p:grpSpPr>
        <p:sp>
          <p:nvSpPr>
            <p:cNvPr id="50" name="Puščica z obratom nazaj 49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60" name="Pravokotnik 59"/>
            <p:cNvSpPr/>
            <p:nvPr/>
          </p:nvSpPr>
          <p:spPr>
            <a:xfrm>
              <a:off x="3083147" y="3368061"/>
              <a:ext cx="3241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•</a:t>
              </a:r>
              <a:endParaRPr lang="sl-SI" dirty="0"/>
            </a:p>
          </p:txBody>
        </p:sp>
      </p:grpSp>
      <p:grpSp>
        <p:nvGrpSpPr>
          <p:cNvPr id="61" name="Skupina 60"/>
          <p:cNvGrpSpPr/>
          <p:nvPr/>
        </p:nvGrpSpPr>
        <p:grpSpPr>
          <a:xfrm rot="5400000">
            <a:off x="1229809" y="3752446"/>
            <a:ext cx="746930" cy="594339"/>
            <a:chOff x="2676640" y="3304979"/>
            <a:chExt cx="996109" cy="594339"/>
          </a:xfrm>
        </p:grpSpPr>
        <p:sp>
          <p:nvSpPr>
            <p:cNvPr id="62" name="Puščica z obratom nazaj 61"/>
            <p:cNvSpPr/>
            <p:nvPr/>
          </p:nvSpPr>
          <p:spPr>
            <a:xfrm rot="10800000">
              <a:off x="2676640" y="3304979"/>
              <a:ext cx="996109" cy="594339"/>
            </a:xfrm>
            <a:prstGeom prst="utur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dirty="0">
                <a:solidFill>
                  <a:schemeClr val="tx1"/>
                </a:solidFill>
              </a:endParaRPr>
            </a:p>
          </p:txBody>
        </p:sp>
        <p:sp>
          <p:nvSpPr>
            <p:cNvPr id="63" name="Pravokotnik 62"/>
            <p:cNvSpPr/>
            <p:nvPr/>
          </p:nvSpPr>
          <p:spPr>
            <a:xfrm rot="16200000">
              <a:off x="3084750" y="3330294"/>
              <a:ext cx="320922" cy="4925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sl-SI" dirty="0">
                  <a:latin typeface="Century Gothic" panose="020B0502020202020204" pitchFamily="34" charset="0"/>
                </a:rPr>
                <a:t>?</a:t>
              </a:r>
              <a:endParaRPr lang="sl-SI" dirty="0"/>
            </a:p>
          </p:txBody>
        </p:sp>
      </p:grpSp>
      <p:sp>
        <p:nvSpPr>
          <p:cNvPr id="64" name="PoljeZBesedilom 63"/>
          <p:cNvSpPr txBox="1"/>
          <p:nvPr/>
        </p:nvSpPr>
        <p:spPr>
          <a:xfrm>
            <a:off x="1712644" y="5036329"/>
            <a:ext cx="2332432" cy="4001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sl-SI" sz="2000" b="1" dirty="0" smtClean="0">
                <a:latin typeface="Century Gothic" panose="020B0502020202020204" pitchFamily="34" charset="0"/>
              </a:rPr>
              <a:t>PREIZKUS: </a:t>
            </a:r>
            <a:r>
              <a:rPr lang="sl-SI" sz="2000" b="1" u="sng" dirty="0" smtClean="0">
                <a:latin typeface="Century Gothic" panose="020B0502020202020204" pitchFamily="34" charset="0"/>
              </a:rPr>
              <a:t>9 1 • 7</a:t>
            </a:r>
            <a:endParaRPr lang="sl-SI" sz="2000" b="1" dirty="0">
              <a:latin typeface="Century Gothic" panose="020B0502020202020204" pitchFamily="34" charset="0"/>
            </a:endParaRPr>
          </a:p>
        </p:txBody>
      </p:sp>
      <p:sp>
        <p:nvSpPr>
          <p:cNvPr id="43" name="Pravokotnik 42"/>
          <p:cNvSpPr/>
          <p:nvPr/>
        </p:nvSpPr>
        <p:spPr>
          <a:xfrm>
            <a:off x="3386557" y="5393046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44" name="Pravokotnik 43"/>
          <p:cNvSpPr/>
          <p:nvPr/>
        </p:nvSpPr>
        <p:spPr>
          <a:xfrm>
            <a:off x="3625014" y="540023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45" name="Pravokotnik 44"/>
          <p:cNvSpPr/>
          <p:nvPr/>
        </p:nvSpPr>
        <p:spPr>
          <a:xfrm>
            <a:off x="3175272" y="540023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46" name="Pravokotnik 45"/>
          <p:cNvSpPr/>
          <p:nvPr/>
        </p:nvSpPr>
        <p:spPr>
          <a:xfrm>
            <a:off x="4833089" y="556633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5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47" name="Pravokotnik 46"/>
          <p:cNvSpPr/>
          <p:nvPr/>
        </p:nvSpPr>
        <p:spPr>
          <a:xfrm>
            <a:off x="4163050" y="554739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 smtClean="0">
                <a:latin typeface="Century Gothic" panose="020B0502020202020204" pitchFamily="34" charset="0"/>
              </a:rPr>
              <a:t>+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1" name="Pravokotnik 50"/>
          <p:cNvSpPr/>
          <p:nvPr/>
        </p:nvSpPr>
        <p:spPr>
          <a:xfrm>
            <a:off x="4590612" y="5874308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4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2" name="Pravokotnik 51"/>
          <p:cNvSpPr/>
          <p:nvPr/>
        </p:nvSpPr>
        <p:spPr>
          <a:xfrm>
            <a:off x="4811969" y="5875150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2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53" name="Pravokotnik 52"/>
          <p:cNvSpPr/>
          <p:nvPr/>
        </p:nvSpPr>
        <p:spPr>
          <a:xfrm>
            <a:off x="4403175" y="5871133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cxnSp>
        <p:nvCxnSpPr>
          <p:cNvPr id="26" name="Raven povezovalnik 25"/>
          <p:cNvCxnSpPr/>
          <p:nvPr/>
        </p:nvCxnSpPr>
        <p:spPr>
          <a:xfrm>
            <a:off x="4379327" y="5854892"/>
            <a:ext cx="6652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Zvok 5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69" name="Pravokotnik 68"/>
          <p:cNvSpPr/>
          <p:nvPr/>
        </p:nvSpPr>
        <p:spPr>
          <a:xfrm>
            <a:off x="4590612" y="5292794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3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0" name="Pravokotnik 69"/>
          <p:cNvSpPr/>
          <p:nvPr/>
        </p:nvSpPr>
        <p:spPr>
          <a:xfrm>
            <a:off x="4833089" y="529215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7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  <p:sp>
        <p:nvSpPr>
          <p:cNvPr id="71" name="Pravokotnik 70"/>
          <p:cNvSpPr/>
          <p:nvPr/>
        </p:nvSpPr>
        <p:spPr>
          <a:xfrm>
            <a:off x="4383347" y="5292159"/>
            <a:ext cx="169500" cy="2885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lvl="0" algn="ctr" defTabSz="9334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defRPr cap="all"/>
            </a:pPr>
            <a:r>
              <a:rPr lang="sl-SI" sz="2000" b="1" dirty="0">
                <a:latin typeface="Century Gothic" panose="020B0502020202020204" pitchFamily="34" charset="0"/>
              </a:rPr>
              <a:t>6</a:t>
            </a:r>
            <a:endParaRPr lang="en-US" sz="2000" b="1" kern="1200" dirty="0">
              <a:latin typeface="Century Gothic" panose="020B0502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338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28"/>
    </mc:Choice>
    <mc:Fallback xmlns="">
      <p:transition spd="slow" advTm="17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10" grpId="0"/>
      <p:bldP spid="11" grpId="0"/>
      <p:bldP spid="12" grpId="0" animBg="1"/>
      <p:bldP spid="16" grpId="0" animBg="1"/>
      <p:bldP spid="17" grpId="0" animBg="1"/>
      <p:bldP spid="24" grpId="0"/>
      <p:bldP spid="25" grpId="0" animBg="1"/>
      <p:bldP spid="27" grpId="0" animBg="1"/>
      <p:bldP spid="28" grpId="0"/>
      <p:bldP spid="29" grpId="0" animBg="1"/>
      <p:bldP spid="30" grpId="0" animBg="1"/>
      <p:bldP spid="32" grpId="0"/>
      <p:bldP spid="36" grpId="0"/>
      <p:bldP spid="37" grpId="0"/>
      <p:bldP spid="48" grpId="0" animBg="1"/>
      <p:bldP spid="64" grpId="0"/>
      <p:bldP spid="43" grpId="0"/>
      <p:bldP spid="44" grpId="0"/>
      <p:bldP spid="45" grpId="0"/>
      <p:bldP spid="46" grpId="0"/>
      <p:bldP spid="47" grpId="0"/>
      <p:bldP spid="51" grpId="0"/>
      <p:bldP spid="52" grpId="0"/>
      <p:bldP spid="53" grpId="0"/>
      <p:bldP spid="69" grpId="0"/>
      <p:bldP spid="70" grpId="0"/>
      <p:bldP spid="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Preveri svoje znanje</a:t>
            </a:r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2503170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Uspešen/uspešna bom, ko:</a:t>
            </a:r>
          </a:p>
          <a:p>
            <a:pPr>
              <a:buFontTx/>
              <a:buChar char="-"/>
            </a:pPr>
            <a:r>
              <a:rPr lang="sl-SI" dirty="0"/>
              <a:t>Poznam postopek pisnega deljenja.</a:t>
            </a:r>
          </a:p>
          <a:p>
            <a:pPr>
              <a:buFontTx/>
              <a:buChar char="-"/>
            </a:pPr>
            <a:r>
              <a:rPr lang="sl-SI" dirty="0"/>
              <a:t>Pravilno izračunam račun pisnega deljenja.</a:t>
            </a:r>
          </a:p>
          <a:p>
            <a:pPr>
              <a:buFontTx/>
              <a:buChar char="-"/>
            </a:pPr>
            <a:r>
              <a:rPr lang="sl-SI" dirty="0"/>
              <a:t>Pravilen rezultat dokažem s preizkusom.</a:t>
            </a:r>
          </a:p>
          <a:p>
            <a:endParaRPr lang="sl-SI" dirty="0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17195"/>
          </a:xfrm>
        </p:spPr>
        <p:txBody>
          <a:bodyPr/>
          <a:lstStyle/>
          <a:p>
            <a:pPr marL="0" indent="0">
              <a:buNone/>
            </a:pPr>
            <a:r>
              <a:rPr lang="sl-SI" dirty="0"/>
              <a:t>I</a:t>
            </a:r>
            <a:r>
              <a:rPr lang="sl-SI" dirty="0" smtClean="0"/>
              <a:t>ZRAČUNAJ:</a:t>
            </a:r>
            <a:endParaRPr lang="sl-SI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16504" y="1570456"/>
            <a:ext cx="923929" cy="5098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430183" y="410606"/>
            <a:ext cx="879475" cy="50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grada vsebine 3"/>
          <p:cNvSpPr txBox="1">
            <a:spLocks/>
          </p:cNvSpPr>
          <p:nvPr/>
        </p:nvSpPr>
        <p:spPr>
          <a:xfrm>
            <a:off x="6329362" y="4773930"/>
            <a:ext cx="5081113" cy="7600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sl-SI" dirty="0" smtClean="0"/>
              <a:t>Rezultate in postopek računanja primerjaj s prijateljem.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698363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4.9|8.4|1.4|4.4|3.6|2.3|4.4|1.5|3.1|2.5|1.4|1.6|7.3|2.2|2.3|4.3|1.5|1.3|2.8|2.9|2.9|2.8|2.6|2.8|3.4|2.7|1|11.9|7.5|10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9|3.1|1|3.5|4.8|3.7|3.5|1.1|3.1|1.6|1.3|4.8|4.8|2.3|3.8|1.7|2.8|1.7|1.1|3.7|3|3.3|1.4|3.7|4.5|1.5|4.4|5.3|1.2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1.5|7.5|3.6|38.8|2.5|3.7|3.1|3.1|1.3|3.1|3|1.9|1.5|3.9|4.2|1.7|2.8|3.7|1.3|17.8|7|3.3|11.2|1.8|7.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89910445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4E3864-550F-4194-BC9D-CCA442A52D0D}">
  <ds:schemaRefs>
    <ds:schemaRef ds:uri="http://schemas.microsoft.com/office/2006/documentManagement/types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71af3243-3dd4-4a8d-8c0d-dd76da1f02a5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F871927-9856-4138-B7A7-125C4AA7EFD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934CB3-A97C-40D1-8D7D-5211E1C57C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tf89910445</Template>
  <TotalTime>0</TotalTime>
  <Words>705</Words>
  <Application>Microsoft Office PowerPoint</Application>
  <PresentationFormat>Širokozaslonsko</PresentationFormat>
  <Paragraphs>156</Paragraphs>
  <Slides>10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5" baseType="lpstr">
      <vt:lpstr>Calibri</vt:lpstr>
      <vt:lpstr>Century Gothic</vt:lpstr>
      <vt:lpstr>Corbel</vt:lpstr>
      <vt:lpstr>Wingdings</vt:lpstr>
      <vt:lpstr>tf89910445</vt:lpstr>
      <vt:lpstr>PISNO DELJENJE Z ENOMESTNIM ŠTEVILOM</vt:lpstr>
      <vt:lpstr>Kaj je pomembno pri pisnem deljenju?</vt:lpstr>
      <vt:lpstr>Nameni učenja</vt:lpstr>
      <vt:lpstr>POIMENOVANJE ČLENOV PRI DELJENJU</vt:lpstr>
      <vt:lpstr>pisnO deljenjE z enomestnim številom – KRAJŠI NAČIN</vt:lpstr>
      <vt:lpstr>pisnO deljenjE z enomestnim številom – DALJŠI NAČIN</vt:lpstr>
      <vt:lpstr>Kako si pomagam pri deljenju?</vt:lpstr>
      <vt:lpstr>pisnO deljenjE z enomestnim številom (z ostankom) – KRAJŠI NAČIN</vt:lpstr>
      <vt:lpstr>Preveri svoje znanje</vt:lpstr>
      <vt:lpstr>PREVERI SVOJE DELO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2020-03-15T17:11:03Z</dcterms:created>
  <dcterms:modified xsi:type="dcterms:W3CDTF">2020-05-29T07:14:05Z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