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  <p:sldMasterId id="2147483672" r:id="rId5"/>
    <p:sldMasterId id="2147483684" r:id="rId6"/>
    <p:sldMasterId id="2147483696" r:id="rId7"/>
  </p:sldMasterIdLst>
  <p:notesMasterIdLst>
    <p:notesMasterId r:id="rId16"/>
  </p:notesMasterIdLst>
  <p:sldIdLst>
    <p:sldId id="273" r:id="rId8"/>
    <p:sldId id="272" r:id="rId9"/>
    <p:sldId id="280" r:id="rId10"/>
    <p:sldId id="276" r:id="rId11"/>
    <p:sldId id="278" r:id="rId12"/>
    <p:sldId id="277" r:id="rId13"/>
    <p:sldId id="281" r:id="rId14"/>
    <p:sldId id="28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2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 autoAdjust="0"/>
  </p:normalViewPr>
  <p:slideViewPr>
    <p:cSldViewPr snapToGrid="0">
      <p:cViewPr varScale="1">
        <p:scale>
          <a:sx n="75" d="100"/>
          <a:sy n="75" d="100"/>
        </p:scale>
        <p:origin x="456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790FAC-E1DF-4C1A-B15C-4B37BD1C498D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accent2_2" csCatId="accent2" phldr="1"/>
      <dgm:spPr/>
      <dgm:t>
        <a:bodyPr/>
        <a:lstStyle/>
        <a:p>
          <a:endParaRPr lang="en-US"/>
        </a:p>
      </dgm:t>
    </dgm:pt>
    <dgm:pt modelId="{68A38BC6-7116-4DFC-AE4E-052B25C079E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sl-SI" dirty="0" smtClean="0"/>
            <a:t>Znanje poštevanke</a:t>
          </a:r>
          <a:endParaRPr lang="en-US" dirty="0"/>
        </a:p>
      </dgm:t>
    </dgm:pt>
    <dgm:pt modelId="{F7538678-1E34-438D-8A03-1503AEA69B4E}" type="parTrans" cxnId="{C7B25D08-6C4A-4FAB-AC42-A8DBBB2829BC}">
      <dgm:prSet/>
      <dgm:spPr/>
      <dgm:t>
        <a:bodyPr/>
        <a:lstStyle/>
        <a:p>
          <a:endParaRPr lang="en-US"/>
        </a:p>
      </dgm:t>
    </dgm:pt>
    <dgm:pt modelId="{444FC896-8795-4DAC-B378-67B039171C54}" type="sibTrans" cxnId="{C7B25D08-6C4A-4FAB-AC42-A8DBBB2829BC}">
      <dgm:prSet/>
      <dgm:spPr/>
      <dgm:t>
        <a:bodyPr/>
        <a:lstStyle/>
        <a:p>
          <a:endParaRPr lang="en-US"/>
        </a:p>
      </dgm:t>
    </dgm:pt>
    <dgm:pt modelId="{5F63DC35-4F3C-4493-94F3-A81B531B4D7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sl-SI" dirty="0" smtClean="0"/>
            <a:t>Seštevanje in odštevanje na pamet</a:t>
          </a:r>
          <a:endParaRPr lang="en-US" dirty="0"/>
        </a:p>
      </dgm:t>
    </dgm:pt>
    <dgm:pt modelId="{A237A20E-7AB5-4011-88C4-F47C7FC517FD}" type="parTrans" cxnId="{25924232-6376-4BFD-99D6-65D9F26977D9}">
      <dgm:prSet/>
      <dgm:spPr/>
      <dgm:t>
        <a:bodyPr/>
        <a:lstStyle/>
        <a:p>
          <a:endParaRPr lang="en-US"/>
        </a:p>
      </dgm:t>
    </dgm:pt>
    <dgm:pt modelId="{F96DC060-BE3F-4014-93FD-8BF35637838D}" type="sibTrans" cxnId="{25924232-6376-4BFD-99D6-65D9F26977D9}">
      <dgm:prSet/>
      <dgm:spPr/>
      <dgm:t>
        <a:bodyPr/>
        <a:lstStyle/>
        <a:p>
          <a:endParaRPr lang="en-US"/>
        </a:p>
      </dgm:t>
    </dgm:pt>
    <dgm:pt modelId="{2B036AD7-C783-4337-B131-65880F99FC8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sl-SI" dirty="0" smtClean="0"/>
            <a:t>NATANČNOST PRI zapisovanju </a:t>
          </a:r>
          <a:endParaRPr lang="en-US" dirty="0"/>
        </a:p>
      </dgm:t>
    </dgm:pt>
    <dgm:pt modelId="{A586ACC2-E33C-455E-8DDB-3C4AFB949888}" type="parTrans" cxnId="{DE48C182-0599-4971-9664-7FAF19342715}">
      <dgm:prSet/>
      <dgm:spPr/>
      <dgm:t>
        <a:bodyPr/>
        <a:lstStyle/>
        <a:p>
          <a:endParaRPr lang="en-US"/>
        </a:p>
      </dgm:t>
    </dgm:pt>
    <dgm:pt modelId="{A5B8D427-6796-4867-9683-61262ADA91B4}" type="sibTrans" cxnId="{DE48C182-0599-4971-9664-7FAF19342715}">
      <dgm:prSet/>
      <dgm:spPr/>
      <dgm:t>
        <a:bodyPr/>
        <a:lstStyle/>
        <a:p>
          <a:endParaRPr lang="en-US"/>
        </a:p>
      </dgm:t>
    </dgm:pt>
    <dgm:pt modelId="{32668F0A-42D4-4927-84E2-753188B5AD87}" type="pres">
      <dgm:prSet presAssocID="{A0790FAC-E1DF-4C1A-B15C-4B37BD1C498D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61479182-E26F-49FB-B8F9-3116B0DD6644}" type="pres">
      <dgm:prSet presAssocID="{68A38BC6-7116-4DFC-AE4E-052B25C079EE}" presName="compNode" presStyleCnt="0"/>
      <dgm:spPr/>
      <dgm:t>
        <a:bodyPr/>
        <a:lstStyle/>
        <a:p>
          <a:endParaRPr lang="sl-SI"/>
        </a:p>
      </dgm:t>
    </dgm:pt>
    <dgm:pt modelId="{9AADBD18-3404-473A-A086-127ABD471E84}" type="pres">
      <dgm:prSet presAssocID="{68A38BC6-7116-4DFC-AE4E-052B25C079EE}" presName="iconBgRect" presStyleLbl="bgShp" presStyleIdx="0" presStyleCnt="3" custLinFactNeighborX="1088" custLinFactNeighborY="2721"/>
      <dgm:spPr>
        <a:solidFill>
          <a:schemeClr val="tx2"/>
        </a:solidFill>
      </dgm:spPr>
      <dgm:t>
        <a:bodyPr/>
        <a:lstStyle/>
        <a:p>
          <a:endParaRPr lang="sl-SI"/>
        </a:p>
      </dgm:t>
    </dgm:pt>
    <dgm:pt modelId="{41AD087F-F8D4-415F-ACC6-A4DA30D57A5D}" type="pres">
      <dgm:prSet presAssocID="{68A38BC6-7116-4DFC-AE4E-052B25C079EE}" presName="iconRect" presStyleLbl="node1" presStyleIdx="0" presStyleCnt="3" custLinFactNeighborX="3795" custLinFactNeighborY="418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sl-SI"/>
        </a:p>
      </dgm:t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478568C6-61C8-464E-83CE-BA7B18E375C8}" type="pres">
      <dgm:prSet presAssocID="{68A38BC6-7116-4DFC-AE4E-052B25C079EE}" presName="spaceRect" presStyleCnt="0"/>
      <dgm:spPr/>
      <dgm:t>
        <a:bodyPr/>
        <a:lstStyle/>
        <a:p>
          <a:endParaRPr lang="sl-SI"/>
        </a:p>
      </dgm:t>
    </dgm:pt>
    <dgm:pt modelId="{6B6CE3C5-3B96-4820-B7BE-5016D1374B10}" type="pres">
      <dgm:prSet presAssocID="{68A38BC6-7116-4DFC-AE4E-052B25C079EE}" presName="textRect" presStyleLbl="revTx" presStyleIdx="0" presStyleCnt="3" custLinFactX="13553" custLinFactNeighborX="100000" custLinFactNeighborY="-52214">
        <dgm:presLayoutVars>
          <dgm:chMax val="1"/>
          <dgm:chPref val="1"/>
        </dgm:presLayoutVars>
      </dgm:prSet>
      <dgm:spPr/>
      <dgm:t>
        <a:bodyPr/>
        <a:lstStyle/>
        <a:p>
          <a:endParaRPr lang="sl-SI"/>
        </a:p>
      </dgm:t>
    </dgm:pt>
    <dgm:pt modelId="{9EE08F7E-9561-456D-9C3C-E94FB9BF017E}" type="pres">
      <dgm:prSet presAssocID="{444FC896-8795-4DAC-B378-67B039171C54}" presName="sibTrans" presStyleCnt="0"/>
      <dgm:spPr/>
      <dgm:t>
        <a:bodyPr/>
        <a:lstStyle/>
        <a:p>
          <a:endParaRPr lang="sl-SI"/>
        </a:p>
      </dgm:t>
    </dgm:pt>
    <dgm:pt modelId="{38856C01-7C97-49D3-98E2-94E6B8567E49}" type="pres">
      <dgm:prSet presAssocID="{5F63DC35-4F3C-4493-94F3-A81B531B4D74}" presName="compNode" presStyleCnt="0"/>
      <dgm:spPr/>
      <dgm:t>
        <a:bodyPr/>
        <a:lstStyle/>
        <a:p>
          <a:endParaRPr lang="sl-SI"/>
        </a:p>
      </dgm:t>
    </dgm:pt>
    <dgm:pt modelId="{C47AD2B5-17D8-4773-B6DF-209B673C8345}" type="pres">
      <dgm:prSet presAssocID="{5F63DC35-4F3C-4493-94F3-A81B531B4D74}" presName="iconBgRect" presStyleLbl="bgShp" presStyleIdx="1" presStyleCnt="3" custLinFactNeighborX="-9194" custLinFactNeighborY="4355"/>
      <dgm:spPr>
        <a:solidFill>
          <a:schemeClr val="tx2"/>
        </a:solidFill>
      </dgm:spPr>
      <dgm:t>
        <a:bodyPr/>
        <a:lstStyle/>
        <a:p>
          <a:endParaRPr lang="sl-SI"/>
        </a:p>
      </dgm:t>
    </dgm:pt>
    <dgm:pt modelId="{42D7F779-995C-4F05-B63C-46AA10619414}" type="pres">
      <dgm:prSet presAssocID="{5F63DC35-4F3C-4493-94F3-A81B531B4D74}" presName="iconRect" presStyleLbl="node1" presStyleIdx="1" presStyleCnt="3" custLinFactNeighborX="-15073" custLinFactNeighborY="853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sl-SI"/>
        </a:p>
      </dgm:t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52CD0DD7-06BB-415F-BD4A-F21DCD3A8822}" type="pres">
      <dgm:prSet presAssocID="{5F63DC35-4F3C-4493-94F3-A81B531B4D74}" presName="spaceRect" presStyleCnt="0"/>
      <dgm:spPr/>
      <dgm:t>
        <a:bodyPr/>
        <a:lstStyle/>
        <a:p>
          <a:endParaRPr lang="sl-SI"/>
        </a:p>
      </dgm:t>
    </dgm:pt>
    <dgm:pt modelId="{78884F33-2B3A-4F06-9A4A-AC181AB86F83}" type="pres">
      <dgm:prSet presAssocID="{5F63DC35-4F3C-4493-94F3-A81B531B4D74}" presName="textRect" presStyleLbl="revTx" presStyleIdx="1" presStyleCnt="3" custScaleY="96669" custLinFactX="-14128" custLinFactNeighborX="-100000" custLinFactNeighborY="-54239">
        <dgm:presLayoutVars>
          <dgm:chMax val="1"/>
          <dgm:chPref val="1"/>
        </dgm:presLayoutVars>
      </dgm:prSet>
      <dgm:spPr/>
      <dgm:t>
        <a:bodyPr/>
        <a:lstStyle/>
        <a:p>
          <a:endParaRPr lang="sl-SI"/>
        </a:p>
      </dgm:t>
    </dgm:pt>
    <dgm:pt modelId="{AD921BD1-6AE3-446F-BAE1-2D75DFCF2C46}" type="pres">
      <dgm:prSet presAssocID="{F96DC060-BE3F-4014-93FD-8BF35637838D}" presName="sibTrans" presStyleCnt="0"/>
      <dgm:spPr/>
      <dgm:t>
        <a:bodyPr/>
        <a:lstStyle/>
        <a:p>
          <a:endParaRPr lang="sl-SI"/>
        </a:p>
      </dgm:t>
    </dgm:pt>
    <dgm:pt modelId="{3DD24EEE-721F-4AEC-AC59-C4116472D40C}" type="pres">
      <dgm:prSet presAssocID="{2B036AD7-C783-4337-B131-65880F99FC82}" presName="compNode" presStyleCnt="0"/>
      <dgm:spPr/>
      <dgm:t>
        <a:bodyPr/>
        <a:lstStyle/>
        <a:p>
          <a:endParaRPr lang="sl-SI"/>
        </a:p>
      </dgm:t>
    </dgm:pt>
    <dgm:pt modelId="{0C63C9DF-0B6B-4DAA-87CD-9D0857A0E274}" type="pres">
      <dgm:prSet presAssocID="{2B036AD7-C783-4337-B131-65880F99FC82}" presName="iconBgRect" presStyleLbl="bgShp" presStyleIdx="2" presStyleCnt="3" custLinFactNeighborX="-9252" custLinFactNeighborY="5665"/>
      <dgm:spPr>
        <a:solidFill>
          <a:schemeClr val="tx2"/>
        </a:solidFill>
      </dgm:spPr>
      <dgm:t>
        <a:bodyPr/>
        <a:lstStyle/>
        <a:p>
          <a:endParaRPr lang="sl-SI"/>
        </a:p>
      </dgm:t>
    </dgm:pt>
    <dgm:pt modelId="{C1EB343B-95DB-438D-B23B-355EB5A74B25}" type="pres">
      <dgm:prSet presAssocID="{2B036AD7-C783-4337-B131-65880F99FC82}" presName="iconRect" presStyleLbl="node1" presStyleIdx="2" presStyleCnt="3" custLinFactNeighborX="-10436" custLinFactNeighborY="13282"/>
      <dgm:spPr>
        <a:blipFill>
          <a:blip xmlns:r="http://schemas.openxmlformats.org/officeDocument/2006/relationships"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sl-SI"/>
        </a:p>
      </dgm:t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53C1C822-4AF2-42CA-8B75-219150455557}" type="pres">
      <dgm:prSet presAssocID="{2B036AD7-C783-4337-B131-65880F99FC82}" presName="spaceRect" presStyleCnt="0"/>
      <dgm:spPr/>
      <dgm:t>
        <a:bodyPr/>
        <a:lstStyle/>
        <a:p>
          <a:endParaRPr lang="sl-SI"/>
        </a:p>
      </dgm:t>
    </dgm:pt>
    <dgm:pt modelId="{90F17641-F7B3-470A-8361-8C7960027E77}" type="pres">
      <dgm:prSet presAssocID="{2B036AD7-C783-4337-B131-65880F99FC82}" presName="textRect" presStyleLbl="revTx" presStyleIdx="2" presStyleCnt="3" custLinFactNeighborX="-5603" custLinFactNeighborY="-52918">
        <dgm:presLayoutVars>
          <dgm:chMax val="1"/>
          <dgm:chPref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C7B25D08-6C4A-4FAB-AC42-A8DBBB2829BC}" srcId="{A0790FAC-E1DF-4C1A-B15C-4B37BD1C498D}" destId="{68A38BC6-7116-4DFC-AE4E-052B25C079EE}" srcOrd="0" destOrd="0" parTransId="{F7538678-1E34-438D-8A03-1503AEA69B4E}" sibTransId="{444FC896-8795-4DAC-B378-67B039171C54}"/>
    <dgm:cxn modelId="{DE48C182-0599-4971-9664-7FAF19342715}" srcId="{A0790FAC-E1DF-4C1A-B15C-4B37BD1C498D}" destId="{2B036AD7-C783-4337-B131-65880F99FC82}" srcOrd="2" destOrd="0" parTransId="{A586ACC2-E33C-455E-8DDB-3C4AFB949888}" sibTransId="{A5B8D427-6796-4867-9683-61262ADA91B4}"/>
    <dgm:cxn modelId="{8F33204F-A1F1-43DC-AB16-2B3E901210E9}" type="presOf" srcId="{5F63DC35-4F3C-4493-94F3-A81B531B4D74}" destId="{78884F33-2B3A-4F06-9A4A-AC181AB86F83}" srcOrd="0" destOrd="0" presId="urn:microsoft.com/office/officeart/2018/5/layout/IconCircleLabelList"/>
    <dgm:cxn modelId="{0B9C6D8F-DA84-459A-AF0B-7D6E34119CC3}" type="presOf" srcId="{2B036AD7-C783-4337-B131-65880F99FC82}" destId="{90F17641-F7B3-470A-8361-8C7960027E77}" srcOrd="0" destOrd="0" presId="urn:microsoft.com/office/officeart/2018/5/layout/IconCircleLabelList"/>
    <dgm:cxn modelId="{25924232-6376-4BFD-99D6-65D9F26977D9}" srcId="{A0790FAC-E1DF-4C1A-B15C-4B37BD1C498D}" destId="{5F63DC35-4F3C-4493-94F3-A81B531B4D74}" srcOrd="1" destOrd="0" parTransId="{A237A20E-7AB5-4011-88C4-F47C7FC517FD}" sibTransId="{F96DC060-BE3F-4014-93FD-8BF35637838D}"/>
    <dgm:cxn modelId="{6DFA03AD-A40B-46EC-9784-9BCB7DBEA4A5}" type="presOf" srcId="{68A38BC6-7116-4DFC-AE4E-052B25C079EE}" destId="{6B6CE3C5-3B96-4820-B7BE-5016D1374B10}" srcOrd="0" destOrd="0" presId="urn:microsoft.com/office/officeart/2018/5/layout/IconCircleLabelList"/>
    <dgm:cxn modelId="{E55257A9-2AF0-4967-8970-976F629A8BCD}" type="presOf" srcId="{A0790FAC-E1DF-4C1A-B15C-4B37BD1C498D}" destId="{32668F0A-42D4-4927-84E2-753188B5AD87}" srcOrd="0" destOrd="0" presId="urn:microsoft.com/office/officeart/2018/5/layout/IconCircleLabelList"/>
    <dgm:cxn modelId="{B8D3F0EB-ACD6-4FB4-83A4-C15C6636F43A}" type="presParOf" srcId="{32668F0A-42D4-4927-84E2-753188B5AD87}" destId="{61479182-E26F-49FB-B8F9-3116B0DD6644}" srcOrd="0" destOrd="0" presId="urn:microsoft.com/office/officeart/2018/5/layout/IconCircleLabelList"/>
    <dgm:cxn modelId="{006A6637-2707-46C5-966F-4642E8A36306}" type="presParOf" srcId="{61479182-E26F-49FB-B8F9-3116B0DD6644}" destId="{9AADBD18-3404-473A-A086-127ABD471E84}" srcOrd="0" destOrd="0" presId="urn:microsoft.com/office/officeart/2018/5/layout/IconCircleLabelList"/>
    <dgm:cxn modelId="{F33A4789-3288-4C0C-9ACE-7F9CDC24C055}" type="presParOf" srcId="{61479182-E26F-49FB-B8F9-3116B0DD6644}" destId="{41AD087F-F8D4-415F-ACC6-A4DA30D57A5D}" srcOrd="1" destOrd="0" presId="urn:microsoft.com/office/officeart/2018/5/layout/IconCircleLabelList"/>
    <dgm:cxn modelId="{75BC3A9F-F2B5-455A-85F1-51B8039E09B9}" type="presParOf" srcId="{61479182-E26F-49FB-B8F9-3116B0DD6644}" destId="{478568C6-61C8-464E-83CE-BA7B18E375C8}" srcOrd="2" destOrd="0" presId="urn:microsoft.com/office/officeart/2018/5/layout/IconCircleLabelList"/>
    <dgm:cxn modelId="{85C6874E-5238-4F43-8116-6B07B7D0B17B}" type="presParOf" srcId="{61479182-E26F-49FB-B8F9-3116B0DD6644}" destId="{6B6CE3C5-3B96-4820-B7BE-5016D1374B10}" srcOrd="3" destOrd="0" presId="urn:microsoft.com/office/officeart/2018/5/layout/IconCircleLabelList"/>
    <dgm:cxn modelId="{6885B3DD-3B95-4DE5-B907-13382DFB250F}" type="presParOf" srcId="{32668F0A-42D4-4927-84E2-753188B5AD87}" destId="{9EE08F7E-9561-456D-9C3C-E94FB9BF017E}" srcOrd="1" destOrd="0" presId="urn:microsoft.com/office/officeart/2018/5/layout/IconCircleLabelList"/>
    <dgm:cxn modelId="{F12FFE76-C572-46B6-AE0A-CA4F71B50A32}" type="presParOf" srcId="{32668F0A-42D4-4927-84E2-753188B5AD87}" destId="{38856C01-7C97-49D3-98E2-94E6B8567E49}" srcOrd="2" destOrd="0" presId="urn:microsoft.com/office/officeart/2018/5/layout/IconCircleLabelList"/>
    <dgm:cxn modelId="{EC97492C-3348-4C7F-BB59-8D2D5534FCD7}" type="presParOf" srcId="{38856C01-7C97-49D3-98E2-94E6B8567E49}" destId="{C47AD2B5-17D8-4773-B6DF-209B673C8345}" srcOrd="0" destOrd="0" presId="urn:microsoft.com/office/officeart/2018/5/layout/IconCircleLabelList"/>
    <dgm:cxn modelId="{EEBA445C-0A30-4B29-9EFA-F4F869E7E70E}" type="presParOf" srcId="{38856C01-7C97-49D3-98E2-94E6B8567E49}" destId="{42D7F779-995C-4F05-B63C-46AA10619414}" srcOrd="1" destOrd="0" presId="urn:microsoft.com/office/officeart/2018/5/layout/IconCircleLabelList"/>
    <dgm:cxn modelId="{630936A7-0E7A-4616-AB7A-463576736F85}" type="presParOf" srcId="{38856C01-7C97-49D3-98E2-94E6B8567E49}" destId="{52CD0DD7-06BB-415F-BD4A-F21DCD3A8822}" srcOrd="2" destOrd="0" presId="urn:microsoft.com/office/officeart/2018/5/layout/IconCircleLabelList"/>
    <dgm:cxn modelId="{31B572CE-F230-4147-A1B1-A4A3E0F70C80}" type="presParOf" srcId="{38856C01-7C97-49D3-98E2-94E6B8567E49}" destId="{78884F33-2B3A-4F06-9A4A-AC181AB86F83}" srcOrd="3" destOrd="0" presId="urn:microsoft.com/office/officeart/2018/5/layout/IconCircleLabelList"/>
    <dgm:cxn modelId="{15CB22A0-B7BF-48AA-9ABC-4F49EE4CE04F}" type="presParOf" srcId="{32668F0A-42D4-4927-84E2-753188B5AD87}" destId="{AD921BD1-6AE3-446F-BAE1-2D75DFCF2C46}" srcOrd="3" destOrd="0" presId="urn:microsoft.com/office/officeart/2018/5/layout/IconCircleLabelList"/>
    <dgm:cxn modelId="{E4E4B78A-96E4-4E58-A4BE-F3B63A13A1FD}" type="presParOf" srcId="{32668F0A-42D4-4927-84E2-753188B5AD87}" destId="{3DD24EEE-721F-4AEC-AC59-C4116472D40C}" srcOrd="4" destOrd="0" presId="urn:microsoft.com/office/officeart/2018/5/layout/IconCircleLabelList"/>
    <dgm:cxn modelId="{7938D251-8760-46AD-81CF-B05A3B5676DC}" type="presParOf" srcId="{3DD24EEE-721F-4AEC-AC59-C4116472D40C}" destId="{0C63C9DF-0B6B-4DAA-87CD-9D0857A0E274}" srcOrd="0" destOrd="0" presId="urn:microsoft.com/office/officeart/2018/5/layout/IconCircleLabelList"/>
    <dgm:cxn modelId="{D9EB48F5-644D-49BB-8C9E-D707BE574DB4}" type="presParOf" srcId="{3DD24EEE-721F-4AEC-AC59-C4116472D40C}" destId="{C1EB343B-95DB-438D-B23B-355EB5A74B25}" srcOrd="1" destOrd="0" presId="urn:microsoft.com/office/officeart/2018/5/layout/IconCircleLabelList"/>
    <dgm:cxn modelId="{FDE4CB66-4AF5-40A2-BC6B-21EFE4171F79}" type="presParOf" srcId="{3DD24EEE-721F-4AEC-AC59-C4116472D40C}" destId="{53C1C822-4AF2-42CA-8B75-219150455557}" srcOrd="2" destOrd="0" presId="urn:microsoft.com/office/officeart/2018/5/layout/IconCircleLabelList"/>
    <dgm:cxn modelId="{D09090E4-D7D5-439C-9B2A-0DB7CD038096}" type="presParOf" srcId="{3DD24EEE-721F-4AEC-AC59-C4116472D40C}" destId="{90F17641-F7B3-470A-8361-8C7960027E77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ADBD18-3404-473A-A086-127ABD471E84}">
      <dsp:nvSpPr>
        <dsp:cNvPr id="0" name=""/>
        <dsp:cNvSpPr/>
      </dsp:nvSpPr>
      <dsp:spPr>
        <a:xfrm>
          <a:off x="665329" y="206038"/>
          <a:ext cx="1749937" cy="1749937"/>
        </a:xfrm>
        <a:prstGeom prst="ellipse">
          <a:avLst/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AD087F-F8D4-415F-ACC6-A4DA30D57A5D}">
      <dsp:nvSpPr>
        <dsp:cNvPr id="0" name=""/>
        <dsp:cNvSpPr/>
      </dsp:nvSpPr>
      <dsp:spPr>
        <a:xfrm>
          <a:off x="1057331" y="573339"/>
          <a:ext cx="1004062" cy="10040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6CE3C5-3B96-4820-B7BE-5016D1374B10}">
      <dsp:nvSpPr>
        <dsp:cNvPr id="0" name=""/>
        <dsp:cNvSpPr/>
      </dsp:nvSpPr>
      <dsp:spPr>
        <a:xfrm>
          <a:off x="3344435" y="2077481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sl-SI" sz="2100" kern="1200" dirty="0" smtClean="0"/>
            <a:t>Znanje poštevanke</a:t>
          </a:r>
          <a:endParaRPr lang="en-US" sz="2100" kern="1200" dirty="0"/>
        </a:p>
      </dsp:txBody>
      <dsp:txXfrm>
        <a:off x="3344435" y="2077481"/>
        <a:ext cx="2868750" cy="720000"/>
      </dsp:txXfrm>
    </dsp:sp>
    <dsp:sp modelId="{C47AD2B5-17D8-4773-B6DF-209B673C8345}">
      <dsp:nvSpPr>
        <dsp:cNvPr id="0" name=""/>
        <dsp:cNvSpPr/>
      </dsp:nvSpPr>
      <dsp:spPr>
        <a:xfrm>
          <a:off x="3856181" y="240628"/>
          <a:ext cx="1749937" cy="1749937"/>
        </a:xfrm>
        <a:prstGeom prst="ellipse">
          <a:avLst/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D7F779-995C-4F05-B63C-46AA10619414}">
      <dsp:nvSpPr>
        <dsp:cNvPr id="0" name=""/>
        <dsp:cNvSpPr/>
      </dsp:nvSpPr>
      <dsp:spPr>
        <a:xfrm>
          <a:off x="4238666" y="623082"/>
          <a:ext cx="1004062" cy="10040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884F33-2B3A-4F06-9A4A-AC181AB86F83}">
      <dsp:nvSpPr>
        <dsp:cNvPr id="0" name=""/>
        <dsp:cNvSpPr/>
      </dsp:nvSpPr>
      <dsp:spPr>
        <a:xfrm>
          <a:off x="183617" y="2080889"/>
          <a:ext cx="2868750" cy="6960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sl-SI" sz="2100" kern="1200" dirty="0" smtClean="0"/>
            <a:t>Seštevanje in odštevanje na pamet</a:t>
          </a:r>
          <a:endParaRPr lang="en-US" sz="2100" kern="1200" dirty="0"/>
        </a:p>
      </dsp:txBody>
      <dsp:txXfrm>
        <a:off x="183617" y="2080889"/>
        <a:ext cx="2868750" cy="696016"/>
      </dsp:txXfrm>
    </dsp:sp>
    <dsp:sp modelId="{0C63C9DF-0B6B-4DAA-87CD-9D0857A0E274}">
      <dsp:nvSpPr>
        <dsp:cNvPr id="0" name=""/>
        <dsp:cNvSpPr/>
      </dsp:nvSpPr>
      <dsp:spPr>
        <a:xfrm>
          <a:off x="7225948" y="257556"/>
          <a:ext cx="1749937" cy="1749937"/>
        </a:xfrm>
        <a:prstGeom prst="ellipse">
          <a:avLst/>
        </a:prstGeom>
        <a:solidFill>
          <a:schemeClr val="tx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EB343B-95DB-438D-B23B-355EB5A74B25}">
      <dsp:nvSpPr>
        <dsp:cNvPr id="0" name=""/>
        <dsp:cNvSpPr/>
      </dsp:nvSpPr>
      <dsp:spPr>
        <a:xfrm>
          <a:off x="7656006" y="664719"/>
          <a:ext cx="1004062" cy="10040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F17641-F7B3-470A-8361-8C7960027E77}">
      <dsp:nvSpPr>
        <dsp:cNvPr id="0" name=""/>
        <dsp:cNvSpPr/>
      </dsp:nvSpPr>
      <dsp:spPr>
        <a:xfrm>
          <a:off x="6667710" y="2072412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sl-SI" sz="2100" kern="1200" dirty="0" smtClean="0"/>
            <a:t>NATANČNOST PRI zapisovanju </a:t>
          </a:r>
          <a:endParaRPr lang="en-US" sz="2100" kern="1200" dirty="0"/>
        </a:p>
      </dsp:txBody>
      <dsp:txXfrm>
        <a:off x="6667710" y="2072412"/>
        <a:ext cx="28687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CAA0BC-6609-4556-8B76-A1EDF3B4E98C}" type="datetimeFigureOut">
              <a:rPr lang="en-US" smtClean="0"/>
              <a:t>5/29/2020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0A596-7141-45E9-836C-E467146705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599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53EF8-F1F1-426B-B0A9-FD4AEE8EDDC7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AADA-552C-4634-A9B8-C1EEDF253588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6A594C05-AA5C-4F09-A6B7-D3A3193AA5D7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53EF8-F1F1-426B-B0A9-FD4AEE8EDDC7}" type="datetime1">
              <a:rPr lang="en-US" smtClean="0">
                <a:solidFill>
                  <a:srgbClr val="FFFFFF"/>
                </a:solidFill>
              </a:rPr>
              <a:pPr/>
              <a:t>5/29/2020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396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C161-5F1A-4F87-A250-8C55998B83EC}" type="datetime1">
              <a:rPr lang="en-US" smtClean="0">
                <a:solidFill>
                  <a:srgbClr val="FFFFFF"/>
                </a:solidFill>
              </a:rPr>
              <a:pPr/>
              <a:t>5/29/2020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536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E4DB066-BA4C-4ACB-B5EF-D11313F7B512}" type="datetime1">
              <a:rPr lang="en-US" smtClean="0">
                <a:solidFill>
                  <a:srgbClr val="099BDD"/>
                </a:solidFill>
              </a:rPr>
              <a:pPr/>
              <a:t>5/29/2020</a:t>
            </a:fld>
            <a:endParaRPr lang="en-US" dirty="0">
              <a:solidFill>
                <a:srgbClr val="099BD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99BD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>
                <a:solidFill>
                  <a:srgbClr val="099BDD"/>
                </a:solidFill>
              </a:rPr>
              <a:pPr/>
              <a:t>‹#›</a:t>
            </a:fld>
            <a:endParaRPr lang="en-US" dirty="0">
              <a:solidFill>
                <a:srgbClr val="099B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5934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13D9-FA56-4191-B3D1-0F0946347F7F}" type="datetime1">
              <a:rPr lang="en-US" smtClean="0">
                <a:solidFill>
                  <a:srgbClr val="FFFFFF"/>
                </a:solidFill>
              </a:rPr>
              <a:pPr/>
              <a:t>5/29/2020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497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E99F0-C981-43CA-8461-68A368C933F2}" type="datetime1">
              <a:rPr lang="en-US" smtClean="0">
                <a:solidFill>
                  <a:srgbClr val="FFFFFF"/>
                </a:solidFill>
              </a:rPr>
              <a:pPr/>
              <a:t>5/29/2020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185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E3CD-9FEF-4266-9447-6E0BADDDB821}" type="datetime1">
              <a:rPr lang="en-US" smtClean="0">
                <a:solidFill>
                  <a:srgbClr val="FFFFFF"/>
                </a:solidFill>
              </a:rPr>
              <a:pPr/>
              <a:t>5/29/2020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9572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D101-F83B-4D7E-9E34-DC0B18767A58}" type="datetime1">
              <a:rPr lang="en-US" smtClean="0">
                <a:solidFill>
                  <a:srgbClr val="FFFFFF"/>
                </a:solidFill>
              </a:rPr>
              <a:pPr/>
              <a:t>5/29/2020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7016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7F4BB-6FA0-4C2D-AD18-4EF7D955C743}" type="datetime1">
              <a:rPr lang="en-US" smtClean="0">
                <a:solidFill>
                  <a:srgbClr val="FFFFFF"/>
                </a:solidFill>
              </a:rPr>
              <a:pPr/>
              <a:t>5/29/2020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135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C161-5F1A-4F87-A250-8C55998B83EC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3067F-260F-43C4-A09C-6B48384CFE2B}" type="datetime1">
              <a:rPr lang="en-US" smtClean="0">
                <a:solidFill>
                  <a:srgbClr val="FFFFFF"/>
                </a:solidFill>
              </a:rPr>
              <a:pPr/>
              <a:t>5/29/2020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9296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AADA-552C-4634-A9B8-C1EEDF253588}" type="datetime1">
              <a:rPr lang="en-US" smtClean="0">
                <a:solidFill>
                  <a:srgbClr val="FFFFFF"/>
                </a:solidFill>
              </a:rPr>
              <a:pPr/>
              <a:t>5/29/2020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4707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6A594C05-AA5C-4F09-A6B7-D3A3193AA5D7}" type="datetime1">
              <a:rPr lang="en-US" smtClean="0">
                <a:solidFill>
                  <a:srgbClr val="FFFFFF"/>
                </a:solidFill>
              </a:rPr>
              <a:pPr/>
              <a:t>5/29/2020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147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53EF8-F1F1-426B-B0A9-FD4AEE8EDDC7}" type="datetime1">
              <a:rPr lang="en-US" smtClean="0">
                <a:solidFill>
                  <a:srgbClr val="FFFFFF"/>
                </a:solidFill>
              </a:rPr>
              <a:pPr/>
              <a:t>5/29/2020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8345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C161-5F1A-4F87-A250-8C55998B83EC}" type="datetime1">
              <a:rPr lang="en-US" smtClean="0">
                <a:solidFill>
                  <a:srgbClr val="FFFFFF"/>
                </a:solidFill>
              </a:rPr>
              <a:pPr/>
              <a:t>5/29/2020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6860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E4DB066-BA4C-4ACB-B5EF-D11313F7B512}" type="datetime1">
              <a:rPr lang="en-US" smtClean="0">
                <a:solidFill>
                  <a:srgbClr val="099BDD"/>
                </a:solidFill>
              </a:rPr>
              <a:pPr/>
              <a:t>5/29/2020</a:t>
            </a:fld>
            <a:endParaRPr lang="en-US" dirty="0">
              <a:solidFill>
                <a:srgbClr val="099BD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99BD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>
                <a:solidFill>
                  <a:srgbClr val="099BDD"/>
                </a:solidFill>
              </a:rPr>
              <a:pPr/>
              <a:t>‹#›</a:t>
            </a:fld>
            <a:endParaRPr lang="en-US" dirty="0">
              <a:solidFill>
                <a:srgbClr val="099B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9654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13D9-FA56-4191-B3D1-0F0946347F7F}" type="datetime1">
              <a:rPr lang="en-US" smtClean="0">
                <a:solidFill>
                  <a:srgbClr val="FFFFFF"/>
                </a:solidFill>
              </a:rPr>
              <a:pPr/>
              <a:t>5/29/2020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1281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E99F0-C981-43CA-8461-68A368C933F2}" type="datetime1">
              <a:rPr lang="en-US" smtClean="0">
                <a:solidFill>
                  <a:srgbClr val="FFFFFF"/>
                </a:solidFill>
              </a:rPr>
              <a:pPr/>
              <a:t>5/29/2020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5406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E3CD-9FEF-4266-9447-6E0BADDDB821}" type="datetime1">
              <a:rPr lang="en-US" smtClean="0">
                <a:solidFill>
                  <a:srgbClr val="FFFFFF"/>
                </a:solidFill>
              </a:rPr>
              <a:pPr/>
              <a:t>5/29/2020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7413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D101-F83B-4D7E-9E34-DC0B18767A58}" type="datetime1">
              <a:rPr lang="en-US" smtClean="0">
                <a:solidFill>
                  <a:srgbClr val="FFFFFF"/>
                </a:solidFill>
              </a:rPr>
              <a:pPr/>
              <a:t>5/29/2020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854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E4DB066-BA4C-4ACB-B5EF-D11313F7B512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7F4BB-6FA0-4C2D-AD18-4EF7D955C743}" type="datetime1">
              <a:rPr lang="en-US" smtClean="0">
                <a:solidFill>
                  <a:srgbClr val="FFFFFF"/>
                </a:solidFill>
              </a:rPr>
              <a:pPr/>
              <a:t>5/29/2020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154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3067F-260F-43C4-A09C-6B48384CFE2B}" type="datetime1">
              <a:rPr lang="en-US" smtClean="0">
                <a:solidFill>
                  <a:srgbClr val="FFFFFF"/>
                </a:solidFill>
              </a:rPr>
              <a:pPr/>
              <a:t>5/29/2020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4859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AADA-552C-4634-A9B8-C1EEDF253588}" type="datetime1">
              <a:rPr lang="en-US" smtClean="0">
                <a:solidFill>
                  <a:srgbClr val="FFFFFF"/>
                </a:solidFill>
              </a:rPr>
              <a:pPr/>
              <a:t>5/29/2020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7482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6A594C05-AA5C-4F09-A6B7-D3A3193AA5D7}" type="datetime1">
              <a:rPr lang="en-US" smtClean="0">
                <a:solidFill>
                  <a:srgbClr val="FFFFFF"/>
                </a:solidFill>
              </a:rPr>
              <a:pPr/>
              <a:t>5/29/2020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0340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53EF8-F1F1-426B-B0A9-FD4AEE8EDDC7}" type="datetime1">
              <a:rPr lang="en-US" smtClean="0">
                <a:solidFill>
                  <a:srgbClr val="FFFFFF"/>
                </a:solidFill>
              </a:rPr>
              <a:pPr/>
              <a:t>5/29/2020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9794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C161-5F1A-4F87-A250-8C55998B83EC}" type="datetime1">
              <a:rPr lang="en-US" smtClean="0">
                <a:solidFill>
                  <a:srgbClr val="FFFFFF"/>
                </a:solidFill>
              </a:rPr>
              <a:pPr/>
              <a:t>5/29/2020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9121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E4DB066-BA4C-4ACB-B5EF-D11313F7B512}" type="datetime1">
              <a:rPr lang="en-US" smtClean="0">
                <a:solidFill>
                  <a:srgbClr val="099BDD"/>
                </a:solidFill>
              </a:rPr>
              <a:pPr/>
              <a:t>5/29/2020</a:t>
            </a:fld>
            <a:endParaRPr lang="en-US" dirty="0">
              <a:solidFill>
                <a:srgbClr val="099BD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099BD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>
                <a:solidFill>
                  <a:srgbClr val="099BDD"/>
                </a:solidFill>
              </a:rPr>
              <a:pPr/>
              <a:t>‹#›</a:t>
            </a:fld>
            <a:endParaRPr lang="en-US" dirty="0">
              <a:solidFill>
                <a:srgbClr val="099B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3068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13D9-FA56-4191-B3D1-0F0946347F7F}" type="datetime1">
              <a:rPr lang="en-US" smtClean="0">
                <a:solidFill>
                  <a:srgbClr val="FFFFFF"/>
                </a:solidFill>
              </a:rPr>
              <a:pPr/>
              <a:t>5/29/2020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6421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E99F0-C981-43CA-8461-68A368C933F2}" type="datetime1">
              <a:rPr lang="en-US" smtClean="0">
                <a:solidFill>
                  <a:srgbClr val="FFFFFF"/>
                </a:solidFill>
              </a:rPr>
              <a:pPr/>
              <a:t>5/29/2020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5734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E3CD-9FEF-4266-9447-6E0BADDDB821}" type="datetime1">
              <a:rPr lang="en-US" smtClean="0">
                <a:solidFill>
                  <a:srgbClr val="FFFFFF"/>
                </a:solidFill>
              </a:rPr>
              <a:pPr/>
              <a:t>5/29/2020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395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13D9-FA56-4191-B3D1-0F0946347F7F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D101-F83B-4D7E-9E34-DC0B18767A58}" type="datetime1">
              <a:rPr lang="en-US" smtClean="0">
                <a:solidFill>
                  <a:srgbClr val="FFFFFF"/>
                </a:solidFill>
              </a:rPr>
              <a:pPr/>
              <a:t>5/29/2020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0947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7F4BB-6FA0-4C2D-AD18-4EF7D955C743}" type="datetime1">
              <a:rPr lang="en-US" smtClean="0">
                <a:solidFill>
                  <a:srgbClr val="FFFFFF"/>
                </a:solidFill>
              </a:rPr>
              <a:pPr/>
              <a:t>5/29/2020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6071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3067F-260F-43C4-A09C-6B48384CFE2B}" type="datetime1">
              <a:rPr lang="en-US" smtClean="0">
                <a:solidFill>
                  <a:srgbClr val="FFFFFF"/>
                </a:solidFill>
              </a:rPr>
              <a:pPr/>
              <a:t>5/29/2020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3475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AADA-552C-4634-A9B8-C1EEDF253588}" type="datetime1">
              <a:rPr lang="en-US" smtClean="0">
                <a:solidFill>
                  <a:srgbClr val="FFFFFF"/>
                </a:solidFill>
              </a:rPr>
              <a:pPr/>
              <a:t>5/29/2020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555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6A594C05-AA5C-4F09-A6B7-D3A3193AA5D7}" type="datetime1">
              <a:rPr lang="en-US" smtClean="0">
                <a:solidFill>
                  <a:srgbClr val="FFFFFF"/>
                </a:solidFill>
              </a:rPr>
              <a:pPr/>
              <a:t>5/29/2020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905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E99F0-C981-43CA-8461-68A368C933F2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E3CD-9FEF-4266-9447-6E0BADDDB821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D101-F83B-4D7E-9E34-DC0B18767A58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7F4BB-6FA0-4C2D-AD18-4EF7D955C743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3067F-260F-43C4-A09C-6B48384CFE2B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14FBE5A9-3ED6-497C-9CD0-6F852ECCBD21}" type="datetime1">
              <a:rPr lang="en-US" smtClean="0"/>
              <a:t>5/29/2020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14FBE5A9-3ED6-497C-9CD0-6F852ECCBD21}" type="datetime1">
              <a:rPr lang="en-US" smtClean="0">
                <a:solidFill>
                  <a:srgbClr val="FFFFFF"/>
                </a:solidFill>
              </a:rPr>
              <a:pPr/>
              <a:t>5/29/2020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4333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14FBE5A9-3ED6-497C-9CD0-6F852ECCBD21}" type="datetime1">
              <a:rPr lang="en-US" smtClean="0">
                <a:solidFill>
                  <a:srgbClr val="FFFFFF"/>
                </a:solidFill>
              </a:rPr>
              <a:pPr/>
              <a:t>5/29/2020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8992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14FBE5A9-3ED6-497C-9CD0-6F852ECCBD21}" type="datetime1">
              <a:rPr lang="en-US" smtClean="0">
                <a:solidFill>
                  <a:srgbClr val="FFFFFF"/>
                </a:solidFill>
              </a:rPr>
              <a:pPr/>
              <a:t>5/29/2020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460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1.wav"/><Relationship Id="rId2" Type="http://schemas.openxmlformats.org/officeDocument/2006/relationships/audio" Target="NULL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2.wav"/><Relationship Id="rId2" Type="http://schemas.openxmlformats.org/officeDocument/2006/relationships/audio" Target="NULL" TargetMode="External"/><Relationship Id="rId1" Type="http://schemas.openxmlformats.org/officeDocument/2006/relationships/tags" Target="../tags/tag2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6758CB7-007C-40DF-A901-600703FB6D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459C3A3-8B02-4FAB-91CE-E81E1BA31F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048" y="2059012"/>
            <a:ext cx="12188952" cy="1828800"/>
          </a:xfrm>
          <a:prstGeom prst="rect">
            <a:avLst/>
          </a:prstGeom>
          <a:solidFill>
            <a:schemeClr val="tx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A2022F-1436-49C5-9347-FDDDF4EE89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>
            <a:normAutofit/>
          </a:bodyPr>
          <a:lstStyle/>
          <a:p>
            <a:r>
              <a:rPr lang="sl-SI" sz="5400" dirty="0" smtClean="0">
                <a:solidFill>
                  <a:schemeClr val="bg1"/>
                </a:solidFill>
              </a:rPr>
              <a:t>PISNO DELJENJE Z VEČKRATNIKI ŠTEVILA 10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DB366A7-87C2-43BB-AF03-1AF039EE1D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048" y="3887812"/>
            <a:ext cx="12188952" cy="457200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56C232-3134-4C4E-8119-3B970E1C38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5948" y="3989832"/>
            <a:ext cx="11503152" cy="1619428"/>
          </a:xfrm>
        </p:spPr>
        <p:txBody>
          <a:bodyPr>
            <a:normAutofit/>
          </a:bodyPr>
          <a:lstStyle/>
          <a:p>
            <a:r>
              <a:rPr lang="sl-SI" dirty="0" smtClean="0"/>
              <a:t>POMOČ PRI UČENJU POSTOPKA PISNEGA DELJENJA</a:t>
            </a:r>
          </a:p>
          <a:p>
            <a:r>
              <a:rPr lang="sl-SI" sz="2400" dirty="0" smtClean="0"/>
              <a:t>OŠ Brinje Grosuplje</a:t>
            </a:r>
          </a:p>
          <a:p>
            <a:r>
              <a:rPr lang="sl-SI" sz="2400" dirty="0" smtClean="0"/>
              <a:t>Matija Martinec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11173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E82C51-6401-41AD-B403-D8CC97A70C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4F3C611-0CF5-45ED-9190-A7A9C19ACAA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186048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67DAFB-9973-42DC-88E6-DA49A7B5E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sl-SI" dirty="0" smtClean="0"/>
              <a:t>Kaj je pomembno pri pisnem deljenju?</a:t>
            </a:r>
            <a:endParaRPr lang="en-US" dirty="0"/>
          </a:p>
        </p:txBody>
      </p:sp>
      <p:graphicFrame>
        <p:nvGraphicFramePr>
          <p:cNvPr id="6" name="Content Placeholder 2" descr="icon circle label list SmartArt">
            <a:extLst>
              <a:ext uri="{FF2B5EF4-FFF2-40B4-BE49-F238E27FC236}">
                <a16:creationId xmlns:a16="http://schemas.microsoft.com/office/drawing/2014/main" id="{4759D35E-A055-47E9-9961-B61BD872CC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752253"/>
              </p:ext>
            </p:extLst>
          </p:nvPr>
        </p:nvGraphicFramePr>
        <p:xfrm>
          <a:off x="1202919" y="2011680"/>
          <a:ext cx="9784080" cy="3331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PoljeZBesedilom 4"/>
          <p:cNvSpPr txBox="1"/>
          <p:nvPr/>
        </p:nvSpPr>
        <p:spPr>
          <a:xfrm>
            <a:off x="1590675" y="5524500"/>
            <a:ext cx="8839200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sl-SI" sz="2000" dirty="0" smtClean="0"/>
              <a:t>Načinov deljenja je več. Izberi si tistega, ki ti je najbolj razumljiv.</a:t>
            </a: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9607826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Nameni učenja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Učim se:</a:t>
            </a:r>
          </a:p>
          <a:p>
            <a:pPr>
              <a:buFontTx/>
              <a:buChar char="-"/>
            </a:pPr>
            <a:r>
              <a:rPr lang="sl-SI" dirty="0" smtClean="0"/>
              <a:t>Razlikovati desetiške </a:t>
            </a:r>
            <a:r>
              <a:rPr lang="sl-SI" smtClean="0"/>
              <a:t>enote;</a:t>
            </a:r>
            <a:endParaRPr lang="sl-SI" dirty="0" smtClean="0"/>
          </a:p>
          <a:p>
            <a:pPr>
              <a:buFontTx/>
              <a:buChar char="-"/>
            </a:pPr>
            <a:r>
              <a:rPr lang="sl-SI" dirty="0"/>
              <a:t>u</a:t>
            </a:r>
            <a:r>
              <a:rPr lang="sl-SI" dirty="0" smtClean="0"/>
              <a:t>porabljati matematične pojme: deljenec, delitelj, količnik, večkratnik;</a:t>
            </a:r>
          </a:p>
          <a:p>
            <a:pPr>
              <a:buFontTx/>
              <a:buChar char="-"/>
            </a:pPr>
            <a:r>
              <a:rPr lang="sl-SI" dirty="0"/>
              <a:t>u</a:t>
            </a:r>
            <a:r>
              <a:rPr lang="sl-SI" dirty="0" smtClean="0"/>
              <a:t>stno in pisno množiti;</a:t>
            </a:r>
          </a:p>
          <a:p>
            <a:pPr>
              <a:buFontTx/>
              <a:buChar char="-"/>
            </a:pPr>
            <a:r>
              <a:rPr lang="sl-SI" dirty="0" smtClean="0"/>
              <a:t>pisno deliti z večkratnikom števila 10 (brez in </a:t>
            </a:r>
            <a:r>
              <a:rPr lang="sl-SI" i="1" dirty="0" smtClean="0"/>
              <a:t>z ostankom</a:t>
            </a:r>
            <a:r>
              <a:rPr lang="sl-SI" dirty="0" smtClean="0"/>
              <a:t>);</a:t>
            </a:r>
          </a:p>
          <a:p>
            <a:pPr>
              <a:buFontTx/>
              <a:buChar char="-"/>
            </a:pPr>
            <a:r>
              <a:rPr lang="sl-SI" dirty="0" smtClean="0"/>
              <a:t>pravilnost deljenja dokazati s preizkusom.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7638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err="1" smtClean="0"/>
              <a:t>pisnO</a:t>
            </a:r>
            <a:r>
              <a:rPr lang="sl-SI" dirty="0" smtClean="0"/>
              <a:t> </a:t>
            </a:r>
            <a:r>
              <a:rPr lang="sl-SI" dirty="0" err="1" smtClean="0"/>
              <a:t>deljenjE</a:t>
            </a:r>
            <a:r>
              <a:rPr lang="sl-SI" dirty="0" smtClean="0"/>
              <a:t> z </a:t>
            </a:r>
            <a:r>
              <a:rPr lang="sl-SI" dirty="0" err="1" smtClean="0"/>
              <a:t>DVomestnim</a:t>
            </a:r>
            <a:r>
              <a:rPr lang="sl-SI" dirty="0" smtClean="0"/>
              <a:t> številom (večkratniki števila 10) – KRAJŠI NAČIN</a:t>
            </a:r>
            <a:endParaRPr lang="sl-SI" dirty="0"/>
          </a:p>
        </p:txBody>
      </p:sp>
      <p:grpSp>
        <p:nvGrpSpPr>
          <p:cNvPr id="4" name="Skupina 3"/>
          <p:cNvGrpSpPr/>
          <p:nvPr/>
        </p:nvGrpSpPr>
        <p:grpSpPr>
          <a:xfrm>
            <a:off x="1099274" y="2268899"/>
            <a:ext cx="4291875" cy="2198325"/>
            <a:chOff x="86883" y="2890620"/>
            <a:chExt cx="2868750" cy="720000"/>
          </a:xfrm>
        </p:grpSpPr>
        <p:sp>
          <p:nvSpPr>
            <p:cNvPr id="5" name="Pravokotnik 4"/>
            <p:cNvSpPr/>
            <p:nvPr/>
          </p:nvSpPr>
          <p:spPr>
            <a:xfrm>
              <a:off x="86883" y="2890620"/>
              <a:ext cx="286875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Pravokotnik 5"/>
            <p:cNvSpPr/>
            <p:nvPr/>
          </p:nvSpPr>
          <p:spPr>
            <a:xfrm>
              <a:off x="86883" y="2890620"/>
              <a:ext cx="2868750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lvl="0" algn="ctr" defTabSz="9334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defRPr cap="all"/>
              </a:pPr>
              <a:endParaRPr lang="en-US" sz="2100" kern="1200" dirty="0"/>
            </a:p>
          </p:txBody>
        </p:sp>
      </p:grpSp>
      <p:sp>
        <p:nvSpPr>
          <p:cNvPr id="8" name="Pravokotnik 7"/>
          <p:cNvSpPr/>
          <p:nvPr/>
        </p:nvSpPr>
        <p:spPr>
          <a:xfrm>
            <a:off x="1354908" y="2915723"/>
            <a:ext cx="2868750" cy="7200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Pravokotnik 9"/>
          <p:cNvSpPr/>
          <p:nvPr/>
        </p:nvSpPr>
        <p:spPr>
          <a:xfrm>
            <a:off x="2789283" y="2961038"/>
            <a:ext cx="2731887" cy="720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 defTabSz="9334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defRPr cap="all"/>
            </a:pPr>
            <a:r>
              <a:rPr lang="sl-SI" sz="4400" dirty="0" smtClean="0">
                <a:latin typeface="Century Gothic" panose="020B0502020202020204" pitchFamily="34" charset="0"/>
              </a:rPr>
              <a:t>2</a:t>
            </a:r>
            <a:r>
              <a:rPr lang="sl-SI" sz="4400" kern="1200" dirty="0" smtClean="0">
                <a:latin typeface="Century Gothic" panose="020B0502020202020204" pitchFamily="34" charset="0"/>
              </a:rPr>
              <a:t>40 : </a:t>
            </a:r>
            <a:r>
              <a:rPr lang="sl-SI" sz="4400" dirty="0">
                <a:latin typeface="Century Gothic" panose="020B0502020202020204" pitchFamily="34" charset="0"/>
              </a:rPr>
              <a:t>6</a:t>
            </a:r>
            <a:r>
              <a:rPr lang="sl-SI" sz="4400" kern="1200" dirty="0" smtClean="0">
                <a:latin typeface="Century Gothic" panose="020B0502020202020204" pitchFamily="34" charset="0"/>
              </a:rPr>
              <a:t>0 = </a:t>
            </a:r>
            <a:endParaRPr lang="en-US" sz="4400" kern="1200" dirty="0">
              <a:latin typeface="Century Gothic" panose="020B0502020202020204" pitchFamily="34" charset="0"/>
            </a:endParaRPr>
          </a:p>
        </p:txBody>
      </p:sp>
      <p:sp>
        <p:nvSpPr>
          <p:cNvPr id="11" name="Pravokotnik 10"/>
          <p:cNvSpPr/>
          <p:nvPr/>
        </p:nvSpPr>
        <p:spPr>
          <a:xfrm>
            <a:off x="5492273" y="2943550"/>
            <a:ext cx="339001" cy="720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 defTabSz="9334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defRPr cap="all"/>
            </a:pPr>
            <a:r>
              <a:rPr lang="sl-SI" sz="4400" dirty="0">
                <a:latin typeface="Century Gothic" panose="020B0502020202020204" pitchFamily="34" charset="0"/>
              </a:rPr>
              <a:t>4</a:t>
            </a:r>
            <a:endParaRPr lang="en-US" sz="4400" kern="1200" dirty="0">
              <a:latin typeface="Century Gothic" panose="020B0502020202020204" pitchFamily="34" charset="0"/>
            </a:endParaRPr>
          </a:p>
        </p:txBody>
      </p:sp>
      <p:sp>
        <p:nvSpPr>
          <p:cNvPr id="12" name="PoljeZBesedilom 11"/>
          <p:cNvSpPr txBox="1"/>
          <p:nvPr/>
        </p:nvSpPr>
        <p:spPr>
          <a:xfrm>
            <a:off x="1997941" y="2092907"/>
            <a:ext cx="5860183" cy="584775"/>
          </a:xfrm>
          <a:prstGeom prst="rect">
            <a:avLst/>
          </a:prstGeom>
          <a:noFill/>
          <a:ln w="12700">
            <a:solidFill>
              <a:schemeClr val="bg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l-SI" sz="1600" dirty="0" smtClean="0">
                <a:latin typeface="Century Gothic" panose="020B0502020202020204" pitchFamily="34" charset="0"/>
              </a:rPr>
              <a:t>1. Kadar imata deljenec in delitelj na mestu </a:t>
            </a:r>
            <a:r>
              <a:rPr lang="sl-SI" sz="1600" dirty="0" err="1" smtClean="0">
                <a:latin typeface="Century Gothic" panose="020B0502020202020204" pitchFamily="34" charset="0"/>
              </a:rPr>
              <a:t>enic</a:t>
            </a:r>
            <a:r>
              <a:rPr lang="sl-SI" sz="1600" dirty="0" smtClean="0">
                <a:latin typeface="Century Gothic" panose="020B0502020202020204" pitchFamily="34" charset="0"/>
              </a:rPr>
              <a:t> števko 0, lahko prečrtam ničli in ju pri deljenju ne upoštevam.</a:t>
            </a:r>
            <a:endParaRPr lang="sl-SI" sz="1600" dirty="0">
              <a:latin typeface="Century Gothic" panose="020B0502020202020204" pitchFamily="34" charset="0"/>
            </a:endParaRPr>
          </a:p>
        </p:txBody>
      </p:sp>
      <p:sp>
        <p:nvSpPr>
          <p:cNvPr id="16" name="PoljeZBesedilom 15"/>
          <p:cNvSpPr txBox="1"/>
          <p:nvPr/>
        </p:nvSpPr>
        <p:spPr>
          <a:xfrm>
            <a:off x="8029567" y="2082248"/>
            <a:ext cx="2562233" cy="338554"/>
          </a:xfrm>
          <a:prstGeom prst="rect">
            <a:avLst/>
          </a:prstGeom>
          <a:noFill/>
          <a:ln w="12700">
            <a:solidFill>
              <a:schemeClr val="bg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l-SI" sz="1600" dirty="0">
                <a:latin typeface="Century Gothic" panose="020B0502020202020204" pitchFamily="34" charset="0"/>
              </a:rPr>
              <a:t>2</a:t>
            </a:r>
            <a:r>
              <a:rPr lang="sl-SI" sz="1600" dirty="0" smtClean="0">
                <a:latin typeface="Century Gothic" panose="020B0502020202020204" pitchFamily="34" charset="0"/>
              </a:rPr>
              <a:t>. Delim: 24 : 6 = 4</a:t>
            </a:r>
            <a:endParaRPr lang="sl-SI" sz="1600" dirty="0">
              <a:latin typeface="Century Gothic" panose="020B0502020202020204" pitchFamily="34" charset="0"/>
            </a:endParaRPr>
          </a:p>
        </p:txBody>
      </p:sp>
      <p:sp>
        <p:nvSpPr>
          <p:cNvPr id="17" name="PoljeZBesedilom 16"/>
          <p:cNvSpPr txBox="1"/>
          <p:nvPr/>
        </p:nvSpPr>
        <p:spPr>
          <a:xfrm>
            <a:off x="8029573" y="2525329"/>
            <a:ext cx="2562227" cy="338554"/>
          </a:xfrm>
          <a:prstGeom prst="rect">
            <a:avLst/>
          </a:prstGeom>
          <a:noFill/>
          <a:ln w="12700">
            <a:solidFill>
              <a:schemeClr val="bg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l-SI" sz="1600" dirty="0" smtClean="0">
                <a:latin typeface="Century Gothic" panose="020B0502020202020204" pitchFamily="34" charset="0"/>
              </a:rPr>
              <a:t>3. Množim: </a:t>
            </a:r>
            <a:r>
              <a:rPr lang="sl-SI" sz="1600" dirty="0">
                <a:latin typeface="Century Gothic" panose="020B0502020202020204" pitchFamily="34" charset="0"/>
              </a:rPr>
              <a:t>4</a:t>
            </a:r>
            <a:r>
              <a:rPr lang="sl-SI" sz="1600" dirty="0" smtClean="0">
                <a:latin typeface="Century Gothic" panose="020B0502020202020204" pitchFamily="34" charset="0"/>
              </a:rPr>
              <a:t> • </a:t>
            </a:r>
            <a:r>
              <a:rPr lang="sl-SI" sz="1600" dirty="0">
                <a:latin typeface="Century Gothic" panose="020B0502020202020204" pitchFamily="34" charset="0"/>
              </a:rPr>
              <a:t>6</a:t>
            </a:r>
            <a:r>
              <a:rPr lang="sl-SI" sz="1600" dirty="0" smtClean="0">
                <a:latin typeface="Century Gothic" panose="020B0502020202020204" pitchFamily="34" charset="0"/>
              </a:rPr>
              <a:t> = 24 </a:t>
            </a:r>
          </a:p>
        </p:txBody>
      </p:sp>
      <p:grpSp>
        <p:nvGrpSpPr>
          <p:cNvPr id="20" name="Skupina 19"/>
          <p:cNvGrpSpPr/>
          <p:nvPr/>
        </p:nvGrpSpPr>
        <p:grpSpPr>
          <a:xfrm>
            <a:off x="4286478" y="3596282"/>
            <a:ext cx="1544796" cy="594339"/>
            <a:chOff x="2676640" y="3304979"/>
            <a:chExt cx="996109" cy="594339"/>
          </a:xfrm>
        </p:grpSpPr>
        <p:sp>
          <p:nvSpPr>
            <p:cNvPr id="18" name="Puščica z obratom nazaj 17"/>
            <p:cNvSpPr/>
            <p:nvPr/>
          </p:nvSpPr>
          <p:spPr>
            <a:xfrm rot="10800000">
              <a:off x="2676640" y="3304979"/>
              <a:ext cx="996109" cy="594339"/>
            </a:xfrm>
            <a:prstGeom prst="utur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>
                <a:solidFill>
                  <a:schemeClr val="tx1"/>
                </a:solidFill>
              </a:endParaRPr>
            </a:p>
          </p:txBody>
        </p:sp>
        <p:sp>
          <p:nvSpPr>
            <p:cNvPr id="19" name="Pravokotnik 18"/>
            <p:cNvSpPr/>
            <p:nvPr/>
          </p:nvSpPr>
          <p:spPr>
            <a:xfrm>
              <a:off x="3083147" y="3368061"/>
              <a:ext cx="3241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l-SI" dirty="0">
                  <a:latin typeface="Century Gothic" panose="020B0502020202020204" pitchFamily="34" charset="0"/>
                </a:rPr>
                <a:t>•</a:t>
              </a:r>
              <a:endParaRPr lang="sl-SI" dirty="0"/>
            </a:p>
          </p:txBody>
        </p:sp>
      </p:grpSp>
      <p:sp>
        <p:nvSpPr>
          <p:cNvPr id="23" name="Pravokotnik 22"/>
          <p:cNvSpPr/>
          <p:nvPr/>
        </p:nvSpPr>
        <p:spPr>
          <a:xfrm>
            <a:off x="1488063" y="3242149"/>
            <a:ext cx="407412" cy="720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 defTabSz="9334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defRPr cap="all"/>
            </a:pPr>
            <a:endParaRPr lang="en-US" sz="4400" kern="1200" dirty="0">
              <a:latin typeface="Century Gothic" panose="020B0502020202020204" pitchFamily="34" charset="0"/>
            </a:endParaRPr>
          </a:p>
        </p:txBody>
      </p:sp>
      <p:sp>
        <p:nvSpPr>
          <p:cNvPr id="24" name="Pravokotnik 23"/>
          <p:cNvSpPr/>
          <p:nvPr/>
        </p:nvSpPr>
        <p:spPr>
          <a:xfrm>
            <a:off x="3248914" y="3552898"/>
            <a:ext cx="339001" cy="720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 defTabSz="9334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defRPr cap="all"/>
            </a:pPr>
            <a:r>
              <a:rPr lang="sl-SI" sz="4400" dirty="0" smtClean="0">
                <a:latin typeface="Century Gothic" panose="020B0502020202020204" pitchFamily="34" charset="0"/>
              </a:rPr>
              <a:t>0</a:t>
            </a:r>
            <a:endParaRPr lang="en-US" sz="4400" kern="1200" dirty="0">
              <a:latin typeface="Century Gothic" panose="020B0502020202020204" pitchFamily="34" charset="0"/>
            </a:endParaRPr>
          </a:p>
        </p:txBody>
      </p:sp>
      <p:sp>
        <p:nvSpPr>
          <p:cNvPr id="25" name="PoljeZBesedilom 24"/>
          <p:cNvSpPr txBox="1"/>
          <p:nvPr/>
        </p:nvSpPr>
        <p:spPr>
          <a:xfrm>
            <a:off x="8029567" y="2967200"/>
            <a:ext cx="2562233" cy="338554"/>
          </a:xfrm>
          <a:prstGeom prst="rect">
            <a:avLst/>
          </a:prstGeom>
          <a:noFill/>
          <a:ln w="12700">
            <a:solidFill>
              <a:schemeClr val="bg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l-SI" sz="1600" dirty="0">
                <a:latin typeface="Century Gothic" panose="020B0502020202020204" pitchFamily="34" charset="0"/>
              </a:rPr>
              <a:t>4</a:t>
            </a:r>
            <a:r>
              <a:rPr lang="sl-SI" sz="1600" dirty="0" smtClean="0">
                <a:latin typeface="Century Gothic" panose="020B0502020202020204" pitchFamily="34" charset="0"/>
              </a:rPr>
              <a:t>. Ostanek je 0.</a:t>
            </a:r>
            <a:endParaRPr lang="sl-SI" sz="1600" dirty="0">
              <a:latin typeface="Century Gothic" panose="020B0502020202020204" pitchFamily="34" charset="0"/>
            </a:endParaRPr>
          </a:p>
        </p:txBody>
      </p:sp>
      <p:sp>
        <p:nvSpPr>
          <p:cNvPr id="37" name="Pravokotnik 36"/>
          <p:cNvSpPr/>
          <p:nvPr/>
        </p:nvSpPr>
        <p:spPr>
          <a:xfrm>
            <a:off x="3574918" y="3782149"/>
            <a:ext cx="711561" cy="360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 defTabSz="9334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defRPr cap="all"/>
            </a:pPr>
            <a:r>
              <a:rPr lang="sl-SI" sz="2400" dirty="0" smtClean="0">
                <a:latin typeface="Century Gothic" panose="020B0502020202020204" pitchFamily="34" charset="0"/>
              </a:rPr>
              <a:t>Ost.</a:t>
            </a:r>
            <a:endParaRPr lang="en-US" sz="2400" kern="1200" dirty="0">
              <a:latin typeface="Century Gothic" panose="020B0502020202020204" pitchFamily="34" charset="0"/>
            </a:endParaRPr>
          </a:p>
        </p:txBody>
      </p:sp>
      <p:grpSp>
        <p:nvGrpSpPr>
          <p:cNvPr id="39" name="Skupina 38"/>
          <p:cNvGrpSpPr/>
          <p:nvPr/>
        </p:nvGrpSpPr>
        <p:grpSpPr>
          <a:xfrm rot="5400000">
            <a:off x="2302166" y="3223149"/>
            <a:ext cx="746930" cy="864165"/>
            <a:chOff x="2676640" y="3304979"/>
            <a:chExt cx="996109" cy="594339"/>
          </a:xfrm>
        </p:grpSpPr>
        <p:sp>
          <p:nvSpPr>
            <p:cNvPr id="40" name="Puščica z obratom nazaj 39"/>
            <p:cNvSpPr/>
            <p:nvPr/>
          </p:nvSpPr>
          <p:spPr>
            <a:xfrm rot="10800000">
              <a:off x="2676640" y="3304979"/>
              <a:ext cx="996109" cy="594339"/>
            </a:xfrm>
            <a:prstGeom prst="utur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>
                <a:solidFill>
                  <a:schemeClr val="tx1"/>
                </a:solidFill>
              </a:endParaRPr>
            </a:p>
          </p:txBody>
        </p:sp>
        <p:sp>
          <p:nvSpPr>
            <p:cNvPr id="41" name="Pravokotnik 40"/>
            <p:cNvSpPr/>
            <p:nvPr/>
          </p:nvSpPr>
          <p:spPr>
            <a:xfrm rot="16200000">
              <a:off x="3084750" y="3330294"/>
              <a:ext cx="320922" cy="4925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l-SI" dirty="0">
                  <a:latin typeface="Century Gothic" panose="020B0502020202020204" pitchFamily="34" charset="0"/>
                </a:rPr>
                <a:t>?</a:t>
              </a:r>
              <a:endParaRPr lang="sl-SI" dirty="0"/>
            </a:p>
          </p:txBody>
        </p:sp>
      </p:grpSp>
      <p:sp>
        <p:nvSpPr>
          <p:cNvPr id="64" name="PoljeZBesedilom 63"/>
          <p:cNvSpPr txBox="1"/>
          <p:nvPr/>
        </p:nvSpPr>
        <p:spPr>
          <a:xfrm>
            <a:off x="4671636" y="4694840"/>
            <a:ext cx="2558644" cy="4001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sl-SI" sz="2000" b="1" dirty="0" smtClean="0">
                <a:latin typeface="Century Gothic" panose="020B0502020202020204" pitchFamily="34" charset="0"/>
              </a:rPr>
              <a:t>PREIZKUS: </a:t>
            </a:r>
            <a:r>
              <a:rPr lang="sl-SI" sz="2000" b="1" u="sng" dirty="0" smtClean="0">
                <a:latin typeface="Century Gothic" panose="020B0502020202020204" pitchFamily="34" charset="0"/>
              </a:rPr>
              <a:t>6 0 • </a:t>
            </a:r>
            <a:r>
              <a:rPr lang="sl-SI" sz="2000" b="1" u="sng" dirty="0">
                <a:latin typeface="Century Gothic" panose="020B0502020202020204" pitchFamily="34" charset="0"/>
              </a:rPr>
              <a:t>4</a:t>
            </a:r>
            <a:endParaRPr lang="sl-SI" sz="2000" b="1" dirty="0">
              <a:latin typeface="Century Gothic" panose="020B0502020202020204" pitchFamily="34" charset="0"/>
            </a:endParaRPr>
          </a:p>
        </p:txBody>
      </p:sp>
      <p:sp>
        <p:nvSpPr>
          <p:cNvPr id="38" name="Pravokotnik 37"/>
          <p:cNvSpPr/>
          <p:nvPr/>
        </p:nvSpPr>
        <p:spPr>
          <a:xfrm>
            <a:off x="6651426" y="5069300"/>
            <a:ext cx="169500" cy="28855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 defTabSz="9334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defRPr cap="all"/>
            </a:pPr>
            <a:r>
              <a:rPr lang="sl-SI" sz="2000" b="1" dirty="0" smtClean="0">
                <a:latin typeface="Century Gothic" panose="020B0502020202020204" pitchFamily="34" charset="0"/>
              </a:rPr>
              <a:t>0</a:t>
            </a:r>
            <a:endParaRPr lang="en-US" sz="2000" b="1" kern="1200" dirty="0">
              <a:latin typeface="Century Gothic" panose="020B0502020202020204" pitchFamily="34" charset="0"/>
            </a:endParaRPr>
          </a:p>
        </p:txBody>
      </p:sp>
      <p:sp>
        <p:nvSpPr>
          <p:cNvPr id="43" name="Pravokotnik 42"/>
          <p:cNvSpPr/>
          <p:nvPr/>
        </p:nvSpPr>
        <p:spPr>
          <a:xfrm>
            <a:off x="6415793" y="5069301"/>
            <a:ext cx="169500" cy="28855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 defTabSz="9334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defRPr cap="all"/>
            </a:pPr>
            <a:r>
              <a:rPr lang="sl-SI" sz="2000" b="1" dirty="0">
                <a:latin typeface="Century Gothic" panose="020B0502020202020204" pitchFamily="34" charset="0"/>
              </a:rPr>
              <a:t>4</a:t>
            </a:r>
            <a:endParaRPr lang="en-US" sz="2000" b="1" kern="1200" dirty="0">
              <a:latin typeface="Century Gothic" panose="020B0502020202020204" pitchFamily="34" charset="0"/>
            </a:endParaRPr>
          </a:p>
        </p:txBody>
      </p:sp>
      <p:sp>
        <p:nvSpPr>
          <p:cNvPr id="45" name="Pravokotnik 44"/>
          <p:cNvSpPr/>
          <p:nvPr/>
        </p:nvSpPr>
        <p:spPr>
          <a:xfrm>
            <a:off x="6192453" y="5069301"/>
            <a:ext cx="169500" cy="28855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 defTabSz="9334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defRPr cap="all"/>
            </a:pPr>
            <a:r>
              <a:rPr lang="sl-SI" sz="2000" b="1" dirty="0">
                <a:latin typeface="Century Gothic" panose="020B0502020202020204" pitchFamily="34" charset="0"/>
              </a:rPr>
              <a:t>2</a:t>
            </a:r>
            <a:endParaRPr lang="en-US" sz="2000" b="1" kern="1200" dirty="0">
              <a:latin typeface="Century Gothic" panose="020B0502020202020204" pitchFamily="34" charset="0"/>
            </a:endParaRPr>
          </a:p>
        </p:txBody>
      </p:sp>
      <p:cxnSp>
        <p:nvCxnSpPr>
          <p:cNvPr id="46" name="Raven povezovalnik 45"/>
          <p:cNvCxnSpPr/>
          <p:nvPr/>
        </p:nvCxnSpPr>
        <p:spPr>
          <a:xfrm flipV="1">
            <a:off x="4604961" y="3154702"/>
            <a:ext cx="332604" cy="25867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aven povezovalnik 50"/>
          <p:cNvCxnSpPr/>
          <p:nvPr/>
        </p:nvCxnSpPr>
        <p:spPr>
          <a:xfrm flipV="1">
            <a:off x="3547003" y="3154783"/>
            <a:ext cx="332604" cy="25859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oljeZBesedilom 27"/>
          <p:cNvSpPr txBox="1"/>
          <p:nvPr/>
        </p:nvSpPr>
        <p:spPr>
          <a:xfrm>
            <a:off x="8029566" y="4103621"/>
            <a:ext cx="2809884" cy="1323439"/>
          </a:xfrm>
          <a:prstGeom prst="rect">
            <a:avLst/>
          </a:prstGeom>
          <a:noFill/>
          <a:ln w="12700">
            <a:solidFill>
              <a:schemeClr val="bg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l-SI" sz="1600" b="1" dirty="0" smtClean="0">
                <a:latin typeface="Century Gothic" panose="020B0502020202020204" pitchFamily="34" charset="0"/>
              </a:rPr>
              <a:t>V vednost: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600" dirty="0" smtClean="0">
                <a:latin typeface="Century Gothic" panose="020B0502020202020204" pitchFamily="34" charset="0"/>
              </a:rPr>
              <a:t>Števila, ki imajo na mestu </a:t>
            </a:r>
            <a:r>
              <a:rPr lang="sl-SI" sz="1600" u="sng" dirty="0" err="1" smtClean="0">
                <a:latin typeface="Century Gothic" panose="020B0502020202020204" pitchFamily="34" charset="0"/>
              </a:rPr>
              <a:t>enic</a:t>
            </a:r>
            <a:r>
              <a:rPr lang="sl-SI" sz="1600" dirty="0" smtClean="0">
                <a:latin typeface="Century Gothic" panose="020B0502020202020204" pitchFamily="34" charset="0"/>
              </a:rPr>
              <a:t> števko 0, imenujemo DESETIČNA ŠTEVILA.</a:t>
            </a:r>
            <a:endParaRPr lang="sl-SI" sz="1600" dirty="0">
              <a:latin typeface="Century Gothic" panose="020B0502020202020204" pitchFamily="34" charset="0"/>
            </a:endParaRPr>
          </a:p>
        </p:txBody>
      </p:sp>
      <p:pic>
        <p:nvPicPr>
          <p:cNvPr id="15" name="Zvok 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4741.695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1899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800"/>
    </mc:Choice>
    <mc:Fallback xmlns="">
      <p:transition spd="slow" advTm="828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0" grpId="0"/>
      <p:bldP spid="11" grpId="0"/>
      <p:bldP spid="12" grpId="0" animBg="1"/>
      <p:bldP spid="16" grpId="0" animBg="1"/>
      <p:bldP spid="17" grpId="0" animBg="1"/>
      <p:bldP spid="24" grpId="0"/>
      <p:bldP spid="25" grpId="0" animBg="1"/>
      <p:bldP spid="37" grpId="0"/>
      <p:bldP spid="64" grpId="0"/>
      <p:bldP spid="38" grpId="0"/>
      <p:bldP spid="43" grpId="0"/>
      <p:bldP spid="45" grpId="0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10046106" cy="1508760"/>
          </a:xfrm>
        </p:spPr>
        <p:txBody>
          <a:bodyPr>
            <a:normAutofit/>
          </a:bodyPr>
          <a:lstStyle/>
          <a:p>
            <a:r>
              <a:rPr lang="sl-SI" dirty="0" err="1" smtClean="0"/>
              <a:t>pisnO</a:t>
            </a:r>
            <a:r>
              <a:rPr lang="sl-SI" dirty="0" smtClean="0"/>
              <a:t> </a:t>
            </a:r>
            <a:r>
              <a:rPr lang="sl-SI" dirty="0" err="1" smtClean="0"/>
              <a:t>deljenjE</a:t>
            </a:r>
            <a:r>
              <a:rPr lang="sl-SI" dirty="0" smtClean="0"/>
              <a:t> s </a:t>
            </a:r>
            <a:r>
              <a:rPr lang="sl-SI" dirty="0" err="1" smtClean="0"/>
              <a:t>tromestnim</a:t>
            </a:r>
            <a:r>
              <a:rPr lang="sl-SI" dirty="0" smtClean="0"/>
              <a:t> številom (večkratniki števila 100) – KRAJŠI NAČIN</a:t>
            </a:r>
            <a:endParaRPr lang="sl-SI" dirty="0"/>
          </a:p>
        </p:txBody>
      </p:sp>
      <p:grpSp>
        <p:nvGrpSpPr>
          <p:cNvPr id="4" name="Skupina 3"/>
          <p:cNvGrpSpPr/>
          <p:nvPr/>
        </p:nvGrpSpPr>
        <p:grpSpPr>
          <a:xfrm>
            <a:off x="1099274" y="2268899"/>
            <a:ext cx="4291875" cy="2198325"/>
            <a:chOff x="86883" y="2890620"/>
            <a:chExt cx="2868750" cy="720000"/>
          </a:xfrm>
        </p:grpSpPr>
        <p:sp>
          <p:nvSpPr>
            <p:cNvPr id="5" name="Pravokotnik 4"/>
            <p:cNvSpPr/>
            <p:nvPr/>
          </p:nvSpPr>
          <p:spPr>
            <a:xfrm>
              <a:off x="86883" y="2890620"/>
              <a:ext cx="286875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Pravokotnik 5"/>
            <p:cNvSpPr/>
            <p:nvPr/>
          </p:nvSpPr>
          <p:spPr>
            <a:xfrm>
              <a:off x="86883" y="2890620"/>
              <a:ext cx="2868750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lvl="0" algn="ctr" defTabSz="9334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defRPr cap="all"/>
              </a:pPr>
              <a:endParaRPr lang="en-US" sz="2100" kern="1200" dirty="0"/>
            </a:p>
          </p:txBody>
        </p:sp>
      </p:grpSp>
      <p:sp>
        <p:nvSpPr>
          <p:cNvPr id="8" name="Pravokotnik 7"/>
          <p:cNvSpPr/>
          <p:nvPr/>
        </p:nvSpPr>
        <p:spPr>
          <a:xfrm>
            <a:off x="1354908" y="2915723"/>
            <a:ext cx="2868750" cy="7200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Pravokotnik 9"/>
          <p:cNvSpPr/>
          <p:nvPr/>
        </p:nvSpPr>
        <p:spPr>
          <a:xfrm>
            <a:off x="2160810" y="2967200"/>
            <a:ext cx="3877911" cy="720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 defTabSz="9334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defRPr cap="all"/>
            </a:pPr>
            <a:r>
              <a:rPr lang="sl-SI" sz="4400" dirty="0" smtClean="0">
                <a:latin typeface="Century Gothic" panose="020B0502020202020204" pitchFamily="34" charset="0"/>
              </a:rPr>
              <a:t>2</a:t>
            </a:r>
            <a:r>
              <a:rPr lang="sl-SI" sz="4400" kern="1200" dirty="0" smtClean="0">
                <a:latin typeface="Century Gothic" panose="020B0502020202020204" pitchFamily="34" charset="0"/>
              </a:rPr>
              <a:t>400 : </a:t>
            </a:r>
            <a:r>
              <a:rPr lang="sl-SI" sz="4400" dirty="0" smtClean="0">
                <a:latin typeface="Century Gothic" panose="020B0502020202020204" pitchFamily="34" charset="0"/>
              </a:rPr>
              <a:t>6</a:t>
            </a:r>
            <a:r>
              <a:rPr lang="sl-SI" sz="4400" kern="1200" dirty="0" smtClean="0">
                <a:latin typeface="Century Gothic" panose="020B0502020202020204" pitchFamily="34" charset="0"/>
              </a:rPr>
              <a:t>00 = </a:t>
            </a:r>
            <a:endParaRPr lang="en-US" sz="4400" kern="1200" dirty="0">
              <a:latin typeface="Century Gothic" panose="020B0502020202020204" pitchFamily="34" charset="0"/>
            </a:endParaRPr>
          </a:p>
        </p:txBody>
      </p:sp>
      <p:sp>
        <p:nvSpPr>
          <p:cNvPr id="11" name="Pravokotnik 10"/>
          <p:cNvSpPr/>
          <p:nvPr/>
        </p:nvSpPr>
        <p:spPr>
          <a:xfrm>
            <a:off x="5674584" y="2967200"/>
            <a:ext cx="339001" cy="720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 defTabSz="9334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defRPr cap="all"/>
            </a:pPr>
            <a:r>
              <a:rPr lang="sl-SI" sz="4400" dirty="0">
                <a:latin typeface="Century Gothic" panose="020B0502020202020204" pitchFamily="34" charset="0"/>
              </a:rPr>
              <a:t>4</a:t>
            </a:r>
            <a:endParaRPr lang="en-US" sz="4400" kern="1200" dirty="0">
              <a:latin typeface="Century Gothic" panose="020B0502020202020204" pitchFamily="34" charset="0"/>
            </a:endParaRPr>
          </a:p>
        </p:txBody>
      </p:sp>
      <p:sp>
        <p:nvSpPr>
          <p:cNvPr id="12" name="PoljeZBesedilom 11"/>
          <p:cNvSpPr txBox="1"/>
          <p:nvPr/>
        </p:nvSpPr>
        <p:spPr>
          <a:xfrm>
            <a:off x="1997942" y="2092907"/>
            <a:ext cx="5736478" cy="830997"/>
          </a:xfrm>
          <a:prstGeom prst="rect">
            <a:avLst/>
          </a:prstGeom>
          <a:noFill/>
          <a:ln w="12700">
            <a:solidFill>
              <a:schemeClr val="bg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l-SI" sz="1600" dirty="0" smtClean="0">
                <a:latin typeface="Century Gothic" panose="020B0502020202020204" pitchFamily="34" charset="0"/>
              </a:rPr>
              <a:t>1. Kadar imata deljenec in delitelj na mestu </a:t>
            </a:r>
            <a:r>
              <a:rPr lang="sl-SI" sz="1600" dirty="0" err="1" smtClean="0">
                <a:latin typeface="Century Gothic" panose="020B0502020202020204" pitchFamily="34" charset="0"/>
              </a:rPr>
              <a:t>enic</a:t>
            </a:r>
            <a:r>
              <a:rPr lang="sl-SI" sz="1600" dirty="0" smtClean="0">
                <a:latin typeface="Century Gothic" panose="020B0502020202020204" pitchFamily="34" charset="0"/>
              </a:rPr>
              <a:t> in </a:t>
            </a:r>
            <a:r>
              <a:rPr lang="sl-SI" sz="1600" dirty="0" err="1" smtClean="0">
                <a:latin typeface="Century Gothic" panose="020B0502020202020204" pitchFamily="34" charset="0"/>
              </a:rPr>
              <a:t>desetic</a:t>
            </a:r>
            <a:r>
              <a:rPr lang="sl-SI" sz="1600" dirty="0" smtClean="0">
                <a:latin typeface="Century Gothic" panose="020B0502020202020204" pitchFamily="34" charset="0"/>
              </a:rPr>
              <a:t> števko 0, lahko ničle prečrtam in jih pri deljenju ne upoštevam.</a:t>
            </a:r>
            <a:endParaRPr lang="sl-SI" sz="1600" dirty="0">
              <a:latin typeface="Century Gothic" panose="020B0502020202020204" pitchFamily="34" charset="0"/>
            </a:endParaRPr>
          </a:p>
        </p:txBody>
      </p:sp>
      <p:sp>
        <p:nvSpPr>
          <p:cNvPr id="16" name="PoljeZBesedilom 15"/>
          <p:cNvSpPr txBox="1"/>
          <p:nvPr/>
        </p:nvSpPr>
        <p:spPr>
          <a:xfrm>
            <a:off x="8029567" y="2082248"/>
            <a:ext cx="2562233" cy="338554"/>
          </a:xfrm>
          <a:prstGeom prst="rect">
            <a:avLst/>
          </a:prstGeom>
          <a:noFill/>
          <a:ln w="12700">
            <a:solidFill>
              <a:schemeClr val="bg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l-SI" sz="1600" dirty="0">
                <a:latin typeface="Century Gothic" panose="020B0502020202020204" pitchFamily="34" charset="0"/>
              </a:rPr>
              <a:t>2</a:t>
            </a:r>
            <a:r>
              <a:rPr lang="sl-SI" sz="1600" dirty="0" smtClean="0">
                <a:latin typeface="Century Gothic" panose="020B0502020202020204" pitchFamily="34" charset="0"/>
              </a:rPr>
              <a:t>. Delim: 24 : 6 = 4</a:t>
            </a:r>
            <a:endParaRPr lang="sl-SI" sz="1600" dirty="0">
              <a:latin typeface="Century Gothic" panose="020B0502020202020204" pitchFamily="34" charset="0"/>
            </a:endParaRPr>
          </a:p>
        </p:txBody>
      </p:sp>
      <p:sp>
        <p:nvSpPr>
          <p:cNvPr id="17" name="PoljeZBesedilom 16"/>
          <p:cNvSpPr txBox="1"/>
          <p:nvPr/>
        </p:nvSpPr>
        <p:spPr>
          <a:xfrm>
            <a:off x="8029573" y="2525329"/>
            <a:ext cx="2562227" cy="338554"/>
          </a:xfrm>
          <a:prstGeom prst="rect">
            <a:avLst/>
          </a:prstGeom>
          <a:noFill/>
          <a:ln w="12700">
            <a:solidFill>
              <a:schemeClr val="bg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l-SI" sz="1600" dirty="0" smtClean="0">
                <a:latin typeface="Century Gothic" panose="020B0502020202020204" pitchFamily="34" charset="0"/>
              </a:rPr>
              <a:t>3. Množim: </a:t>
            </a:r>
            <a:r>
              <a:rPr lang="sl-SI" sz="1600" dirty="0">
                <a:latin typeface="Century Gothic" panose="020B0502020202020204" pitchFamily="34" charset="0"/>
              </a:rPr>
              <a:t>4</a:t>
            </a:r>
            <a:r>
              <a:rPr lang="sl-SI" sz="1600" dirty="0" smtClean="0">
                <a:latin typeface="Century Gothic" panose="020B0502020202020204" pitchFamily="34" charset="0"/>
              </a:rPr>
              <a:t> • </a:t>
            </a:r>
            <a:r>
              <a:rPr lang="sl-SI" sz="1600" dirty="0">
                <a:latin typeface="Century Gothic" panose="020B0502020202020204" pitchFamily="34" charset="0"/>
              </a:rPr>
              <a:t>6</a:t>
            </a:r>
            <a:r>
              <a:rPr lang="sl-SI" sz="1600" dirty="0" smtClean="0">
                <a:latin typeface="Century Gothic" panose="020B0502020202020204" pitchFamily="34" charset="0"/>
              </a:rPr>
              <a:t> = 24 </a:t>
            </a:r>
          </a:p>
        </p:txBody>
      </p:sp>
      <p:grpSp>
        <p:nvGrpSpPr>
          <p:cNvPr id="20" name="Skupina 19"/>
          <p:cNvGrpSpPr/>
          <p:nvPr/>
        </p:nvGrpSpPr>
        <p:grpSpPr>
          <a:xfrm>
            <a:off x="4256063" y="3619690"/>
            <a:ext cx="1678011" cy="594339"/>
            <a:chOff x="2676640" y="3304979"/>
            <a:chExt cx="996109" cy="594339"/>
          </a:xfrm>
        </p:grpSpPr>
        <p:sp>
          <p:nvSpPr>
            <p:cNvPr id="18" name="Puščica z obratom nazaj 17"/>
            <p:cNvSpPr/>
            <p:nvPr/>
          </p:nvSpPr>
          <p:spPr>
            <a:xfrm rot="10800000">
              <a:off x="2676640" y="3304979"/>
              <a:ext cx="996109" cy="594339"/>
            </a:xfrm>
            <a:prstGeom prst="utur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>
                <a:solidFill>
                  <a:schemeClr val="tx1"/>
                </a:solidFill>
              </a:endParaRPr>
            </a:p>
          </p:txBody>
        </p:sp>
        <p:sp>
          <p:nvSpPr>
            <p:cNvPr id="19" name="Pravokotnik 18"/>
            <p:cNvSpPr/>
            <p:nvPr/>
          </p:nvSpPr>
          <p:spPr>
            <a:xfrm>
              <a:off x="3083147" y="3368061"/>
              <a:ext cx="3241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l-SI" dirty="0">
                  <a:latin typeface="Century Gothic" panose="020B0502020202020204" pitchFamily="34" charset="0"/>
                </a:rPr>
                <a:t>•</a:t>
              </a:r>
              <a:endParaRPr lang="sl-SI" dirty="0"/>
            </a:p>
          </p:txBody>
        </p:sp>
      </p:grpSp>
      <p:sp>
        <p:nvSpPr>
          <p:cNvPr id="23" name="Pravokotnik 22"/>
          <p:cNvSpPr/>
          <p:nvPr/>
        </p:nvSpPr>
        <p:spPr>
          <a:xfrm>
            <a:off x="1488063" y="3242149"/>
            <a:ext cx="407412" cy="720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 defTabSz="9334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defRPr cap="all"/>
            </a:pPr>
            <a:endParaRPr lang="en-US" sz="4400" kern="1200" dirty="0">
              <a:latin typeface="Century Gothic" panose="020B0502020202020204" pitchFamily="34" charset="0"/>
            </a:endParaRPr>
          </a:p>
        </p:txBody>
      </p:sp>
      <p:sp>
        <p:nvSpPr>
          <p:cNvPr id="24" name="Pravokotnik 23"/>
          <p:cNvSpPr/>
          <p:nvPr/>
        </p:nvSpPr>
        <p:spPr>
          <a:xfrm>
            <a:off x="2906210" y="3552971"/>
            <a:ext cx="339001" cy="720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 defTabSz="9334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defRPr cap="all"/>
            </a:pPr>
            <a:r>
              <a:rPr lang="sl-SI" sz="4400" dirty="0" smtClean="0">
                <a:latin typeface="Century Gothic" panose="020B0502020202020204" pitchFamily="34" charset="0"/>
              </a:rPr>
              <a:t>0</a:t>
            </a:r>
            <a:endParaRPr lang="en-US" sz="4400" kern="1200" dirty="0">
              <a:latin typeface="Century Gothic" panose="020B0502020202020204" pitchFamily="34" charset="0"/>
            </a:endParaRPr>
          </a:p>
        </p:txBody>
      </p:sp>
      <p:sp>
        <p:nvSpPr>
          <p:cNvPr id="25" name="PoljeZBesedilom 24"/>
          <p:cNvSpPr txBox="1"/>
          <p:nvPr/>
        </p:nvSpPr>
        <p:spPr>
          <a:xfrm>
            <a:off x="8029567" y="2967200"/>
            <a:ext cx="2562233" cy="338554"/>
          </a:xfrm>
          <a:prstGeom prst="rect">
            <a:avLst/>
          </a:prstGeom>
          <a:noFill/>
          <a:ln w="12700">
            <a:solidFill>
              <a:schemeClr val="bg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l-SI" sz="1600" dirty="0">
                <a:latin typeface="Century Gothic" panose="020B0502020202020204" pitchFamily="34" charset="0"/>
              </a:rPr>
              <a:t>4</a:t>
            </a:r>
            <a:r>
              <a:rPr lang="sl-SI" sz="1600" dirty="0" smtClean="0">
                <a:latin typeface="Century Gothic" panose="020B0502020202020204" pitchFamily="34" charset="0"/>
              </a:rPr>
              <a:t>. Ostanek je 0.</a:t>
            </a:r>
            <a:endParaRPr lang="sl-SI" sz="1600" dirty="0">
              <a:latin typeface="Century Gothic" panose="020B0502020202020204" pitchFamily="34" charset="0"/>
            </a:endParaRPr>
          </a:p>
        </p:txBody>
      </p:sp>
      <p:sp>
        <p:nvSpPr>
          <p:cNvPr id="37" name="Pravokotnik 36"/>
          <p:cNvSpPr/>
          <p:nvPr/>
        </p:nvSpPr>
        <p:spPr>
          <a:xfrm>
            <a:off x="3245211" y="3787906"/>
            <a:ext cx="711561" cy="360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 defTabSz="9334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defRPr cap="all"/>
            </a:pPr>
            <a:r>
              <a:rPr lang="sl-SI" sz="2400" dirty="0" smtClean="0">
                <a:latin typeface="Century Gothic" panose="020B0502020202020204" pitchFamily="34" charset="0"/>
              </a:rPr>
              <a:t>Ost.</a:t>
            </a:r>
            <a:endParaRPr lang="en-US" sz="2400" kern="1200" dirty="0">
              <a:latin typeface="Century Gothic" panose="020B0502020202020204" pitchFamily="34" charset="0"/>
            </a:endParaRPr>
          </a:p>
        </p:txBody>
      </p:sp>
      <p:grpSp>
        <p:nvGrpSpPr>
          <p:cNvPr id="39" name="Skupina 38"/>
          <p:cNvGrpSpPr/>
          <p:nvPr/>
        </p:nvGrpSpPr>
        <p:grpSpPr>
          <a:xfrm rot="5400000">
            <a:off x="1873409" y="3158257"/>
            <a:ext cx="746930" cy="1084817"/>
            <a:chOff x="2676640" y="3304979"/>
            <a:chExt cx="996109" cy="594339"/>
          </a:xfrm>
        </p:grpSpPr>
        <p:sp>
          <p:nvSpPr>
            <p:cNvPr id="40" name="Puščica z obratom nazaj 39"/>
            <p:cNvSpPr/>
            <p:nvPr/>
          </p:nvSpPr>
          <p:spPr>
            <a:xfrm rot="10800000">
              <a:off x="2676640" y="3304979"/>
              <a:ext cx="996109" cy="594339"/>
            </a:xfrm>
            <a:prstGeom prst="utur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>
                <a:solidFill>
                  <a:schemeClr val="tx1"/>
                </a:solidFill>
              </a:endParaRPr>
            </a:p>
          </p:txBody>
        </p:sp>
        <p:sp>
          <p:nvSpPr>
            <p:cNvPr id="41" name="Pravokotnik 40"/>
            <p:cNvSpPr/>
            <p:nvPr/>
          </p:nvSpPr>
          <p:spPr>
            <a:xfrm rot="16200000">
              <a:off x="3084750" y="3330294"/>
              <a:ext cx="320922" cy="4925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l-SI" dirty="0">
                  <a:latin typeface="Century Gothic" panose="020B0502020202020204" pitchFamily="34" charset="0"/>
                </a:rPr>
                <a:t>?</a:t>
              </a:r>
              <a:endParaRPr lang="sl-SI" dirty="0"/>
            </a:p>
          </p:txBody>
        </p:sp>
      </p:grpSp>
      <p:cxnSp>
        <p:nvCxnSpPr>
          <p:cNvPr id="46" name="Raven povezovalnik 45"/>
          <p:cNvCxnSpPr/>
          <p:nvPr/>
        </p:nvCxnSpPr>
        <p:spPr>
          <a:xfrm flipV="1">
            <a:off x="4541596" y="3135601"/>
            <a:ext cx="725729" cy="3104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aven povezovalnik 50"/>
          <p:cNvCxnSpPr/>
          <p:nvPr/>
        </p:nvCxnSpPr>
        <p:spPr>
          <a:xfrm flipV="1">
            <a:off x="3171825" y="3166866"/>
            <a:ext cx="706337" cy="2777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oljeZBesedilom 33"/>
          <p:cNvSpPr txBox="1"/>
          <p:nvPr/>
        </p:nvSpPr>
        <p:spPr>
          <a:xfrm>
            <a:off x="4723709" y="4694840"/>
            <a:ext cx="2558644" cy="4001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sl-SI" sz="2000" b="1" dirty="0" smtClean="0">
                <a:latin typeface="Century Gothic" panose="020B0502020202020204" pitchFamily="34" charset="0"/>
              </a:rPr>
              <a:t>PREIZKUS: </a:t>
            </a:r>
            <a:r>
              <a:rPr lang="sl-SI" sz="2000" b="1" u="sng" dirty="0" smtClean="0">
                <a:latin typeface="Century Gothic" panose="020B0502020202020204" pitchFamily="34" charset="0"/>
              </a:rPr>
              <a:t>6 0 0 • </a:t>
            </a:r>
            <a:r>
              <a:rPr lang="sl-SI" sz="2000" b="1" u="sng" dirty="0">
                <a:latin typeface="Century Gothic" panose="020B0502020202020204" pitchFamily="34" charset="0"/>
              </a:rPr>
              <a:t>4</a:t>
            </a:r>
            <a:endParaRPr lang="sl-SI" sz="2000" b="1" dirty="0">
              <a:latin typeface="Century Gothic" panose="020B0502020202020204" pitchFamily="34" charset="0"/>
            </a:endParaRPr>
          </a:p>
        </p:txBody>
      </p:sp>
      <p:sp>
        <p:nvSpPr>
          <p:cNvPr id="35" name="Pravokotnik 34"/>
          <p:cNvSpPr/>
          <p:nvPr/>
        </p:nvSpPr>
        <p:spPr>
          <a:xfrm>
            <a:off x="6682648" y="5062611"/>
            <a:ext cx="169500" cy="28855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 defTabSz="9334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defRPr cap="all"/>
            </a:pPr>
            <a:r>
              <a:rPr lang="sl-SI" sz="2000" b="1" dirty="0" smtClean="0">
                <a:latin typeface="Century Gothic" panose="020B0502020202020204" pitchFamily="34" charset="0"/>
              </a:rPr>
              <a:t>0</a:t>
            </a:r>
            <a:endParaRPr lang="en-US" sz="2000" b="1" kern="1200" dirty="0">
              <a:latin typeface="Century Gothic" panose="020B0502020202020204" pitchFamily="34" charset="0"/>
            </a:endParaRPr>
          </a:p>
        </p:txBody>
      </p:sp>
      <p:sp>
        <p:nvSpPr>
          <p:cNvPr id="36" name="Pravokotnik 35"/>
          <p:cNvSpPr/>
          <p:nvPr/>
        </p:nvSpPr>
        <p:spPr>
          <a:xfrm>
            <a:off x="6447015" y="5062612"/>
            <a:ext cx="169500" cy="28855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 defTabSz="9334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defRPr cap="all"/>
            </a:pPr>
            <a:r>
              <a:rPr lang="sl-SI" sz="2000" b="1" dirty="0">
                <a:latin typeface="Century Gothic" panose="020B0502020202020204" pitchFamily="34" charset="0"/>
              </a:rPr>
              <a:t>4</a:t>
            </a:r>
            <a:endParaRPr lang="en-US" sz="2000" b="1" kern="1200" dirty="0">
              <a:latin typeface="Century Gothic" panose="020B0502020202020204" pitchFamily="34" charset="0"/>
            </a:endParaRPr>
          </a:p>
        </p:txBody>
      </p:sp>
      <p:sp>
        <p:nvSpPr>
          <p:cNvPr id="42" name="Pravokotnik 41"/>
          <p:cNvSpPr/>
          <p:nvPr/>
        </p:nvSpPr>
        <p:spPr>
          <a:xfrm>
            <a:off x="6223675" y="5062612"/>
            <a:ext cx="169500" cy="28855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 defTabSz="9334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defRPr cap="all"/>
            </a:pPr>
            <a:r>
              <a:rPr lang="sl-SI" sz="2000" b="1" dirty="0">
                <a:latin typeface="Century Gothic" panose="020B0502020202020204" pitchFamily="34" charset="0"/>
              </a:rPr>
              <a:t>2</a:t>
            </a:r>
            <a:endParaRPr lang="en-US" sz="2000" b="1" kern="1200" dirty="0">
              <a:latin typeface="Century Gothic" panose="020B0502020202020204" pitchFamily="34" charset="0"/>
            </a:endParaRPr>
          </a:p>
        </p:txBody>
      </p:sp>
      <p:sp>
        <p:nvSpPr>
          <p:cNvPr id="44" name="Pravokotnik 43"/>
          <p:cNvSpPr/>
          <p:nvPr/>
        </p:nvSpPr>
        <p:spPr>
          <a:xfrm>
            <a:off x="6888985" y="5061686"/>
            <a:ext cx="169500" cy="28855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 defTabSz="9334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defRPr cap="all"/>
            </a:pPr>
            <a:r>
              <a:rPr lang="sl-SI" sz="2000" b="1" dirty="0" smtClean="0">
                <a:latin typeface="Century Gothic" panose="020B0502020202020204" pitchFamily="34" charset="0"/>
              </a:rPr>
              <a:t>0</a:t>
            </a:r>
            <a:endParaRPr lang="en-US" sz="2000" b="1" kern="1200" dirty="0">
              <a:latin typeface="Century Gothic" panose="020B0502020202020204" pitchFamily="34" charset="0"/>
            </a:endParaRPr>
          </a:p>
        </p:txBody>
      </p:sp>
      <p:sp>
        <p:nvSpPr>
          <p:cNvPr id="29" name="PoljeZBesedilom 28"/>
          <p:cNvSpPr txBox="1"/>
          <p:nvPr/>
        </p:nvSpPr>
        <p:spPr>
          <a:xfrm>
            <a:off x="8029566" y="4103621"/>
            <a:ext cx="2809884" cy="1323439"/>
          </a:xfrm>
          <a:prstGeom prst="rect">
            <a:avLst/>
          </a:prstGeom>
          <a:noFill/>
          <a:ln w="12700">
            <a:solidFill>
              <a:schemeClr val="bg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l-SI" sz="1600" b="1" dirty="0" smtClean="0">
                <a:latin typeface="Century Gothic" panose="020B0502020202020204" pitchFamily="34" charset="0"/>
              </a:rPr>
              <a:t>V vednost: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1600" dirty="0" smtClean="0">
                <a:latin typeface="Century Gothic" panose="020B0502020202020204" pitchFamily="34" charset="0"/>
              </a:rPr>
              <a:t>Števila, ki imajo na mestu </a:t>
            </a:r>
            <a:r>
              <a:rPr lang="sl-SI" sz="1600" u="sng" dirty="0" err="1" smtClean="0">
                <a:latin typeface="Century Gothic" panose="020B0502020202020204" pitchFamily="34" charset="0"/>
              </a:rPr>
              <a:t>enic</a:t>
            </a:r>
            <a:r>
              <a:rPr lang="sl-SI" sz="1600" u="sng" dirty="0" smtClean="0">
                <a:latin typeface="Century Gothic" panose="020B0502020202020204" pitchFamily="34" charset="0"/>
              </a:rPr>
              <a:t> in </a:t>
            </a:r>
            <a:r>
              <a:rPr lang="sl-SI" sz="1600" u="sng" dirty="0" err="1" smtClean="0">
                <a:latin typeface="Century Gothic" panose="020B0502020202020204" pitchFamily="34" charset="0"/>
              </a:rPr>
              <a:t>desetic</a:t>
            </a:r>
            <a:r>
              <a:rPr lang="sl-SI" sz="1600" u="sng" dirty="0" smtClean="0">
                <a:latin typeface="Century Gothic" panose="020B0502020202020204" pitchFamily="34" charset="0"/>
              </a:rPr>
              <a:t> </a:t>
            </a:r>
            <a:r>
              <a:rPr lang="sl-SI" sz="1600" dirty="0" smtClean="0">
                <a:latin typeface="Century Gothic" panose="020B0502020202020204" pitchFamily="34" charset="0"/>
              </a:rPr>
              <a:t>števko 0, imenujemo STOTIČNA ŠTEVILA.</a:t>
            </a:r>
            <a:endParaRPr lang="sl-SI" sz="1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00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6" grpId="0" animBg="1"/>
      <p:bldP spid="17" grpId="0" animBg="1"/>
      <p:bldP spid="24" grpId="0"/>
      <p:bldP spid="25" grpId="0" animBg="1"/>
      <p:bldP spid="37" grpId="0"/>
      <p:bldP spid="34" grpId="0"/>
      <p:bldP spid="35" grpId="0"/>
      <p:bldP spid="36" grpId="0"/>
      <p:bldP spid="42" grpId="0"/>
      <p:bldP spid="44" grpId="0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err="1" smtClean="0"/>
              <a:t>pisnO</a:t>
            </a:r>
            <a:r>
              <a:rPr lang="sl-SI" dirty="0" smtClean="0"/>
              <a:t> </a:t>
            </a:r>
            <a:r>
              <a:rPr lang="sl-SI" dirty="0" err="1" smtClean="0"/>
              <a:t>deljenjE</a:t>
            </a:r>
            <a:r>
              <a:rPr lang="sl-SI" dirty="0" smtClean="0"/>
              <a:t> z </a:t>
            </a:r>
            <a:r>
              <a:rPr lang="sl-SI" dirty="0" err="1" smtClean="0"/>
              <a:t>DVomestnim</a:t>
            </a:r>
            <a:r>
              <a:rPr lang="sl-SI" dirty="0" smtClean="0"/>
              <a:t> številom (večkratniki števila 10) </a:t>
            </a:r>
            <a:r>
              <a:rPr lang="sl-SI" u="sng" dirty="0" smtClean="0"/>
              <a:t>z ostankom</a:t>
            </a:r>
            <a:r>
              <a:rPr lang="sl-SI" dirty="0" smtClean="0"/>
              <a:t> – KRAJŠI NAČIN</a:t>
            </a:r>
            <a:endParaRPr lang="sl-SI" dirty="0"/>
          </a:p>
        </p:txBody>
      </p:sp>
      <p:grpSp>
        <p:nvGrpSpPr>
          <p:cNvPr id="4" name="Skupina 3"/>
          <p:cNvGrpSpPr/>
          <p:nvPr/>
        </p:nvGrpSpPr>
        <p:grpSpPr>
          <a:xfrm>
            <a:off x="1099274" y="2268899"/>
            <a:ext cx="4291875" cy="2198325"/>
            <a:chOff x="86883" y="2890620"/>
            <a:chExt cx="2868750" cy="720000"/>
          </a:xfrm>
        </p:grpSpPr>
        <p:sp>
          <p:nvSpPr>
            <p:cNvPr id="5" name="Pravokotnik 4"/>
            <p:cNvSpPr/>
            <p:nvPr/>
          </p:nvSpPr>
          <p:spPr>
            <a:xfrm>
              <a:off x="86883" y="2890620"/>
              <a:ext cx="2868750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Pravokotnik 5"/>
            <p:cNvSpPr/>
            <p:nvPr/>
          </p:nvSpPr>
          <p:spPr>
            <a:xfrm>
              <a:off x="86883" y="2890620"/>
              <a:ext cx="2868750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lvl="0" algn="ctr" defTabSz="9334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defRPr cap="all"/>
              </a:pPr>
              <a:endParaRPr lang="en-US" sz="2100" kern="1200" dirty="0"/>
            </a:p>
          </p:txBody>
        </p:sp>
      </p:grpSp>
      <p:sp>
        <p:nvSpPr>
          <p:cNvPr id="8" name="Pravokotnik 7"/>
          <p:cNvSpPr/>
          <p:nvPr/>
        </p:nvSpPr>
        <p:spPr>
          <a:xfrm>
            <a:off x="861149" y="2609960"/>
            <a:ext cx="2868750" cy="7200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Pravokotnik 9"/>
          <p:cNvSpPr/>
          <p:nvPr/>
        </p:nvSpPr>
        <p:spPr>
          <a:xfrm>
            <a:off x="1293961" y="2592472"/>
            <a:ext cx="2731887" cy="720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 defTabSz="9334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defRPr cap="all"/>
            </a:pPr>
            <a:r>
              <a:rPr lang="sl-SI" sz="4400" kern="1200" dirty="0" smtClean="0">
                <a:latin typeface="Century Gothic" panose="020B0502020202020204" pitchFamily="34" charset="0"/>
              </a:rPr>
              <a:t>642 : 10 = </a:t>
            </a:r>
            <a:endParaRPr lang="en-US" sz="4400" kern="1200" dirty="0">
              <a:latin typeface="Century Gothic" panose="020B0502020202020204" pitchFamily="34" charset="0"/>
            </a:endParaRPr>
          </a:p>
        </p:txBody>
      </p:sp>
      <p:sp>
        <p:nvSpPr>
          <p:cNvPr id="11" name="Pravokotnik 10"/>
          <p:cNvSpPr/>
          <p:nvPr/>
        </p:nvSpPr>
        <p:spPr>
          <a:xfrm>
            <a:off x="4033421" y="2592472"/>
            <a:ext cx="339001" cy="720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 defTabSz="9334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defRPr cap="all"/>
            </a:pPr>
            <a:r>
              <a:rPr lang="sl-SI" sz="4400" dirty="0">
                <a:latin typeface="Century Gothic" panose="020B0502020202020204" pitchFamily="34" charset="0"/>
              </a:rPr>
              <a:t>6</a:t>
            </a:r>
            <a:endParaRPr lang="en-US" sz="4400" kern="1200" dirty="0">
              <a:latin typeface="Century Gothic" panose="020B0502020202020204" pitchFamily="34" charset="0"/>
            </a:endParaRPr>
          </a:p>
        </p:txBody>
      </p:sp>
      <p:sp>
        <p:nvSpPr>
          <p:cNvPr id="12" name="PoljeZBesedilom 11"/>
          <p:cNvSpPr txBox="1"/>
          <p:nvPr/>
        </p:nvSpPr>
        <p:spPr>
          <a:xfrm>
            <a:off x="1293961" y="2045607"/>
            <a:ext cx="5736478" cy="338554"/>
          </a:xfrm>
          <a:prstGeom prst="rect">
            <a:avLst/>
          </a:prstGeom>
          <a:noFill/>
          <a:ln w="12700">
            <a:solidFill>
              <a:schemeClr val="bg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l-SI" sz="1600" dirty="0" smtClean="0">
                <a:latin typeface="Century Gothic" panose="020B0502020202020204" pitchFamily="34" charset="0"/>
              </a:rPr>
              <a:t>1. Da lahko deliš, moraš vzeti največji dve desetiški enoti.</a:t>
            </a:r>
            <a:endParaRPr lang="sl-SI" sz="1600" dirty="0">
              <a:latin typeface="Century Gothic" panose="020B0502020202020204" pitchFamily="34" charset="0"/>
            </a:endParaRPr>
          </a:p>
        </p:txBody>
      </p:sp>
      <p:sp>
        <p:nvSpPr>
          <p:cNvPr id="16" name="PoljeZBesedilom 15"/>
          <p:cNvSpPr txBox="1"/>
          <p:nvPr/>
        </p:nvSpPr>
        <p:spPr>
          <a:xfrm>
            <a:off x="7238992" y="2046741"/>
            <a:ext cx="4619633" cy="338554"/>
          </a:xfrm>
          <a:prstGeom prst="rect">
            <a:avLst/>
          </a:prstGeom>
          <a:noFill/>
          <a:ln w="12700">
            <a:solidFill>
              <a:schemeClr val="bg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l-SI" sz="1600" dirty="0">
                <a:latin typeface="Century Gothic" panose="020B0502020202020204" pitchFamily="34" charset="0"/>
              </a:rPr>
              <a:t>2</a:t>
            </a:r>
            <a:r>
              <a:rPr lang="sl-SI" sz="1600" dirty="0" smtClean="0">
                <a:latin typeface="Century Gothic" panose="020B0502020202020204" pitchFamily="34" charset="0"/>
              </a:rPr>
              <a:t>. Delim: 64 : 10 = 6 in nekaj ostane</a:t>
            </a:r>
            <a:endParaRPr lang="sl-SI" sz="1600" dirty="0">
              <a:latin typeface="Century Gothic" panose="020B0502020202020204" pitchFamily="34" charset="0"/>
            </a:endParaRPr>
          </a:p>
        </p:txBody>
      </p:sp>
      <p:sp>
        <p:nvSpPr>
          <p:cNvPr id="17" name="PoljeZBesedilom 16"/>
          <p:cNvSpPr txBox="1"/>
          <p:nvPr/>
        </p:nvSpPr>
        <p:spPr>
          <a:xfrm>
            <a:off x="7238998" y="2451673"/>
            <a:ext cx="4619627" cy="584775"/>
          </a:xfrm>
          <a:prstGeom prst="rect">
            <a:avLst/>
          </a:prstGeom>
          <a:noFill/>
          <a:ln w="12700">
            <a:solidFill>
              <a:schemeClr val="bg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l-SI" sz="1600" dirty="0" smtClean="0">
                <a:latin typeface="Century Gothic" panose="020B0502020202020204" pitchFamily="34" charset="0"/>
              </a:rPr>
              <a:t>3. Množim: </a:t>
            </a:r>
            <a:r>
              <a:rPr lang="sl-SI" sz="1600" dirty="0">
                <a:latin typeface="Century Gothic" panose="020B0502020202020204" pitchFamily="34" charset="0"/>
              </a:rPr>
              <a:t>6</a:t>
            </a:r>
            <a:r>
              <a:rPr lang="sl-SI" sz="1600" dirty="0" smtClean="0">
                <a:latin typeface="Century Gothic" panose="020B0502020202020204" pitchFamily="34" charset="0"/>
              </a:rPr>
              <a:t> • 10 = 60 </a:t>
            </a:r>
          </a:p>
          <a:p>
            <a:r>
              <a:rPr lang="sl-SI" sz="1600" dirty="0">
                <a:latin typeface="Century Gothic" panose="020B0502020202020204" pitchFamily="34" charset="0"/>
              </a:rPr>
              <a:t>K</a:t>
            </a:r>
            <a:r>
              <a:rPr lang="sl-SI" sz="1600" dirty="0" smtClean="0">
                <a:latin typeface="Century Gothic" panose="020B0502020202020204" pitchFamily="34" charset="0"/>
              </a:rPr>
              <a:t>oliko še manjka do 64? Pripišem ostanek 4.</a:t>
            </a:r>
            <a:endParaRPr lang="sl-SI" sz="1600" dirty="0">
              <a:latin typeface="Century Gothic" panose="020B0502020202020204" pitchFamily="34" charset="0"/>
            </a:endParaRPr>
          </a:p>
        </p:txBody>
      </p:sp>
      <p:grpSp>
        <p:nvGrpSpPr>
          <p:cNvPr id="20" name="Skupina 19"/>
          <p:cNvGrpSpPr/>
          <p:nvPr/>
        </p:nvGrpSpPr>
        <p:grpSpPr>
          <a:xfrm>
            <a:off x="2939998" y="3170990"/>
            <a:ext cx="1320074" cy="594339"/>
            <a:chOff x="2676640" y="3304979"/>
            <a:chExt cx="996109" cy="594339"/>
          </a:xfrm>
        </p:grpSpPr>
        <p:sp>
          <p:nvSpPr>
            <p:cNvPr id="18" name="Puščica z obratom nazaj 17"/>
            <p:cNvSpPr/>
            <p:nvPr/>
          </p:nvSpPr>
          <p:spPr>
            <a:xfrm rot="10800000">
              <a:off x="2676640" y="3304979"/>
              <a:ext cx="996109" cy="594339"/>
            </a:xfrm>
            <a:prstGeom prst="utur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>
                <a:solidFill>
                  <a:schemeClr val="tx1"/>
                </a:solidFill>
              </a:endParaRPr>
            </a:p>
          </p:txBody>
        </p:sp>
        <p:sp>
          <p:nvSpPr>
            <p:cNvPr id="19" name="Pravokotnik 18"/>
            <p:cNvSpPr/>
            <p:nvPr/>
          </p:nvSpPr>
          <p:spPr>
            <a:xfrm>
              <a:off x="3083147" y="3368061"/>
              <a:ext cx="3241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l-SI" dirty="0">
                  <a:latin typeface="Century Gothic" panose="020B0502020202020204" pitchFamily="34" charset="0"/>
                </a:rPr>
                <a:t>•</a:t>
              </a:r>
              <a:endParaRPr lang="sl-SI" dirty="0"/>
            </a:p>
          </p:txBody>
        </p:sp>
      </p:grpSp>
      <p:sp>
        <p:nvSpPr>
          <p:cNvPr id="23" name="Pravokotnik 22"/>
          <p:cNvSpPr/>
          <p:nvPr/>
        </p:nvSpPr>
        <p:spPr>
          <a:xfrm>
            <a:off x="1488063" y="3242149"/>
            <a:ext cx="407412" cy="720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 defTabSz="9334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defRPr cap="all"/>
            </a:pPr>
            <a:endParaRPr lang="en-US" sz="4400" kern="1200" dirty="0">
              <a:latin typeface="Century Gothic" panose="020B0502020202020204" pitchFamily="34" charset="0"/>
            </a:endParaRPr>
          </a:p>
        </p:txBody>
      </p:sp>
      <p:sp>
        <p:nvSpPr>
          <p:cNvPr id="24" name="Pravokotnik 23"/>
          <p:cNvSpPr/>
          <p:nvPr/>
        </p:nvSpPr>
        <p:spPr>
          <a:xfrm>
            <a:off x="1718092" y="3285306"/>
            <a:ext cx="339001" cy="720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 defTabSz="9334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defRPr cap="all"/>
            </a:pPr>
            <a:r>
              <a:rPr lang="sl-SI" sz="4400" dirty="0" smtClean="0">
                <a:latin typeface="Century Gothic" panose="020B0502020202020204" pitchFamily="34" charset="0"/>
              </a:rPr>
              <a:t>4</a:t>
            </a:r>
            <a:endParaRPr lang="en-US" sz="4400" kern="1200" dirty="0">
              <a:latin typeface="Century Gothic" panose="020B0502020202020204" pitchFamily="34" charset="0"/>
            </a:endParaRPr>
          </a:p>
        </p:txBody>
      </p:sp>
      <p:sp>
        <p:nvSpPr>
          <p:cNvPr id="25" name="PoljeZBesedilom 24"/>
          <p:cNvSpPr txBox="1"/>
          <p:nvPr/>
        </p:nvSpPr>
        <p:spPr>
          <a:xfrm>
            <a:off x="7239003" y="3129021"/>
            <a:ext cx="4619622" cy="338554"/>
          </a:xfrm>
          <a:prstGeom prst="rect">
            <a:avLst/>
          </a:prstGeom>
          <a:noFill/>
          <a:ln w="12700">
            <a:solidFill>
              <a:schemeClr val="bg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l-SI" sz="1600" dirty="0">
                <a:latin typeface="Century Gothic" panose="020B0502020202020204" pitchFamily="34" charset="0"/>
              </a:rPr>
              <a:t>4</a:t>
            </a:r>
            <a:r>
              <a:rPr lang="sl-SI" sz="1600" dirty="0" smtClean="0">
                <a:latin typeface="Century Gothic" panose="020B0502020202020204" pitchFamily="34" charset="0"/>
              </a:rPr>
              <a:t>. </a:t>
            </a:r>
            <a:r>
              <a:rPr lang="sl-SI" sz="1600" dirty="0">
                <a:latin typeface="Century Gothic" panose="020B0502020202020204" pitchFamily="34" charset="0"/>
              </a:rPr>
              <a:t>Pripišem število </a:t>
            </a:r>
            <a:r>
              <a:rPr lang="sl-SI" sz="1600" dirty="0" err="1">
                <a:latin typeface="Century Gothic" panose="020B0502020202020204" pitchFamily="34" charset="0"/>
              </a:rPr>
              <a:t>enic</a:t>
            </a:r>
            <a:r>
              <a:rPr lang="sl-SI" sz="1600" dirty="0">
                <a:latin typeface="Century Gothic" panose="020B0502020202020204" pitchFamily="34" charset="0"/>
              </a:rPr>
              <a:t>. V tem primeru </a:t>
            </a:r>
            <a:r>
              <a:rPr lang="sl-SI" sz="1600" dirty="0" smtClean="0">
                <a:latin typeface="Century Gothic" panose="020B0502020202020204" pitchFamily="34" charset="0"/>
              </a:rPr>
              <a:t>2.</a:t>
            </a:r>
            <a:endParaRPr lang="sl-SI" sz="1600" dirty="0">
              <a:latin typeface="Century Gothic" panose="020B0502020202020204" pitchFamily="34" charset="0"/>
            </a:endParaRPr>
          </a:p>
        </p:txBody>
      </p:sp>
      <p:sp>
        <p:nvSpPr>
          <p:cNvPr id="27" name="PoljeZBesedilom 26"/>
          <p:cNvSpPr txBox="1"/>
          <p:nvPr/>
        </p:nvSpPr>
        <p:spPr>
          <a:xfrm>
            <a:off x="7238992" y="3549859"/>
            <a:ext cx="4619633" cy="338554"/>
          </a:xfrm>
          <a:prstGeom prst="rect">
            <a:avLst/>
          </a:prstGeom>
          <a:noFill/>
          <a:ln w="12700">
            <a:solidFill>
              <a:schemeClr val="bg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l-SI" sz="1600" dirty="0" smtClean="0">
                <a:latin typeface="Century Gothic" panose="020B0502020202020204" pitchFamily="34" charset="0"/>
              </a:rPr>
              <a:t>5. Delim: </a:t>
            </a:r>
            <a:r>
              <a:rPr lang="sl-SI" sz="1600" dirty="0">
                <a:latin typeface="Century Gothic" panose="020B0502020202020204" pitchFamily="34" charset="0"/>
              </a:rPr>
              <a:t>4</a:t>
            </a:r>
            <a:r>
              <a:rPr lang="sl-SI" sz="1600" dirty="0" smtClean="0">
                <a:latin typeface="Century Gothic" panose="020B0502020202020204" pitchFamily="34" charset="0"/>
              </a:rPr>
              <a:t>2 : 10 = 4 in nekaj ostane</a:t>
            </a:r>
            <a:endParaRPr lang="sl-SI" sz="1600" dirty="0">
              <a:latin typeface="Century Gothic" panose="020B0502020202020204" pitchFamily="34" charset="0"/>
            </a:endParaRPr>
          </a:p>
        </p:txBody>
      </p:sp>
      <p:sp>
        <p:nvSpPr>
          <p:cNvPr id="28" name="Pravokotnik 27"/>
          <p:cNvSpPr/>
          <p:nvPr/>
        </p:nvSpPr>
        <p:spPr>
          <a:xfrm>
            <a:off x="2035111" y="3295517"/>
            <a:ext cx="339001" cy="720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 defTabSz="9334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defRPr cap="all"/>
            </a:pPr>
            <a:r>
              <a:rPr lang="sl-SI" sz="4400" dirty="0" smtClean="0">
                <a:latin typeface="Century Gothic" panose="020B0502020202020204" pitchFamily="34" charset="0"/>
              </a:rPr>
              <a:t>2</a:t>
            </a:r>
            <a:endParaRPr lang="en-US" sz="4400" kern="1200" dirty="0">
              <a:latin typeface="Century Gothic" panose="020B0502020202020204" pitchFamily="34" charset="0"/>
            </a:endParaRPr>
          </a:p>
        </p:txBody>
      </p:sp>
      <p:sp>
        <p:nvSpPr>
          <p:cNvPr id="29" name="PoljeZBesedilom 28"/>
          <p:cNvSpPr txBox="1"/>
          <p:nvPr/>
        </p:nvSpPr>
        <p:spPr>
          <a:xfrm>
            <a:off x="7239003" y="4009270"/>
            <a:ext cx="4619622" cy="584775"/>
          </a:xfrm>
          <a:prstGeom prst="rect">
            <a:avLst/>
          </a:prstGeom>
          <a:noFill/>
          <a:ln w="12700">
            <a:solidFill>
              <a:schemeClr val="bg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l-SI" sz="1600" dirty="0" smtClean="0">
                <a:latin typeface="Century Gothic" panose="020B0502020202020204" pitchFamily="34" charset="0"/>
              </a:rPr>
              <a:t>6. Množim: </a:t>
            </a:r>
            <a:r>
              <a:rPr lang="sl-SI" sz="1600" dirty="0">
                <a:latin typeface="Century Gothic" panose="020B0502020202020204" pitchFamily="34" charset="0"/>
              </a:rPr>
              <a:t>4</a:t>
            </a:r>
            <a:r>
              <a:rPr lang="sl-SI" sz="1600" dirty="0" smtClean="0">
                <a:latin typeface="Century Gothic" panose="020B0502020202020204" pitchFamily="34" charset="0"/>
              </a:rPr>
              <a:t> </a:t>
            </a:r>
            <a:r>
              <a:rPr lang="sl-SI" sz="1600" dirty="0">
                <a:latin typeface="Century Gothic" panose="020B0502020202020204" pitchFamily="34" charset="0"/>
              </a:rPr>
              <a:t>• </a:t>
            </a:r>
            <a:r>
              <a:rPr lang="sl-SI" sz="1600" dirty="0" smtClean="0">
                <a:latin typeface="Century Gothic" panose="020B0502020202020204" pitchFamily="34" charset="0"/>
              </a:rPr>
              <a:t>10 </a:t>
            </a:r>
            <a:r>
              <a:rPr lang="sl-SI" sz="1600" dirty="0">
                <a:latin typeface="Century Gothic" panose="020B0502020202020204" pitchFamily="34" charset="0"/>
              </a:rPr>
              <a:t>= </a:t>
            </a:r>
            <a:r>
              <a:rPr lang="sl-SI" sz="1600" dirty="0" smtClean="0">
                <a:latin typeface="Century Gothic" panose="020B0502020202020204" pitchFamily="34" charset="0"/>
              </a:rPr>
              <a:t>40 </a:t>
            </a:r>
            <a:endParaRPr lang="sl-SI" sz="1600" dirty="0">
              <a:latin typeface="Century Gothic" panose="020B0502020202020204" pitchFamily="34" charset="0"/>
            </a:endParaRPr>
          </a:p>
          <a:p>
            <a:r>
              <a:rPr lang="sl-SI" sz="1600" dirty="0">
                <a:latin typeface="Century Gothic" panose="020B0502020202020204" pitchFamily="34" charset="0"/>
              </a:rPr>
              <a:t>Koliko še manjka do 4</a:t>
            </a:r>
            <a:r>
              <a:rPr lang="sl-SI" sz="1600" dirty="0" smtClean="0">
                <a:latin typeface="Century Gothic" panose="020B0502020202020204" pitchFamily="34" charset="0"/>
              </a:rPr>
              <a:t>2? </a:t>
            </a:r>
            <a:r>
              <a:rPr lang="sl-SI" sz="1600" dirty="0">
                <a:latin typeface="Century Gothic" panose="020B0502020202020204" pitchFamily="34" charset="0"/>
              </a:rPr>
              <a:t>Pripišem ostanek 2</a:t>
            </a:r>
            <a:r>
              <a:rPr lang="sl-SI" sz="1600" dirty="0" smtClean="0">
                <a:latin typeface="Century Gothic" panose="020B0502020202020204" pitchFamily="34" charset="0"/>
              </a:rPr>
              <a:t>.</a:t>
            </a:r>
            <a:endParaRPr lang="sl-SI" sz="1600" dirty="0">
              <a:latin typeface="Century Gothic" panose="020B0502020202020204" pitchFamily="34" charset="0"/>
            </a:endParaRPr>
          </a:p>
        </p:txBody>
      </p:sp>
      <p:sp>
        <p:nvSpPr>
          <p:cNvPr id="30" name="Puščica dol 29"/>
          <p:cNvSpPr/>
          <p:nvPr/>
        </p:nvSpPr>
        <p:spPr>
          <a:xfrm>
            <a:off x="2099436" y="3184254"/>
            <a:ext cx="134756" cy="174411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2" name="Pravokotnik 31"/>
          <p:cNvSpPr/>
          <p:nvPr/>
        </p:nvSpPr>
        <p:spPr>
          <a:xfrm>
            <a:off x="4353372" y="2592582"/>
            <a:ext cx="339001" cy="720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 defTabSz="9334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defRPr cap="all"/>
            </a:pPr>
            <a:r>
              <a:rPr lang="sl-SI" sz="4400" dirty="0">
                <a:latin typeface="Century Gothic" panose="020B0502020202020204" pitchFamily="34" charset="0"/>
              </a:rPr>
              <a:t>4</a:t>
            </a:r>
            <a:endParaRPr lang="en-US" sz="4400" kern="1200" dirty="0">
              <a:latin typeface="Century Gothic" panose="020B0502020202020204" pitchFamily="34" charset="0"/>
            </a:endParaRPr>
          </a:p>
        </p:txBody>
      </p:sp>
      <p:sp>
        <p:nvSpPr>
          <p:cNvPr id="36" name="Pravokotnik 35"/>
          <p:cNvSpPr/>
          <p:nvPr/>
        </p:nvSpPr>
        <p:spPr>
          <a:xfrm>
            <a:off x="2035110" y="3934606"/>
            <a:ext cx="339001" cy="720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 defTabSz="9334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defRPr cap="all"/>
            </a:pPr>
            <a:r>
              <a:rPr lang="sl-SI" sz="4400" dirty="0">
                <a:latin typeface="Century Gothic" panose="020B0502020202020204" pitchFamily="34" charset="0"/>
              </a:rPr>
              <a:t>2</a:t>
            </a:r>
            <a:endParaRPr lang="en-US" sz="4400" kern="1200" dirty="0">
              <a:latin typeface="Century Gothic" panose="020B0502020202020204" pitchFamily="34" charset="0"/>
            </a:endParaRPr>
          </a:p>
        </p:txBody>
      </p:sp>
      <p:sp>
        <p:nvSpPr>
          <p:cNvPr id="37" name="Pravokotnik 36"/>
          <p:cNvSpPr/>
          <p:nvPr/>
        </p:nvSpPr>
        <p:spPr>
          <a:xfrm>
            <a:off x="2410920" y="4185235"/>
            <a:ext cx="711561" cy="360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 defTabSz="9334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defRPr cap="all"/>
            </a:pPr>
            <a:r>
              <a:rPr lang="sl-SI" sz="2400" dirty="0" smtClean="0">
                <a:latin typeface="Century Gothic" panose="020B0502020202020204" pitchFamily="34" charset="0"/>
              </a:rPr>
              <a:t>Ost.</a:t>
            </a:r>
            <a:endParaRPr lang="en-US" sz="2400" kern="1200" dirty="0">
              <a:latin typeface="Century Gothic" panose="020B0502020202020204" pitchFamily="34" charset="0"/>
            </a:endParaRPr>
          </a:p>
        </p:txBody>
      </p:sp>
      <p:grpSp>
        <p:nvGrpSpPr>
          <p:cNvPr id="39" name="Skupina 38"/>
          <p:cNvGrpSpPr/>
          <p:nvPr/>
        </p:nvGrpSpPr>
        <p:grpSpPr>
          <a:xfrm rot="5400000">
            <a:off x="809369" y="2889915"/>
            <a:ext cx="746930" cy="864165"/>
            <a:chOff x="2676640" y="3304979"/>
            <a:chExt cx="996109" cy="594339"/>
          </a:xfrm>
        </p:grpSpPr>
        <p:sp>
          <p:nvSpPr>
            <p:cNvPr id="40" name="Puščica z obratom nazaj 39"/>
            <p:cNvSpPr/>
            <p:nvPr/>
          </p:nvSpPr>
          <p:spPr>
            <a:xfrm rot="10800000">
              <a:off x="2676640" y="3304979"/>
              <a:ext cx="996109" cy="594339"/>
            </a:xfrm>
            <a:prstGeom prst="utur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>
                <a:solidFill>
                  <a:schemeClr val="tx1"/>
                </a:solidFill>
              </a:endParaRPr>
            </a:p>
          </p:txBody>
        </p:sp>
        <p:sp>
          <p:nvSpPr>
            <p:cNvPr id="41" name="Pravokotnik 40"/>
            <p:cNvSpPr/>
            <p:nvPr/>
          </p:nvSpPr>
          <p:spPr>
            <a:xfrm rot="16200000">
              <a:off x="3084750" y="3330294"/>
              <a:ext cx="320922" cy="4925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l-SI" dirty="0">
                  <a:latin typeface="Century Gothic" panose="020B0502020202020204" pitchFamily="34" charset="0"/>
                </a:rPr>
                <a:t>?</a:t>
              </a:r>
              <a:endParaRPr lang="sl-SI" dirty="0"/>
            </a:p>
          </p:txBody>
        </p:sp>
      </p:grpSp>
      <p:sp>
        <p:nvSpPr>
          <p:cNvPr id="48" name="L-oblika 47"/>
          <p:cNvSpPr/>
          <p:nvPr/>
        </p:nvSpPr>
        <p:spPr>
          <a:xfrm rot="10800000">
            <a:off x="1492009" y="2635416"/>
            <a:ext cx="564896" cy="77924"/>
          </a:xfrm>
          <a:prstGeom prst="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grpSp>
        <p:nvGrpSpPr>
          <p:cNvPr id="49" name="Skupina 48"/>
          <p:cNvGrpSpPr/>
          <p:nvPr/>
        </p:nvGrpSpPr>
        <p:grpSpPr>
          <a:xfrm>
            <a:off x="2939998" y="3711172"/>
            <a:ext cx="1712238" cy="594339"/>
            <a:chOff x="2676640" y="3304979"/>
            <a:chExt cx="996109" cy="594339"/>
          </a:xfrm>
        </p:grpSpPr>
        <p:sp>
          <p:nvSpPr>
            <p:cNvPr id="50" name="Puščica z obratom nazaj 49"/>
            <p:cNvSpPr/>
            <p:nvPr/>
          </p:nvSpPr>
          <p:spPr>
            <a:xfrm rot="10800000">
              <a:off x="2676640" y="3304979"/>
              <a:ext cx="996109" cy="594339"/>
            </a:xfrm>
            <a:prstGeom prst="utur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>
                <a:solidFill>
                  <a:schemeClr val="tx1"/>
                </a:solidFill>
              </a:endParaRPr>
            </a:p>
          </p:txBody>
        </p:sp>
        <p:sp>
          <p:nvSpPr>
            <p:cNvPr id="60" name="Pravokotnik 59"/>
            <p:cNvSpPr/>
            <p:nvPr/>
          </p:nvSpPr>
          <p:spPr>
            <a:xfrm>
              <a:off x="3083147" y="3368061"/>
              <a:ext cx="3241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l-SI" dirty="0">
                  <a:latin typeface="Century Gothic" panose="020B0502020202020204" pitchFamily="34" charset="0"/>
                </a:rPr>
                <a:t>•</a:t>
              </a:r>
              <a:endParaRPr lang="sl-SI" dirty="0"/>
            </a:p>
          </p:txBody>
        </p:sp>
      </p:grpSp>
      <p:grpSp>
        <p:nvGrpSpPr>
          <p:cNvPr id="61" name="Skupina 60"/>
          <p:cNvGrpSpPr/>
          <p:nvPr/>
        </p:nvGrpSpPr>
        <p:grpSpPr>
          <a:xfrm rot="5400000">
            <a:off x="1253422" y="3787467"/>
            <a:ext cx="746930" cy="594339"/>
            <a:chOff x="2676640" y="3304979"/>
            <a:chExt cx="996109" cy="594339"/>
          </a:xfrm>
        </p:grpSpPr>
        <p:sp>
          <p:nvSpPr>
            <p:cNvPr id="62" name="Puščica z obratom nazaj 61"/>
            <p:cNvSpPr/>
            <p:nvPr/>
          </p:nvSpPr>
          <p:spPr>
            <a:xfrm rot="10800000">
              <a:off x="2676640" y="3304979"/>
              <a:ext cx="996109" cy="594339"/>
            </a:xfrm>
            <a:prstGeom prst="utur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l-SI" dirty="0">
                <a:solidFill>
                  <a:schemeClr val="tx1"/>
                </a:solidFill>
              </a:endParaRPr>
            </a:p>
          </p:txBody>
        </p:sp>
        <p:sp>
          <p:nvSpPr>
            <p:cNvPr id="63" name="Pravokotnik 62"/>
            <p:cNvSpPr/>
            <p:nvPr/>
          </p:nvSpPr>
          <p:spPr>
            <a:xfrm rot="16200000">
              <a:off x="3084750" y="3330294"/>
              <a:ext cx="320922" cy="4925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l-SI" dirty="0">
                  <a:latin typeface="Century Gothic" panose="020B0502020202020204" pitchFamily="34" charset="0"/>
                </a:rPr>
                <a:t>?</a:t>
              </a:r>
              <a:endParaRPr lang="sl-SI" dirty="0"/>
            </a:p>
          </p:txBody>
        </p:sp>
      </p:grpSp>
      <p:sp>
        <p:nvSpPr>
          <p:cNvPr id="64" name="PoljeZBesedilom 63"/>
          <p:cNvSpPr txBox="1"/>
          <p:nvPr/>
        </p:nvSpPr>
        <p:spPr>
          <a:xfrm>
            <a:off x="2939998" y="4769671"/>
            <a:ext cx="2558644" cy="40011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sl-SI" sz="2000" b="1" dirty="0" smtClean="0">
                <a:latin typeface="Century Gothic" panose="020B0502020202020204" pitchFamily="34" charset="0"/>
              </a:rPr>
              <a:t>PREIZKUS: </a:t>
            </a:r>
            <a:r>
              <a:rPr lang="sl-SI" sz="2000" b="1" u="sng" dirty="0" smtClean="0">
                <a:latin typeface="Century Gothic" panose="020B0502020202020204" pitchFamily="34" charset="0"/>
              </a:rPr>
              <a:t>6 4 • 1 0</a:t>
            </a:r>
            <a:endParaRPr lang="sl-SI" sz="2000" b="1" dirty="0">
              <a:latin typeface="Century Gothic" panose="020B0502020202020204" pitchFamily="34" charset="0"/>
            </a:endParaRPr>
          </a:p>
        </p:txBody>
      </p:sp>
      <p:sp>
        <p:nvSpPr>
          <p:cNvPr id="38" name="Pravokotnik 37"/>
          <p:cNvSpPr/>
          <p:nvPr/>
        </p:nvSpPr>
        <p:spPr>
          <a:xfrm>
            <a:off x="6177115" y="5215351"/>
            <a:ext cx="169500" cy="28855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 defTabSz="9334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defRPr cap="all"/>
            </a:pPr>
            <a:r>
              <a:rPr lang="sl-SI" sz="2000" b="1" dirty="0">
                <a:latin typeface="Century Gothic" panose="020B0502020202020204" pitchFamily="34" charset="0"/>
              </a:rPr>
              <a:t>2</a:t>
            </a:r>
            <a:endParaRPr lang="en-US" sz="2000" b="1" kern="1200" dirty="0">
              <a:latin typeface="Century Gothic" panose="020B0502020202020204" pitchFamily="34" charset="0"/>
            </a:endParaRPr>
          </a:p>
        </p:txBody>
      </p:sp>
      <p:sp>
        <p:nvSpPr>
          <p:cNvPr id="42" name="Pravokotnik 41"/>
          <p:cNvSpPr/>
          <p:nvPr/>
        </p:nvSpPr>
        <p:spPr>
          <a:xfrm>
            <a:off x="5498178" y="5145619"/>
            <a:ext cx="169500" cy="28855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 defTabSz="9334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defRPr cap="all"/>
            </a:pPr>
            <a:r>
              <a:rPr lang="sl-SI" sz="2000" b="1" dirty="0" smtClean="0">
                <a:latin typeface="Century Gothic" panose="020B0502020202020204" pitchFamily="34" charset="0"/>
              </a:rPr>
              <a:t>+</a:t>
            </a:r>
            <a:endParaRPr lang="en-US" sz="2000" b="1" kern="1200" dirty="0">
              <a:latin typeface="Century Gothic" panose="020B0502020202020204" pitchFamily="34" charset="0"/>
            </a:endParaRPr>
          </a:p>
        </p:txBody>
      </p:sp>
      <p:sp>
        <p:nvSpPr>
          <p:cNvPr id="43" name="Pravokotnik 42"/>
          <p:cNvSpPr/>
          <p:nvPr/>
        </p:nvSpPr>
        <p:spPr>
          <a:xfrm>
            <a:off x="5960804" y="5544668"/>
            <a:ext cx="169500" cy="28855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 defTabSz="9334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defRPr cap="all"/>
            </a:pPr>
            <a:r>
              <a:rPr lang="sl-SI" sz="2000" b="1" dirty="0">
                <a:latin typeface="Century Gothic" panose="020B0502020202020204" pitchFamily="34" charset="0"/>
              </a:rPr>
              <a:t>4</a:t>
            </a:r>
            <a:endParaRPr lang="en-US" sz="2000" b="1" kern="1200" dirty="0">
              <a:latin typeface="Century Gothic" panose="020B0502020202020204" pitchFamily="34" charset="0"/>
            </a:endParaRPr>
          </a:p>
        </p:txBody>
      </p:sp>
      <p:sp>
        <p:nvSpPr>
          <p:cNvPr id="44" name="Pravokotnik 43"/>
          <p:cNvSpPr/>
          <p:nvPr/>
        </p:nvSpPr>
        <p:spPr>
          <a:xfrm>
            <a:off x="6169339" y="5535987"/>
            <a:ext cx="169500" cy="28855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 defTabSz="9334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defRPr cap="all"/>
            </a:pPr>
            <a:r>
              <a:rPr lang="sl-SI" sz="2000" b="1" dirty="0">
                <a:latin typeface="Century Gothic" panose="020B0502020202020204" pitchFamily="34" charset="0"/>
              </a:rPr>
              <a:t>2</a:t>
            </a:r>
            <a:endParaRPr lang="en-US" sz="2000" b="1" kern="1200" dirty="0">
              <a:latin typeface="Century Gothic" panose="020B0502020202020204" pitchFamily="34" charset="0"/>
            </a:endParaRPr>
          </a:p>
        </p:txBody>
      </p:sp>
      <p:sp>
        <p:nvSpPr>
          <p:cNvPr id="45" name="Pravokotnik 44"/>
          <p:cNvSpPr/>
          <p:nvPr/>
        </p:nvSpPr>
        <p:spPr>
          <a:xfrm>
            <a:off x="5771982" y="5541493"/>
            <a:ext cx="169500" cy="28855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 defTabSz="9334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defRPr cap="all"/>
            </a:pPr>
            <a:r>
              <a:rPr lang="sl-SI" sz="2000" b="1" dirty="0">
                <a:latin typeface="Century Gothic" panose="020B0502020202020204" pitchFamily="34" charset="0"/>
              </a:rPr>
              <a:t>6</a:t>
            </a:r>
            <a:endParaRPr lang="en-US" sz="2000" b="1" kern="1200" dirty="0">
              <a:latin typeface="Century Gothic" panose="020B0502020202020204" pitchFamily="34" charset="0"/>
            </a:endParaRPr>
          </a:p>
        </p:txBody>
      </p:sp>
      <p:cxnSp>
        <p:nvCxnSpPr>
          <p:cNvPr id="46" name="Raven povezovalnik 45"/>
          <p:cNvCxnSpPr/>
          <p:nvPr/>
        </p:nvCxnSpPr>
        <p:spPr>
          <a:xfrm>
            <a:off x="5712950" y="5544668"/>
            <a:ext cx="6652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Pravokotnik 46"/>
          <p:cNvSpPr/>
          <p:nvPr/>
        </p:nvSpPr>
        <p:spPr>
          <a:xfrm>
            <a:off x="5070327" y="5171212"/>
            <a:ext cx="169500" cy="28855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 defTabSz="9334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defRPr cap="all"/>
            </a:pPr>
            <a:r>
              <a:rPr lang="sl-SI" sz="2000" b="1" dirty="0" smtClean="0">
                <a:latin typeface="Century Gothic" panose="020B0502020202020204" pitchFamily="34" charset="0"/>
              </a:rPr>
              <a:t>0</a:t>
            </a:r>
            <a:endParaRPr lang="en-US" sz="2000" b="1" kern="1200" dirty="0">
              <a:latin typeface="Century Gothic" panose="020B0502020202020204" pitchFamily="34" charset="0"/>
            </a:endParaRPr>
          </a:p>
        </p:txBody>
      </p:sp>
      <p:sp>
        <p:nvSpPr>
          <p:cNvPr id="51" name="Pravokotnik 50"/>
          <p:cNvSpPr/>
          <p:nvPr/>
        </p:nvSpPr>
        <p:spPr>
          <a:xfrm>
            <a:off x="4876995" y="5164683"/>
            <a:ext cx="169500" cy="28855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 defTabSz="9334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defRPr cap="all"/>
            </a:pPr>
            <a:r>
              <a:rPr lang="sl-SI" sz="2000" b="1" dirty="0">
                <a:latin typeface="Century Gothic" panose="020B0502020202020204" pitchFamily="34" charset="0"/>
              </a:rPr>
              <a:t>4</a:t>
            </a:r>
            <a:endParaRPr lang="en-US" sz="2000" b="1" kern="1200" dirty="0">
              <a:latin typeface="Century Gothic" panose="020B0502020202020204" pitchFamily="34" charset="0"/>
            </a:endParaRPr>
          </a:p>
        </p:txBody>
      </p:sp>
      <p:sp>
        <p:nvSpPr>
          <p:cNvPr id="52" name="Pravokotnik 51"/>
          <p:cNvSpPr/>
          <p:nvPr/>
        </p:nvSpPr>
        <p:spPr>
          <a:xfrm>
            <a:off x="4672970" y="5171213"/>
            <a:ext cx="169500" cy="28855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 defTabSz="9334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defRPr cap="all"/>
            </a:pPr>
            <a:r>
              <a:rPr lang="sl-SI" sz="2000" b="1" dirty="0">
                <a:latin typeface="Century Gothic" panose="020B0502020202020204" pitchFamily="34" charset="0"/>
              </a:rPr>
              <a:t>6</a:t>
            </a:r>
            <a:endParaRPr lang="en-US" sz="2000" b="1" kern="1200" dirty="0">
              <a:latin typeface="Century Gothic" panose="020B0502020202020204" pitchFamily="34" charset="0"/>
            </a:endParaRPr>
          </a:p>
        </p:txBody>
      </p:sp>
      <p:cxnSp>
        <p:nvCxnSpPr>
          <p:cNvPr id="7" name="Raven puščični povezovalnik 6"/>
          <p:cNvCxnSpPr/>
          <p:nvPr/>
        </p:nvCxnSpPr>
        <p:spPr>
          <a:xfrm>
            <a:off x="5162854" y="5058534"/>
            <a:ext cx="1" cy="21229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Zvok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1176.054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53" name="Pravokotnik 52"/>
          <p:cNvSpPr/>
          <p:nvPr/>
        </p:nvSpPr>
        <p:spPr>
          <a:xfrm>
            <a:off x="6177115" y="4924527"/>
            <a:ext cx="169500" cy="28855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 defTabSz="9334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defRPr cap="all"/>
            </a:pPr>
            <a:r>
              <a:rPr lang="sl-SI" sz="2000" b="1" dirty="0" smtClean="0">
                <a:latin typeface="Century Gothic" panose="020B0502020202020204" pitchFamily="34" charset="0"/>
              </a:rPr>
              <a:t>0</a:t>
            </a:r>
            <a:endParaRPr lang="en-US" sz="2000" b="1" kern="1200" dirty="0">
              <a:latin typeface="Century Gothic" panose="020B0502020202020204" pitchFamily="34" charset="0"/>
            </a:endParaRPr>
          </a:p>
        </p:txBody>
      </p:sp>
      <p:sp>
        <p:nvSpPr>
          <p:cNvPr id="54" name="Pravokotnik 53"/>
          <p:cNvSpPr/>
          <p:nvPr/>
        </p:nvSpPr>
        <p:spPr>
          <a:xfrm>
            <a:off x="5961154" y="4926792"/>
            <a:ext cx="169500" cy="28855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 defTabSz="9334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defRPr cap="all"/>
            </a:pPr>
            <a:r>
              <a:rPr lang="sl-SI" sz="2000" b="1" dirty="0">
                <a:latin typeface="Century Gothic" panose="020B0502020202020204" pitchFamily="34" charset="0"/>
              </a:rPr>
              <a:t>4</a:t>
            </a:r>
            <a:endParaRPr lang="en-US" sz="2000" b="1" kern="1200" dirty="0">
              <a:latin typeface="Century Gothic" panose="020B0502020202020204" pitchFamily="34" charset="0"/>
            </a:endParaRPr>
          </a:p>
        </p:txBody>
      </p:sp>
      <p:sp>
        <p:nvSpPr>
          <p:cNvPr id="55" name="Pravokotnik 54"/>
          <p:cNvSpPr/>
          <p:nvPr/>
        </p:nvSpPr>
        <p:spPr>
          <a:xfrm>
            <a:off x="5740705" y="4924528"/>
            <a:ext cx="169500" cy="28855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lvl="0" algn="ctr" defTabSz="93345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defRPr cap="all"/>
            </a:pPr>
            <a:r>
              <a:rPr lang="sl-SI" sz="2000" b="1" dirty="0">
                <a:latin typeface="Century Gothic" panose="020B0502020202020204" pitchFamily="34" charset="0"/>
              </a:rPr>
              <a:t>6</a:t>
            </a:r>
            <a:endParaRPr lang="en-US" sz="2000" b="1" kern="1200" dirty="0">
              <a:latin typeface="Century Gothic" panose="020B0502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057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292"/>
    </mc:Choice>
    <mc:Fallback xmlns="">
      <p:transition spd="slow" advTm="1252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8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0" grpId="0"/>
      <p:bldP spid="11" grpId="0"/>
      <p:bldP spid="12" grpId="0" animBg="1"/>
      <p:bldP spid="16" grpId="0" animBg="1"/>
      <p:bldP spid="17" grpId="0" animBg="1"/>
      <p:bldP spid="24" grpId="0"/>
      <p:bldP spid="25" grpId="0" animBg="1"/>
      <p:bldP spid="27" grpId="0" animBg="1"/>
      <p:bldP spid="28" grpId="0"/>
      <p:bldP spid="29" grpId="0" animBg="1"/>
      <p:bldP spid="30" grpId="0" animBg="1"/>
      <p:bldP spid="32" grpId="0"/>
      <p:bldP spid="36" grpId="0"/>
      <p:bldP spid="37" grpId="0"/>
      <p:bldP spid="48" grpId="0" animBg="1"/>
      <p:bldP spid="64" grpId="0"/>
      <p:bldP spid="38" grpId="0"/>
      <p:bldP spid="42" grpId="0"/>
      <p:bldP spid="43" grpId="0"/>
      <p:bldP spid="44" grpId="0"/>
      <p:bldP spid="45" grpId="0"/>
      <p:bldP spid="47" grpId="0"/>
      <p:bldP spid="51" grpId="0"/>
      <p:bldP spid="52" grpId="0"/>
      <p:bldP spid="53" grpId="0"/>
      <p:bldP spid="54" grpId="0"/>
      <p:bldP spid="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Preveri svoje znanje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250317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l-SI" dirty="0"/>
              <a:t>Uspešen/uspešna bom, ko:</a:t>
            </a:r>
          </a:p>
          <a:p>
            <a:pPr>
              <a:buFontTx/>
              <a:buChar char="-"/>
            </a:pPr>
            <a:r>
              <a:rPr lang="sl-SI" dirty="0"/>
              <a:t>Poznam postopek pisnega </a:t>
            </a:r>
            <a:r>
              <a:rPr lang="sl-SI" dirty="0" smtClean="0"/>
              <a:t>deljenja z večkratniki števila 10.</a:t>
            </a:r>
            <a:endParaRPr lang="sl-SI" dirty="0"/>
          </a:p>
          <a:p>
            <a:pPr>
              <a:buFontTx/>
              <a:buChar char="-"/>
            </a:pPr>
            <a:r>
              <a:rPr lang="sl-SI" dirty="0"/>
              <a:t>Pravilno izračunam račun pisnega deljenja.</a:t>
            </a:r>
          </a:p>
          <a:p>
            <a:pPr>
              <a:buFontTx/>
              <a:buChar char="-"/>
            </a:pPr>
            <a:r>
              <a:rPr lang="sl-SI" dirty="0"/>
              <a:t>Pravilen rezultat dokažem s preizkusom.</a:t>
            </a:r>
          </a:p>
          <a:p>
            <a:endParaRPr lang="sl-SI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1719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l-SI" dirty="0"/>
              <a:t>I</a:t>
            </a:r>
            <a:r>
              <a:rPr lang="sl-SI" dirty="0" smtClean="0"/>
              <a:t>ZRAČUNAJ:</a:t>
            </a:r>
            <a:endParaRPr lang="sl-SI" dirty="0"/>
          </a:p>
        </p:txBody>
      </p:sp>
      <p:sp>
        <p:nvSpPr>
          <p:cNvPr id="7" name="Ograda vsebine 3"/>
          <p:cNvSpPr txBox="1">
            <a:spLocks/>
          </p:cNvSpPr>
          <p:nvPr/>
        </p:nvSpPr>
        <p:spPr>
          <a:xfrm>
            <a:off x="6329363" y="4773930"/>
            <a:ext cx="5081113" cy="760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FFFF"/>
              </a:buClr>
              <a:buFont typeface="Wingdings" pitchFamily="2" charset="2"/>
              <a:buNone/>
            </a:pPr>
            <a:r>
              <a:rPr lang="sl-SI" dirty="0" smtClean="0">
                <a:solidFill>
                  <a:srgbClr val="FFFFFF"/>
                </a:solidFill>
              </a:rPr>
              <a:t>Rezultate in postopek računanja primerjaj s prijateljem.</a:t>
            </a:r>
            <a:endParaRPr lang="sl-SI" dirty="0">
              <a:solidFill>
                <a:srgbClr val="FFFFFF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363" y="2401887"/>
            <a:ext cx="1682750" cy="209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013" y="2408238"/>
            <a:ext cx="1639887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804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PREVERI SVOJE DELO</a:t>
            </a:r>
            <a:endParaRPr lang="sl-SI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774" y="2071688"/>
            <a:ext cx="4942432" cy="281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606" y="2071688"/>
            <a:ext cx="4363244" cy="2800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860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4.4|11.6|3.6|4.2|2.4|1.9|2.1|3.7|1.1|7.5|1.8|15.8|1.9|1.4|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5.5|6.6|1.4|8.6|1.4|2.4|3|4.5|0.8|2.4|4.2|1.6|5.3|3.3|1.8|1.8|1.8|3.7|0.9|17.4|6.3|2.1|5.2|2.6|8.7|1.1|1.2|0.9|1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f89910445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2_tf89910445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3.xml><?xml version="1.0" encoding="utf-8"?>
<a:theme xmlns:a="http://schemas.openxmlformats.org/drawingml/2006/main" name="3_tf89910445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4.xml><?xml version="1.0" encoding="utf-8"?>
<a:theme xmlns:a="http://schemas.openxmlformats.org/drawingml/2006/main" name="4_tf89910445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4E3864-550F-4194-BC9D-CCA442A52D0D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16c05727-aa75-4e4a-9b5f-8a80a1165891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F871927-9856-4138-B7A7-125C4AA7EF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9934CB3-A97C-40D1-8D7D-5211E1C57C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tf89910445</Template>
  <TotalTime>0</TotalTime>
  <Words>467</Words>
  <Application>Microsoft Office PowerPoint</Application>
  <PresentationFormat>Širokozaslonsko</PresentationFormat>
  <Paragraphs>91</Paragraphs>
  <Slides>8</Slides>
  <Notes>0</Notes>
  <HiddenSlides>0</HiddenSlides>
  <MMClips>2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4</vt:i4>
      </vt:variant>
      <vt:variant>
        <vt:lpstr>Naslovi diapozitivov</vt:lpstr>
      </vt:variant>
      <vt:variant>
        <vt:i4>8</vt:i4>
      </vt:variant>
    </vt:vector>
  </HeadingPairs>
  <TitlesOfParts>
    <vt:vector size="17" baseType="lpstr">
      <vt:lpstr>Arial</vt:lpstr>
      <vt:lpstr>Calibri</vt:lpstr>
      <vt:lpstr>Century Gothic</vt:lpstr>
      <vt:lpstr>Corbel</vt:lpstr>
      <vt:lpstr>Wingdings</vt:lpstr>
      <vt:lpstr>tf89910445</vt:lpstr>
      <vt:lpstr>2_tf89910445</vt:lpstr>
      <vt:lpstr>3_tf89910445</vt:lpstr>
      <vt:lpstr>4_tf89910445</vt:lpstr>
      <vt:lpstr>PISNO DELJENJE Z VEČKRATNIKI ŠTEVILA 10</vt:lpstr>
      <vt:lpstr>Kaj je pomembno pri pisnem deljenju?</vt:lpstr>
      <vt:lpstr>Nameni učenja</vt:lpstr>
      <vt:lpstr>pisnO deljenjE z DVomestnim številom (večkratniki števila 10) – KRAJŠI NAČIN</vt:lpstr>
      <vt:lpstr>pisnO deljenjE s tromestnim številom (večkratniki števila 100) – KRAJŠI NAČIN</vt:lpstr>
      <vt:lpstr>pisnO deljenjE z DVomestnim številom (večkratniki števila 10) z ostankom – KRAJŠI NAČIN</vt:lpstr>
      <vt:lpstr>Preveri svoje znanje</vt:lpstr>
      <vt:lpstr>PREVERI SVOJE DELO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2020-03-15T17:11:03Z</dcterms:created>
  <dcterms:modified xsi:type="dcterms:W3CDTF">2020-05-29T07:14:30Z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