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  <p:sldMasterId id="2147483660" r:id="rId5"/>
    <p:sldMasterId id="2147483684" r:id="rId6"/>
    <p:sldMasterId id="2147483696" r:id="rId7"/>
    <p:sldMasterId id="2147483708" r:id="rId8"/>
  </p:sldMasterIdLst>
  <p:notesMasterIdLst>
    <p:notesMasterId r:id="rId17"/>
  </p:notesMasterIdLst>
  <p:sldIdLst>
    <p:sldId id="273" r:id="rId9"/>
    <p:sldId id="272" r:id="rId10"/>
    <p:sldId id="285" r:id="rId11"/>
    <p:sldId id="282" r:id="rId12"/>
    <p:sldId id="280" r:id="rId13"/>
    <p:sldId id="283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45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90FAC-E1DF-4C1A-B15C-4B37BD1C498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68A38BC6-7116-4DFC-AE4E-052B25C079E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Znanje poštevanke</a:t>
          </a:r>
          <a:endParaRPr lang="en-US" dirty="0"/>
        </a:p>
      </dgm:t>
    </dgm:pt>
    <dgm:pt modelId="{F7538678-1E34-438D-8A03-1503AEA69B4E}" type="parTrans" cxnId="{C7B25D08-6C4A-4FAB-AC42-A8DBBB2829BC}">
      <dgm:prSet/>
      <dgm:spPr/>
      <dgm:t>
        <a:bodyPr/>
        <a:lstStyle/>
        <a:p>
          <a:endParaRPr lang="en-US"/>
        </a:p>
      </dgm:t>
    </dgm:pt>
    <dgm:pt modelId="{444FC896-8795-4DAC-B378-67B039171C54}" type="sibTrans" cxnId="{C7B25D08-6C4A-4FAB-AC42-A8DBBB2829BC}">
      <dgm:prSet/>
      <dgm:spPr/>
      <dgm:t>
        <a:bodyPr/>
        <a:lstStyle/>
        <a:p>
          <a:endParaRPr lang="en-US"/>
        </a:p>
      </dgm:t>
    </dgm:pt>
    <dgm:pt modelId="{5F63DC35-4F3C-4493-94F3-A81B531B4D7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Seštevanje in odštevanje na pamet</a:t>
          </a:r>
          <a:endParaRPr lang="en-US" dirty="0"/>
        </a:p>
      </dgm:t>
    </dgm:pt>
    <dgm:pt modelId="{A237A20E-7AB5-4011-88C4-F47C7FC517FD}" type="parTrans" cxnId="{25924232-6376-4BFD-99D6-65D9F26977D9}">
      <dgm:prSet/>
      <dgm:spPr/>
      <dgm:t>
        <a:bodyPr/>
        <a:lstStyle/>
        <a:p>
          <a:endParaRPr lang="en-US"/>
        </a:p>
      </dgm:t>
    </dgm:pt>
    <dgm:pt modelId="{F96DC060-BE3F-4014-93FD-8BF35637838D}" type="sibTrans" cxnId="{25924232-6376-4BFD-99D6-65D9F26977D9}">
      <dgm:prSet/>
      <dgm:spPr/>
      <dgm:t>
        <a:bodyPr/>
        <a:lstStyle/>
        <a:p>
          <a:endParaRPr lang="en-US"/>
        </a:p>
      </dgm:t>
    </dgm:pt>
    <dgm:pt modelId="{2B036AD7-C783-4337-B131-65880F99FC8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NATANČNOST PRI zapisovanju </a:t>
          </a:r>
          <a:endParaRPr lang="en-US" dirty="0"/>
        </a:p>
      </dgm:t>
    </dgm:pt>
    <dgm:pt modelId="{A586ACC2-E33C-455E-8DDB-3C4AFB949888}" type="parTrans" cxnId="{DE48C182-0599-4971-9664-7FAF19342715}">
      <dgm:prSet/>
      <dgm:spPr/>
      <dgm:t>
        <a:bodyPr/>
        <a:lstStyle/>
        <a:p>
          <a:endParaRPr lang="en-US"/>
        </a:p>
      </dgm:t>
    </dgm:pt>
    <dgm:pt modelId="{A5B8D427-6796-4867-9683-61262ADA91B4}" type="sibTrans" cxnId="{DE48C182-0599-4971-9664-7FAF19342715}">
      <dgm:prSet/>
      <dgm:spPr/>
      <dgm:t>
        <a:bodyPr/>
        <a:lstStyle/>
        <a:p>
          <a:endParaRPr lang="en-US"/>
        </a:p>
      </dgm:t>
    </dgm:pt>
    <dgm:pt modelId="{32668F0A-42D4-4927-84E2-753188B5AD87}" type="pres">
      <dgm:prSet presAssocID="{A0790FAC-E1DF-4C1A-B15C-4B37BD1C498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61479182-E26F-49FB-B8F9-3116B0DD6644}" type="pres">
      <dgm:prSet presAssocID="{68A38BC6-7116-4DFC-AE4E-052B25C079EE}" presName="compNode" presStyleCnt="0"/>
      <dgm:spPr/>
      <dgm:t>
        <a:bodyPr/>
        <a:lstStyle/>
        <a:p>
          <a:endParaRPr lang="sl-SI"/>
        </a:p>
      </dgm:t>
    </dgm:pt>
    <dgm:pt modelId="{9AADBD18-3404-473A-A086-127ABD471E84}" type="pres">
      <dgm:prSet presAssocID="{68A38BC6-7116-4DFC-AE4E-052B25C079EE}" presName="iconBgRect" presStyleLbl="bgShp" presStyleIdx="0" presStyleCnt="3" custLinFactNeighborX="1088" custLinFactNeighborY="2721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41AD087F-F8D4-415F-ACC6-A4DA30D57A5D}" type="pres">
      <dgm:prSet presAssocID="{68A38BC6-7116-4DFC-AE4E-052B25C079EE}" presName="iconRect" presStyleLbl="node1" presStyleIdx="0" presStyleCnt="3" custLinFactNeighborX="3795" custLinFactNeighborY="41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78568C6-61C8-464E-83CE-BA7B18E375C8}" type="pres">
      <dgm:prSet presAssocID="{68A38BC6-7116-4DFC-AE4E-052B25C079EE}" presName="spaceRect" presStyleCnt="0"/>
      <dgm:spPr/>
      <dgm:t>
        <a:bodyPr/>
        <a:lstStyle/>
        <a:p>
          <a:endParaRPr lang="sl-SI"/>
        </a:p>
      </dgm:t>
    </dgm:pt>
    <dgm:pt modelId="{6B6CE3C5-3B96-4820-B7BE-5016D1374B10}" type="pres">
      <dgm:prSet presAssocID="{68A38BC6-7116-4DFC-AE4E-052B25C079EE}" presName="textRect" presStyleLbl="revTx" presStyleIdx="0" presStyleCnt="3" custLinFactX="13553" custLinFactNeighborX="100000" custLinFactNeighborY="-52214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  <dgm:pt modelId="{9EE08F7E-9561-456D-9C3C-E94FB9BF017E}" type="pres">
      <dgm:prSet presAssocID="{444FC896-8795-4DAC-B378-67B039171C54}" presName="sibTrans" presStyleCnt="0"/>
      <dgm:spPr/>
      <dgm:t>
        <a:bodyPr/>
        <a:lstStyle/>
        <a:p>
          <a:endParaRPr lang="sl-SI"/>
        </a:p>
      </dgm:t>
    </dgm:pt>
    <dgm:pt modelId="{38856C01-7C97-49D3-98E2-94E6B8567E49}" type="pres">
      <dgm:prSet presAssocID="{5F63DC35-4F3C-4493-94F3-A81B531B4D74}" presName="compNode" presStyleCnt="0"/>
      <dgm:spPr/>
      <dgm:t>
        <a:bodyPr/>
        <a:lstStyle/>
        <a:p>
          <a:endParaRPr lang="sl-SI"/>
        </a:p>
      </dgm:t>
    </dgm:pt>
    <dgm:pt modelId="{C47AD2B5-17D8-4773-B6DF-209B673C8345}" type="pres">
      <dgm:prSet presAssocID="{5F63DC35-4F3C-4493-94F3-A81B531B4D74}" presName="iconBgRect" presStyleLbl="bgShp" presStyleIdx="1" presStyleCnt="3" custLinFactNeighborX="-9194" custLinFactNeighborY="4355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42D7F779-995C-4F05-B63C-46AA10619414}" type="pres">
      <dgm:prSet presAssocID="{5F63DC35-4F3C-4493-94F3-A81B531B4D74}" presName="iconRect" presStyleLbl="node1" presStyleIdx="1" presStyleCnt="3" custLinFactNeighborX="-15073" custLinFactNeighborY="853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2CD0DD7-06BB-415F-BD4A-F21DCD3A8822}" type="pres">
      <dgm:prSet presAssocID="{5F63DC35-4F3C-4493-94F3-A81B531B4D74}" presName="spaceRect" presStyleCnt="0"/>
      <dgm:spPr/>
      <dgm:t>
        <a:bodyPr/>
        <a:lstStyle/>
        <a:p>
          <a:endParaRPr lang="sl-SI"/>
        </a:p>
      </dgm:t>
    </dgm:pt>
    <dgm:pt modelId="{78884F33-2B3A-4F06-9A4A-AC181AB86F83}" type="pres">
      <dgm:prSet presAssocID="{5F63DC35-4F3C-4493-94F3-A81B531B4D74}" presName="textRect" presStyleLbl="revTx" presStyleIdx="1" presStyleCnt="3" custScaleY="96669" custLinFactX="-14128" custLinFactNeighborX="-100000" custLinFactNeighborY="-54239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  <dgm:pt modelId="{AD921BD1-6AE3-446F-BAE1-2D75DFCF2C46}" type="pres">
      <dgm:prSet presAssocID="{F96DC060-BE3F-4014-93FD-8BF35637838D}" presName="sibTrans" presStyleCnt="0"/>
      <dgm:spPr/>
      <dgm:t>
        <a:bodyPr/>
        <a:lstStyle/>
        <a:p>
          <a:endParaRPr lang="sl-SI"/>
        </a:p>
      </dgm:t>
    </dgm:pt>
    <dgm:pt modelId="{3DD24EEE-721F-4AEC-AC59-C4116472D40C}" type="pres">
      <dgm:prSet presAssocID="{2B036AD7-C783-4337-B131-65880F99FC82}" presName="compNode" presStyleCnt="0"/>
      <dgm:spPr/>
      <dgm:t>
        <a:bodyPr/>
        <a:lstStyle/>
        <a:p>
          <a:endParaRPr lang="sl-SI"/>
        </a:p>
      </dgm:t>
    </dgm:pt>
    <dgm:pt modelId="{0C63C9DF-0B6B-4DAA-87CD-9D0857A0E274}" type="pres">
      <dgm:prSet presAssocID="{2B036AD7-C783-4337-B131-65880F99FC82}" presName="iconBgRect" presStyleLbl="bgShp" presStyleIdx="2" presStyleCnt="3" custLinFactNeighborX="-9252" custLinFactNeighborY="5665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C1EB343B-95DB-438D-B23B-355EB5A74B25}" type="pres">
      <dgm:prSet presAssocID="{2B036AD7-C783-4337-B131-65880F99FC82}" presName="iconRect" presStyleLbl="node1" presStyleIdx="2" presStyleCnt="3" custLinFactNeighborX="-10436" custLinFactNeighborY="13282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3C1C822-4AF2-42CA-8B75-219150455557}" type="pres">
      <dgm:prSet presAssocID="{2B036AD7-C783-4337-B131-65880F99FC82}" presName="spaceRect" presStyleCnt="0"/>
      <dgm:spPr/>
      <dgm:t>
        <a:bodyPr/>
        <a:lstStyle/>
        <a:p>
          <a:endParaRPr lang="sl-SI"/>
        </a:p>
      </dgm:t>
    </dgm:pt>
    <dgm:pt modelId="{90F17641-F7B3-470A-8361-8C7960027E77}" type="pres">
      <dgm:prSet presAssocID="{2B036AD7-C783-4337-B131-65880F99FC82}" presName="textRect" presStyleLbl="revTx" presStyleIdx="2" presStyleCnt="3" custLinFactNeighborX="-5603" custLinFactNeighborY="-52918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C7B25D08-6C4A-4FAB-AC42-A8DBBB2829BC}" srcId="{A0790FAC-E1DF-4C1A-B15C-4B37BD1C498D}" destId="{68A38BC6-7116-4DFC-AE4E-052B25C079EE}" srcOrd="0" destOrd="0" parTransId="{F7538678-1E34-438D-8A03-1503AEA69B4E}" sibTransId="{444FC896-8795-4DAC-B378-67B039171C54}"/>
    <dgm:cxn modelId="{DE48C182-0599-4971-9664-7FAF19342715}" srcId="{A0790FAC-E1DF-4C1A-B15C-4B37BD1C498D}" destId="{2B036AD7-C783-4337-B131-65880F99FC82}" srcOrd="2" destOrd="0" parTransId="{A586ACC2-E33C-455E-8DDB-3C4AFB949888}" sibTransId="{A5B8D427-6796-4867-9683-61262ADA91B4}"/>
    <dgm:cxn modelId="{8F33204F-A1F1-43DC-AB16-2B3E901210E9}" type="presOf" srcId="{5F63DC35-4F3C-4493-94F3-A81B531B4D74}" destId="{78884F33-2B3A-4F06-9A4A-AC181AB86F83}" srcOrd="0" destOrd="0" presId="urn:microsoft.com/office/officeart/2018/5/layout/IconCircleLabelList"/>
    <dgm:cxn modelId="{0B9C6D8F-DA84-459A-AF0B-7D6E34119CC3}" type="presOf" srcId="{2B036AD7-C783-4337-B131-65880F99FC82}" destId="{90F17641-F7B3-470A-8361-8C7960027E77}" srcOrd="0" destOrd="0" presId="urn:microsoft.com/office/officeart/2018/5/layout/IconCircleLabelList"/>
    <dgm:cxn modelId="{25924232-6376-4BFD-99D6-65D9F26977D9}" srcId="{A0790FAC-E1DF-4C1A-B15C-4B37BD1C498D}" destId="{5F63DC35-4F3C-4493-94F3-A81B531B4D74}" srcOrd="1" destOrd="0" parTransId="{A237A20E-7AB5-4011-88C4-F47C7FC517FD}" sibTransId="{F96DC060-BE3F-4014-93FD-8BF35637838D}"/>
    <dgm:cxn modelId="{6DFA03AD-A40B-46EC-9784-9BCB7DBEA4A5}" type="presOf" srcId="{68A38BC6-7116-4DFC-AE4E-052B25C079EE}" destId="{6B6CE3C5-3B96-4820-B7BE-5016D1374B10}" srcOrd="0" destOrd="0" presId="urn:microsoft.com/office/officeart/2018/5/layout/IconCircleLabelList"/>
    <dgm:cxn modelId="{E55257A9-2AF0-4967-8970-976F629A8BCD}" type="presOf" srcId="{A0790FAC-E1DF-4C1A-B15C-4B37BD1C498D}" destId="{32668F0A-42D4-4927-84E2-753188B5AD87}" srcOrd="0" destOrd="0" presId="urn:microsoft.com/office/officeart/2018/5/layout/IconCircleLabelList"/>
    <dgm:cxn modelId="{B8D3F0EB-ACD6-4FB4-83A4-C15C6636F43A}" type="presParOf" srcId="{32668F0A-42D4-4927-84E2-753188B5AD87}" destId="{61479182-E26F-49FB-B8F9-3116B0DD6644}" srcOrd="0" destOrd="0" presId="urn:microsoft.com/office/officeart/2018/5/layout/IconCircleLabelList"/>
    <dgm:cxn modelId="{006A6637-2707-46C5-966F-4642E8A36306}" type="presParOf" srcId="{61479182-E26F-49FB-B8F9-3116B0DD6644}" destId="{9AADBD18-3404-473A-A086-127ABD471E84}" srcOrd="0" destOrd="0" presId="urn:microsoft.com/office/officeart/2018/5/layout/IconCircleLabelList"/>
    <dgm:cxn modelId="{F33A4789-3288-4C0C-9ACE-7F9CDC24C055}" type="presParOf" srcId="{61479182-E26F-49FB-B8F9-3116B0DD6644}" destId="{41AD087F-F8D4-415F-ACC6-A4DA30D57A5D}" srcOrd="1" destOrd="0" presId="urn:microsoft.com/office/officeart/2018/5/layout/IconCircleLabelList"/>
    <dgm:cxn modelId="{75BC3A9F-F2B5-455A-85F1-51B8039E09B9}" type="presParOf" srcId="{61479182-E26F-49FB-B8F9-3116B0DD6644}" destId="{478568C6-61C8-464E-83CE-BA7B18E375C8}" srcOrd="2" destOrd="0" presId="urn:microsoft.com/office/officeart/2018/5/layout/IconCircleLabelList"/>
    <dgm:cxn modelId="{85C6874E-5238-4F43-8116-6B07B7D0B17B}" type="presParOf" srcId="{61479182-E26F-49FB-B8F9-3116B0DD6644}" destId="{6B6CE3C5-3B96-4820-B7BE-5016D1374B10}" srcOrd="3" destOrd="0" presId="urn:microsoft.com/office/officeart/2018/5/layout/IconCircleLabelList"/>
    <dgm:cxn modelId="{6885B3DD-3B95-4DE5-B907-13382DFB250F}" type="presParOf" srcId="{32668F0A-42D4-4927-84E2-753188B5AD87}" destId="{9EE08F7E-9561-456D-9C3C-E94FB9BF017E}" srcOrd="1" destOrd="0" presId="urn:microsoft.com/office/officeart/2018/5/layout/IconCircleLabelList"/>
    <dgm:cxn modelId="{F12FFE76-C572-46B6-AE0A-CA4F71B50A32}" type="presParOf" srcId="{32668F0A-42D4-4927-84E2-753188B5AD87}" destId="{38856C01-7C97-49D3-98E2-94E6B8567E49}" srcOrd="2" destOrd="0" presId="urn:microsoft.com/office/officeart/2018/5/layout/IconCircleLabelList"/>
    <dgm:cxn modelId="{EC97492C-3348-4C7F-BB59-8D2D5534FCD7}" type="presParOf" srcId="{38856C01-7C97-49D3-98E2-94E6B8567E49}" destId="{C47AD2B5-17D8-4773-B6DF-209B673C8345}" srcOrd="0" destOrd="0" presId="urn:microsoft.com/office/officeart/2018/5/layout/IconCircleLabelList"/>
    <dgm:cxn modelId="{EEBA445C-0A30-4B29-9EFA-F4F869E7E70E}" type="presParOf" srcId="{38856C01-7C97-49D3-98E2-94E6B8567E49}" destId="{42D7F779-995C-4F05-B63C-46AA10619414}" srcOrd="1" destOrd="0" presId="urn:microsoft.com/office/officeart/2018/5/layout/IconCircleLabelList"/>
    <dgm:cxn modelId="{630936A7-0E7A-4616-AB7A-463576736F85}" type="presParOf" srcId="{38856C01-7C97-49D3-98E2-94E6B8567E49}" destId="{52CD0DD7-06BB-415F-BD4A-F21DCD3A8822}" srcOrd="2" destOrd="0" presId="urn:microsoft.com/office/officeart/2018/5/layout/IconCircleLabelList"/>
    <dgm:cxn modelId="{31B572CE-F230-4147-A1B1-A4A3E0F70C80}" type="presParOf" srcId="{38856C01-7C97-49D3-98E2-94E6B8567E49}" destId="{78884F33-2B3A-4F06-9A4A-AC181AB86F83}" srcOrd="3" destOrd="0" presId="urn:microsoft.com/office/officeart/2018/5/layout/IconCircleLabelList"/>
    <dgm:cxn modelId="{15CB22A0-B7BF-48AA-9ABC-4F49EE4CE04F}" type="presParOf" srcId="{32668F0A-42D4-4927-84E2-753188B5AD87}" destId="{AD921BD1-6AE3-446F-BAE1-2D75DFCF2C46}" srcOrd="3" destOrd="0" presId="urn:microsoft.com/office/officeart/2018/5/layout/IconCircleLabelList"/>
    <dgm:cxn modelId="{E4E4B78A-96E4-4E58-A4BE-F3B63A13A1FD}" type="presParOf" srcId="{32668F0A-42D4-4927-84E2-753188B5AD87}" destId="{3DD24EEE-721F-4AEC-AC59-C4116472D40C}" srcOrd="4" destOrd="0" presId="urn:microsoft.com/office/officeart/2018/5/layout/IconCircleLabelList"/>
    <dgm:cxn modelId="{7938D251-8760-46AD-81CF-B05A3B5676DC}" type="presParOf" srcId="{3DD24EEE-721F-4AEC-AC59-C4116472D40C}" destId="{0C63C9DF-0B6B-4DAA-87CD-9D0857A0E274}" srcOrd="0" destOrd="0" presId="urn:microsoft.com/office/officeart/2018/5/layout/IconCircleLabelList"/>
    <dgm:cxn modelId="{D9EB48F5-644D-49BB-8C9E-D707BE574DB4}" type="presParOf" srcId="{3DD24EEE-721F-4AEC-AC59-C4116472D40C}" destId="{C1EB343B-95DB-438D-B23B-355EB5A74B25}" srcOrd="1" destOrd="0" presId="urn:microsoft.com/office/officeart/2018/5/layout/IconCircleLabelList"/>
    <dgm:cxn modelId="{FDE4CB66-4AF5-40A2-BC6B-21EFE4171F79}" type="presParOf" srcId="{3DD24EEE-721F-4AEC-AC59-C4116472D40C}" destId="{53C1C822-4AF2-42CA-8B75-219150455557}" srcOrd="2" destOrd="0" presId="urn:microsoft.com/office/officeart/2018/5/layout/IconCircleLabelList"/>
    <dgm:cxn modelId="{D09090E4-D7D5-439C-9B2A-0DB7CD038096}" type="presParOf" srcId="{3DD24EEE-721F-4AEC-AC59-C4116472D40C}" destId="{90F17641-F7B3-470A-8361-8C7960027E7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DBD18-3404-473A-A086-127ABD471E84}">
      <dsp:nvSpPr>
        <dsp:cNvPr id="0" name=""/>
        <dsp:cNvSpPr/>
      </dsp:nvSpPr>
      <dsp:spPr>
        <a:xfrm>
          <a:off x="665329" y="206038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D087F-F8D4-415F-ACC6-A4DA30D57A5D}">
      <dsp:nvSpPr>
        <dsp:cNvPr id="0" name=""/>
        <dsp:cNvSpPr/>
      </dsp:nvSpPr>
      <dsp:spPr>
        <a:xfrm>
          <a:off x="1057331" y="573339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CE3C5-3B96-4820-B7BE-5016D1374B10}">
      <dsp:nvSpPr>
        <dsp:cNvPr id="0" name=""/>
        <dsp:cNvSpPr/>
      </dsp:nvSpPr>
      <dsp:spPr>
        <a:xfrm>
          <a:off x="3344435" y="207748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Znanje poštevanke</a:t>
          </a:r>
          <a:endParaRPr lang="en-US" sz="2100" kern="1200" dirty="0"/>
        </a:p>
      </dsp:txBody>
      <dsp:txXfrm>
        <a:off x="3344435" y="2077481"/>
        <a:ext cx="2868750" cy="720000"/>
      </dsp:txXfrm>
    </dsp:sp>
    <dsp:sp modelId="{C47AD2B5-17D8-4773-B6DF-209B673C8345}">
      <dsp:nvSpPr>
        <dsp:cNvPr id="0" name=""/>
        <dsp:cNvSpPr/>
      </dsp:nvSpPr>
      <dsp:spPr>
        <a:xfrm>
          <a:off x="3856181" y="240628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7F779-995C-4F05-B63C-46AA10619414}">
      <dsp:nvSpPr>
        <dsp:cNvPr id="0" name=""/>
        <dsp:cNvSpPr/>
      </dsp:nvSpPr>
      <dsp:spPr>
        <a:xfrm>
          <a:off x="4238666" y="623082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84F33-2B3A-4F06-9A4A-AC181AB86F83}">
      <dsp:nvSpPr>
        <dsp:cNvPr id="0" name=""/>
        <dsp:cNvSpPr/>
      </dsp:nvSpPr>
      <dsp:spPr>
        <a:xfrm>
          <a:off x="183617" y="2080889"/>
          <a:ext cx="2868750" cy="696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Seštevanje in odštevanje na pamet</a:t>
          </a:r>
          <a:endParaRPr lang="en-US" sz="2100" kern="1200" dirty="0"/>
        </a:p>
      </dsp:txBody>
      <dsp:txXfrm>
        <a:off x="183617" y="2080889"/>
        <a:ext cx="2868750" cy="696016"/>
      </dsp:txXfrm>
    </dsp:sp>
    <dsp:sp modelId="{0C63C9DF-0B6B-4DAA-87CD-9D0857A0E274}">
      <dsp:nvSpPr>
        <dsp:cNvPr id="0" name=""/>
        <dsp:cNvSpPr/>
      </dsp:nvSpPr>
      <dsp:spPr>
        <a:xfrm>
          <a:off x="7225948" y="257556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B343B-95DB-438D-B23B-355EB5A74B25}">
      <dsp:nvSpPr>
        <dsp:cNvPr id="0" name=""/>
        <dsp:cNvSpPr/>
      </dsp:nvSpPr>
      <dsp:spPr>
        <a:xfrm>
          <a:off x="7656006" y="664719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17641-F7B3-470A-8361-8C7960027E77}">
      <dsp:nvSpPr>
        <dsp:cNvPr id="0" name=""/>
        <dsp:cNvSpPr/>
      </dsp:nvSpPr>
      <dsp:spPr>
        <a:xfrm>
          <a:off x="6667710" y="207241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NATANČNOST PRI zapisovanju </a:t>
          </a:r>
          <a:endParaRPr lang="en-US" sz="2100" kern="1200" dirty="0"/>
        </a:p>
      </dsp:txBody>
      <dsp:txXfrm>
        <a:off x="6667710" y="2072412"/>
        <a:ext cx="28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AA0BC-6609-4556-8B76-A1EDF3B4E98C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A596-7141-45E9-836C-E467146705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9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51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2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6/21/2020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42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4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58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83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2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22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21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12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01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02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6/21/2020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14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68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62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01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3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16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53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14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06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21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85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6/21/2020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51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24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91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3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48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6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21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13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16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3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38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>
                <a:solidFill>
                  <a:srgbClr val="099BDD"/>
                </a:solidFill>
              </a:rPr>
              <a:pPr/>
              <a:t>6/21/2020</a:t>
            </a:fld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099BDD"/>
                </a:solidFill>
              </a:rPr>
              <a:pPr/>
              <a:t>‹#›</a:t>
            </a:fld>
            <a:endParaRPr lang="en-US" dirty="0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09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85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49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20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19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52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681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0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69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59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54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>
                <a:solidFill>
                  <a:srgbClr val="FFFFFF"/>
                </a:solidFill>
              </a:rPr>
              <a:pPr/>
              <a:t>6/21/2020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24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758CB7-007C-40DF-A901-600703FB6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59C3A3-8B02-4FAB-91CE-E81E1BA31F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048" y="2059012"/>
            <a:ext cx="12188952" cy="1828800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2022F-1436-49C5-9347-FDDDF4EE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>
            <a:norm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PISNO DELJENJE Z DVOMESTNIM ŠTEVILOM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B366A7-87C2-43BB-AF03-1AF039EE1D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8" y="3887812"/>
            <a:ext cx="12188952" cy="4572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6C232-3134-4C4E-8119-3B970E1C3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948" y="3989832"/>
            <a:ext cx="11503152" cy="906018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POMOČ PRI UČENJU POSTOPKA PISNEGA DELJENJA</a:t>
            </a:r>
          </a:p>
          <a:p>
            <a:r>
              <a:rPr lang="sl-SI" sz="1200" dirty="0" smtClean="0"/>
              <a:t>OŠ Brinje Grosuplje</a:t>
            </a:r>
          </a:p>
          <a:p>
            <a:r>
              <a:rPr lang="sl-SI" sz="1000" dirty="0" smtClean="0"/>
              <a:t>Matija Martinec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17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82C51-6401-41AD-B403-D8CC97A70C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4F3C611-0CF5-45ED-9190-A7A9C19AC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7DAFB-9973-42DC-88E6-DA49A7B5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sl-SI" dirty="0" smtClean="0"/>
              <a:t>Kaj je pomembno pri pisnem deljenju?</a:t>
            </a:r>
            <a:endParaRPr lang="en-US" dirty="0"/>
          </a:p>
        </p:txBody>
      </p:sp>
      <p:graphicFrame>
        <p:nvGraphicFramePr>
          <p:cNvPr id="6" name="Content Placeholder 2" descr="icon circle label list SmartArt">
            <a:extLst>
              <a:ext uri="{FF2B5EF4-FFF2-40B4-BE49-F238E27FC236}">
                <a16:creationId xmlns:a16="http://schemas.microsoft.com/office/drawing/2014/main" id="{4759D35E-A055-47E9-9961-B61BD872C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52253"/>
              </p:ext>
            </p:extLst>
          </p:nvPr>
        </p:nvGraphicFramePr>
        <p:xfrm>
          <a:off x="1202919" y="2011680"/>
          <a:ext cx="9784080" cy="3331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1590675" y="5524500"/>
            <a:ext cx="88392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/>
              <a:t>Načinov deljenja je več. Izberi si tistega, ki ti je najbolj razumljiv.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960782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Nameni učenja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Učim se:</a:t>
            </a:r>
          </a:p>
          <a:p>
            <a:pPr>
              <a:buFontTx/>
              <a:buChar char="-"/>
            </a:pPr>
            <a:r>
              <a:rPr lang="sl-SI" dirty="0" smtClean="0"/>
              <a:t>Razlikovati desetiške enote;</a:t>
            </a:r>
          </a:p>
          <a:p>
            <a:pPr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porabljati matematične pojme: deljenec, delitelj, količnik, večkratnik;</a:t>
            </a:r>
          </a:p>
          <a:p>
            <a:pPr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stno in pisno množiti;</a:t>
            </a:r>
          </a:p>
          <a:p>
            <a:pPr>
              <a:buFontTx/>
              <a:buChar char="-"/>
            </a:pPr>
            <a:r>
              <a:rPr lang="sl-SI" dirty="0" smtClean="0"/>
              <a:t>pisno deliti z dvomestnim številom;</a:t>
            </a:r>
          </a:p>
          <a:p>
            <a:pPr>
              <a:buFontTx/>
              <a:buChar char="-"/>
            </a:pPr>
            <a:r>
              <a:rPr lang="sl-SI" dirty="0" smtClean="0"/>
              <a:t>pravilnost deljenja dokazati s preizkusom.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115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– DALJŠI NAČIN</a:t>
            </a:r>
            <a:endParaRPr lang="sl-SI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933450"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942288" y="2633246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8</a:t>
            </a: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7 : 21 = 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463346" y="2619753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2026960" y="2048471"/>
            <a:ext cx="491972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Zaokroži delitelja (21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20) in oceni količnik. 87 : 20 = ?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030439" y="2631406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87 : 21 = 4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030445" y="3075673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Množim: 4 • 1 = 4</a:t>
            </a:r>
          </a:p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Zapišem 4.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ravokotnik 22"/>
          <p:cNvSpPr/>
          <p:nvPr/>
        </p:nvSpPr>
        <p:spPr>
          <a:xfrm>
            <a:off x="2136390" y="3282923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2796030" y="4106309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Ost.</a:t>
            </a:r>
            <a:endParaRPr lang="en-US" sz="2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Skupina 48"/>
          <p:cNvGrpSpPr/>
          <p:nvPr/>
        </p:nvGrpSpPr>
        <p:grpSpPr>
          <a:xfrm>
            <a:off x="3607227" y="3166729"/>
            <a:ext cx="1066948" cy="594339"/>
            <a:chOff x="2676640" y="3304979"/>
            <a:chExt cx="996109" cy="594339"/>
          </a:xfrm>
        </p:grpSpPr>
        <p:sp>
          <p:nvSpPr>
            <p:cNvPr id="50" name="Puščica z obratom nazaj 4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0" name="Pravokotnik 59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64" name="PoljeZBesedilom 63"/>
          <p:cNvSpPr txBox="1"/>
          <p:nvPr/>
        </p:nvSpPr>
        <p:spPr>
          <a:xfrm>
            <a:off x="2026960" y="4767004"/>
            <a:ext cx="262226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2 1 • 4</a:t>
            </a:r>
            <a:endParaRPr lang="sl-SI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PoljeZBesedilom 41"/>
          <p:cNvSpPr txBox="1"/>
          <p:nvPr/>
        </p:nvSpPr>
        <p:spPr>
          <a:xfrm>
            <a:off x="7030428" y="3733502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Množim: 4 • 2 = 8</a:t>
            </a:r>
          </a:p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Zapišem 8.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ravokotnik 42"/>
          <p:cNvSpPr/>
          <p:nvPr/>
        </p:nvSpPr>
        <p:spPr>
          <a:xfrm>
            <a:off x="2498231" y="3248309"/>
            <a:ext cx="245169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Pravokotnik 44"/>
          <p:cNvSpPr/>
          <p:nvPr/>
        </p:nvSpPr>
        <p:spPr>
          <a:xfrm>
            <a:off x="2181961" y="3249504"/>
            <a:ext cx="31627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8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6" name="Skupina 45"/>
          <p:cNvGrpSpPr/>
          <p:nvPr/>
        </p:nvGrpSpPr>
        <p:grpSpPr>
          <a:xfrm>
            <a:off x="3299728" y="3329960"/>
            <a:ext cx="1466389" cy="594339"/>
            <a:chOff x="2676640" y="3304979"/>
            <a:chExt cx="996109" cy="594339"/>
          </a:xfrm>
        </p:grpSpPr>
        <p:sp>
          <p:nvSpPr>
            <p:cNvPr id="47" name="Puščica z obratom nazaj 46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51" name="Pravokotnik 50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55" name="Pravokotnik 54"/>
          <p:cNvSpPr/>
          <p:nvPr/>
        </p:nvSpPr>
        <p:spPr>
          <a:xfrm>
            <a:off x="3957893" y="512907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6" name="Pravokotnik 55"/>
          <p:cNvSpPr/>
          <p:nvPr/>
        </p:nvSpPr>
        <p:spPr>
          <a:xfrm>
            <a:off x="3782234" y="512907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7" name="Pravokotnik 56"/>
          <p:cNvSpPr/>
          <p:nvPr/>
        </p:nvSpPr>
        <p:spPr>
          <a:xfrm>
            <a:off x="5063085" y="541063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4384148" y="530871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59" name="Raven povezovalnik 58"/>
          <p:cNvCxnSpPr/>
          <p:nvPr/>
        </p:nvCxnSpPr>
        <p:spPr>
          <a:xfrm>
            <a:off x="4598920" y="5699191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ravokotnik 64"/>
          <p:cNvSpPr/>
          <p:nvPr/>
        </p:nvSpPr>
        <p:spPr>
          <a:xfrm>
            <a:off x="5063085" y="569919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6" name="Pravokotnik 65"/>
          <p:cNvSpPr/>
          <p:nvPr/>
        </p:nvSpPr>
        <p:spPr>
          <a:xfrm>
            <a:off x="4862575" y="569919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38" name="PoljeZBesedilom 37"/>
          <p:cNvSpPr txBox="1"/>
          <p:nvPr/>
        </p:nvSpPr>
        <p:spPr>
          <a:xfrm>
            <a:off x="7030427" y="4434265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5. Odštejem: 87 – 84 = 3</a:t>
            </a:r>
          </a:p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Zapišem 3. 3 je ostanek.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Pravokotnik 38"/>
          <p:cNvSpPr/>
          <p:nvPr/>
        </p:nvSpPr>
        <p:spPr>
          <a:xfrm>
            <a:off x="2528046" y="3850638"/>
            <a:ext cx="245169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3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Pravokotnik 39"/>
          <p:cNvSpPr/>
          <p:nvPr/>
        </p:nvSpPr>
        <p:spPr>
          <a:xfrm>
            <a:off x="1328630" y="3289149"/>
            <a:ext cx="80776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 –  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34" name="Raven povezovalnik 33"/>
          <p:cNvCxnSpPr/>
          <p:nvPr/>
        </p:nvCxnSpPr>
        <p:spPr>
          <a:xfrm>
            <a:off x="2106355" y="3867420"/>
            <a:ext cx="783751" cy="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Zvo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00" end="4371.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3" name="Pravokotnik 52"/>
          <p:cNvSpPr/>
          <p:nvPr/>
        </p:nvSpPr>
        <p:spPr>
          <a:xfrm>
            <a:off x="5063085" y="512207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4" name="Pravokotnik 53"/>
          <p:cNvSpPr/>
          <p:nvPr/>
        </p:nvSpPr>
        <p:spPr>
          <a:xfrm>
            <a:off x="4862575" y="512207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38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92"/>
    </mc:Choice>
    <mc:Fallback xmlns="">
      <p:transition spd="slow" advTm="12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  <p:bldP spid="16" grpId="0" animBg="1"/>
      <p:bldP spid="17" grpId="0" animBg="1"/>
      <p:bldP spid="37" grpId="0"/>
      <p:bldP spid="64" grpId="0"/>
      <p:bldP spid="42" grpId="0" animBg="1"/>
      <p:bldP spid="43" grpId="0"/>
      <p:bldP spid="45" grpId="0"/>
      <p:bldP spid="55" grpId="0"/>
      <p:bldP spid="56" grpId="0"/>
      <p:bldP spid="57" grpId="0"/>
      <p:bldP spid="58" grpId="0"/>
      <p:bldP spid="65" grpId="0"/>
      <p:bldP spid="66" grpId="0"/>
      <p:bldP spid="38" grpId="0" animBg="1"/>
      <p:bldP spid="39" grpId="0"/>
      <p:bldP spid="40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– KRAJŠI NAČIN</a:t>
            </a:r>
            <a:endParaRPr lang="sl-SI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933450"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942288" y="2633246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8</a:t>
            </a: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7 : 21 = 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463346" y="2619753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4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2131770" y="1976510"/>
            <a:ext cx="5281943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1.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Zaokroži delitelja (21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20) in oceni količnik. 87 : 20 = ?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030439" y="2631406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87 : 21 = 4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030445" y="3075673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Množim: 4 • 1 = 4</a:t>
            </a: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oliko še manjka do 7? Pripišem ostanek 3.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ravokotnik 22"/>
          <p:cNvSpPr/>
          <p:nvPr/>
        </p:nvSpPr>
        <p:spPr>
          <a:xfrm>
            <a:off x="2136390" y="3282923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2810075" y="3484647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Ost.</a:t>
            </a:r>
            <a:endParaRPr lang="en-US" sz="2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Skupina 48"/>
          <p:cNvGrpSpPr/>
          <p:nvPr/>
        </p:nvGrpSpPr>
        <p:grpSpPr>
          <a:xfrm>
            <a:off x="3607227" y="3166729"/>
            <a:ext cx="1066948" cy="594339"/>
            <a:chOff x="2676640" y="3304979"/>
            <a:chExt cx="996109" cy="594339"/>
          </a:xfrm>
        </p:grpSpPr>
        <p:sp>
          <p:nvSpPr>
            <p:cNvPr id="50" name="Puščica z obratom nazaj 4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0" name="Pravokotnik 59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1" name="Skupina 60"/>
          <p:cNvGrpSpPr/>
          <p:nvPr/>
        </p:nvGrpSpPr>
        <p:grpSpPr>
          <a:xfrm rot="5400000">
            <a:off x="1893183" y="3042584"/>
            <a:ext cx="746930" cy="594339"/>
            <a:chOff x="2676640" y="3304979"/>
            <a:chExt cx="996109" cy="594339"/>
          </a:xfrm>
        </p:grpSpPr>
        <p:sp>
          <p:nvSpPr>
            <p:cNvPr id="62" name="Puščica z obratom nazaj 61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3" name="Pravokotnik 62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64" name="PoljeZBesedilom 63"/>
          <p:cNvSpPr txBox="1"/>
          <p:nvPr/>
        </p:nvSpPr>
        <p:spPr>
          <a:xfrm>
            <a:off x="2026960" y="4726653"/>
            <a:ext cx="262226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2 1 • 4</a:t>
            </a:r>
            <a:endParaRPr lang="sl-SI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PoljeZBesedilom 41"/>
          <p:cNvSpPr txBox="1"/>
          <p:nvPr/>
        </p:nvSpPr>
        <p:spPr>
          <a:xfrm>
            <a:off x="7030428" y="3733502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Množim: 4 • 2 = 8</a:t>
            </a: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oliko še manjka do 8? Nič.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ravokotnik 42"/>
          <p:cNvSpPr/>
          <p:nvPr/>
        </p:nvSpPr>
        <p:spPr>
          <a:xfrm>
            <a:off x="2498231" y="3248309"/>
            <a:ext cx="245169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3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Pravokotnik 44"/>
          <p:cNvSpPr/>
          <p:nvPr/>
        </p:nvSpPr>
        <p:spPr>
          <a:xfrm>
            <a:off x="2181961" y="3249504"/>
            <a:ext cx="31627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0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6" name="Skupina 45"/>
          <p:cNvGrpSpPr/>
          <p:nvPr/>
        </p:nvGrpSpPr>
        <p:grpSpPr>
          <a:xfrm>
            <a:off x="3343199" y="3616299"/>
            <a:ext cx="1330975" cy="594339"/>
            <a:chOff x="2676640" y="3304979"/>
            <a:chExt cx="996109" cy="594339"/>
          </a:xfrm>
        </p:grpSpPr>
        <p:sp>
          <p:nvSpPr>
            <p:cNvPr id="47" name="Puščica z obratom nazaj 46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51" name="Pravokotnik 50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55" name="Pravokotnik 54"/>
          <p:cNvSpPr/>
          <p:nvPr/>
        </p:nvSpPr>
        <p:spPr>
          <a:xfrm>
            <a:off x="3957893" y="511672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6" name="Pravokotnik 55"/>
          <p:cNvSpPr/>
          <p:nvPr/>
        </p:nvSpPr>
        <p:spPr>
          <a:xfrm>
            <a:off x="3773088" y="511672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7" name="Pravokotnik 56"/>
          <p:cNvSpPr/>
          <p:nvPr/>
        </p:nvSpPr>
        <p:spPr>
          <a:xfrm>
            <a:off x="5039183" y="532339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4548096" y="517911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59" name="Raven povezovalnik 58"/>
          <p:cNvCxnSpPr/>
          <p:nvPr/>
        </p:nvCxnSpPr>
        <p:spPr>
          <a:xfrm>
            <a:off x="4601846" y="5611950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ravokotnik 64"/>
          <p:cNvSpPr/>
          <p:nvPr/>
        </p:nvSpPr>
        <p:spPr>
          <a:xfrm>
            <a:off x="5066011" y="561195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6" name="Pravokotnik 65"/>
          <p:cNvSpPr/>
          <p:nvPr/>
        </p:nvSpPr>
        <p:spPr>
          <a:xfrm>
            <a:off x="4865501" y="561194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grpSp>
        <p:nvGrpSpPr>
          <p:cNvPr id="72" name="Skupina 71"/>
          <p:cNvGrpSpPr/>
          <p:nvPr/>
        </p:nvGrpSpPr>
        <p:grpSpPr>
          <a:xfrm rot="5400000">
            <a:off x="1379537" y="2782899"/>
            <a:ext cx="921068" cy="1000049"/>
            <a:chOff x="2676640" y="3304979"/>
            <a:chExt cx="996109" cy="594339"/>
          </a:xfrm>
        </p:grpSpPr>
        <p:sp>
          <p:nvSpPr>
            <p:cNvPr id="73" name="Puščica z obratom nazaj 72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74" name="Pravokotnik 73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00" end="1047.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8" name="Pravokotnik 37"/>
          <p:cNvSpPr/>
          <p:nvPr/>
        </p:nvSpPr>
        <p:spPr>
          <a:xfrm>
            <a:off x="5039183" y="503483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39" name="Pravokotnik 38"/>
          <p:cNvSpPr/>
          <p:nvPr/>
        </p:nvSpPr>
        <p:spPr>
          <a:xfrm>
            <a:off x="4854378" y="503483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0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42"/>
    </mc:Choice>
    <mc:Fallback xmlns="">
      <p:transition spd="slow" advTm="8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  <p:bldP spid="16" grpId="0" animBg="1"/>
      <p:bldP spid="17" grpId="0" animBg="1"/>
      <p:bldP spid="37" grpId="0"/>
      <p:bldP spid="64" grpId="0"/>
      <p:bldP spid="42" grpId="0" animBg="1"/>
      <p:bldP spid="43" grpId="0"/>
      <p:bldP spid="45" grpId="0"/>
      <p:bldP spid="45" grpId="1"/>
      <p:bldP spid="55" grpId="0"/>
      <p:bldP spid="56" grpId="0"/>
      <p:bldP spid="57" grpId="0"/>
      <p:bldP spid="58" grpId="0"/>
      <p:bldP spid="65" grpId="0"/>
      <p:bldP spid="66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</a:t>
            </a:r>
            <a:r>
              <a:rPr lang="sl-SI" dirty="0" err="1" smtClean="0"/>
              <a:t>DVomestnim</a:t>
            </a:r>
            <a:r>
              <a:rPr lang="sl-SI" dirty="0" smtClean="0"/>
              <a:t> številom (z ostankom) – KRAJŠI NAČIN</a:t>
            </a:r>
            <a:endParaRPr lang="sl-SI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933450"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942288" y="2633246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38 : 12 = 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463346" y="2619753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3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2136390" y="2046631"/>
            <a:ext cx="478374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Zaokroži delitelja (12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10) in oceni količnik. </a:t>
            </a: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    38 : 10 = ?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030439" y="2631406"/>
            <a:ext cx="4724407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Delim: 38 : 12 =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3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in nekaj ostane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030445" y="3075673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Množim: 3 • 2 = 6</a:t>
            </a: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oliko še manjka do 8? Pripišem ostanek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ravokotnik 22"/>
          <p:cNvSpPr/>
          <p:nvPr/>
        </p:nvSpPr>
        <p:spPr>
          <a:xfrm>
            <a:off x="2136390" y="3282923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2810075" y="3484647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Ost.</a:t>
            </a:r>
            <a:endParaRPr lang="en-US" sz="2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Skupina 48"/>
          <p:cNvGrpSpPr/>
          <p:nvPr/>
        </p:nvGrpSpPr>
        <p:grpSpPr>
          <a:xfrm>
            <a:off x="3607227" y="3166729"/>
            <a:ext cx="1066948" cy="594339"/>
            <a:chOff x="2676640" y="3304979"/>
            <a:chExt cx="996109" cy="594339"/>
          </a:xfrm>
        </p:grpSpPr>
        <p:sp>
          <p:nvSpPr>
            <p:cNvPr id="50" name="Puščica z obratom nazaj 4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0" name="Pravokotnik 59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1" name="Skupina 60"/>
          <p:cNvGrpSpPr/>
          <p:nvPr/>
        </p:nvGrpSpPr>
        <p:grpSpPr>
          <a:xfrm rot="5400000">
            <a:off x="1893183" y="3042584"/>
            <a:ext cx="746930" cy="594339"/>
            <a:chOff x="2676640" y="3304979"/>
            <a:chExt cx="996109" cy="594339"/>
          </a:xfrm>
        </p:grpSpPr>
        <p:sp>
          <p:nvSpPr>
            <p:cNvPr id="62" name="Puščica z obratom nazaj 61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63" name="Pravokotnik 62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64" name="PoljeZBesedilom 63"/>
          <p:cNvSpPr txBox="1"/>
          <p:nvPr/>
        </p:nvSpPr>
        <p:spPr>
          <a:xfrm>
            <a:off x="2026960" y="4726653"/>
            <a:ext cx="262226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PREIZKUS: </a:t>
            </a:r>
            <a:r>
              <a:rPr lang="sl-SI" sz="2000" b="1" u="sng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  <a:r>
              <a:rPr lang="sl-SI" sz="2000" b="1" u="sng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2 • </a:t>
            </a:r>
            <a:r>
              <a:rPr lang="sl-SI" sz="2000" b="1" u="sng" dirty="0">
                <a:solidFill>
                  <a:srgbClr val="FFFFFF"/>
                </a:solidFill>
                <a:latin typeface="Century Gothic" panose="020B0502020202020204" pitchFamily="34" charset="0"/>
              </a:rPr>
              <a:t>3</a:t>
            </a:r>
            <a:endParaRPr lang="sl-SI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PoljeZBesedilom 41"/>
          <p:cNvSpPr txBox="1"/>
          <p:nvPr/>
        </p:nvSpPr>
        <p:spPr>
          <a:xfrm>
            <a:off x="7030428" y="3733502"/>
            <a:ext cx="4724401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Množim: 3 •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=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3</a:t>
            </a:r>
            <a:endParaRPr lang="sl-SI" sz="16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oliko še manjka do </a:t>
            </a:r>
            <a:r>
              <a:rPr lang="sl-SI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3</a:t>
            </a:r>
            <a:r>
              <a:rPr lang="sl-SI" sz="16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? Nič.</a:t>
            </a:r>
            <a:endParaRPr lang="sl-SI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Pravokotnik 42"/>
          <p:cNvSpPr/>
          <p:nvPr/>
        </p:nvSpPr>
        <p:spPr>
          <a:xfrm>
            <a:off x="2498231" y="3248309"/>
            <a:ext cx="245169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Pravokotnik 44"/>
          <p:cNvSpPr/>
          <p:nvPr/>
        </p:nvSpPr>
        <p:spPr>
          <a:xfrm>
            <a:off x="2181961" y="3249504"/>
            <a:ext cx="316270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cap="all" dirty="0" smtClean="0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B0502020202020204" pitchFamily="34" charset="0"/>
              </a:rPr>
              <a:t>0</a:t>
            </a:r>
            <a:endParaRPr lang="en-US" sz="4400" cap="all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6" name="Skupina 45"/>
          <p:cNvGrpSpPr/>
          <p:nvPr/>
        </p:nvGrpSpPr>
        <p:grpSpPr>
          <a:xfrm>
            <a:off x="3343199" y="3616299"/>
            <a:ext cx="1330975" cy="594339"/>
            <a:chOff x="2676640" y="3304979"/>
            <a:chExt cx="996109" cy="594339"/>
          </a:xfrm>
        </p:grpSpPr>
        <p:sp>
          <p:nvSpPr>
            <p:cNvPr id="47" name="Puščica z obratom nazaj 46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51" name="Pravokotnik 50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•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sp>
        <p:nvSpPr>
          <p:cNvPr id="55" name="Pravokotnik 54"/>
          <p:cNvSpPr/>
          <p:nvPr/>
        </p:nvSpPr>
        <p:spPr>
          <a:xfrm>
            <a:off x="3971201" y="507524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6" name="Pravokotnik 55"/>
          <p:cNvSpPr/>
          <p:nvPr/>
        </p:nvSpPr>
        <p:spPr>
          <a:xfrm>
            <a:off x="3798169" y="507524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7" name="Pravokotnik 56"/>
          <p:cNvSpPr/>
          <p:nvPr/>
        </p:nvSpPr>
        <p:spPr>
          <a:xfrm>
            <a:off x="4861026" y="536362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4440953" y="522342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59" name="Raven povezovalnik 58"/>
          <p:cNvCxnSpPr/>
          <p:nvPr/>
        </p:nvCxnSpPr>
        <p:spPr>
          <a:xfrm>
            <a:off x="4528263" y="5652182"/>
            <a:ext cx="53380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ravokotnik 64"/>
          <p:cNvSpPr/>
          <p:nvPr/>
        </p:nvSpPr>
        <p:spPr>
          <a:xfrm>
            <a:off x="4861026" y="565218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8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6" name="Pravokotnik 65"/>
          <p:cNvSpPr/>
          <p:nvPr/>
        </p:nvSpPr>
        <p:spPr>
          <a:xfrm>
            <a:off x="4660516" y="5652182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grpSp>
        <p:nvGrpSpPr>
          <p:cNvPr id="72" name="Skupina 71"/>
          <p:cNvGrpSpPr/>
          <p:nvPr/>
        </p:nvGrpSpPr>
        <p:grpSpPr>
          <a:xfrm rot="5400000">
            <a:off x="1379537" y="2782899"/>
            <a:ext cx="921068" cy="1000049"/>
            <a:chOff x="2676640" y="3304979"/>
            <a:chExt cx="996109" cy="594339"/>
          </a:xfrm>
        </p:grpSpPr>
        <p:sp>
          <p:nvSpPr>
            <p:cNvPr id="73" name="Puščica z obratom nazaj 72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rgbClr val="FFFFFF"/>
                </a:solidFill>
              </a:endParaRPr>
            </a:p>
          </p:txBody>
        </p:sp>
        <p:sp>
          <p:nvSpPr>
            <p:cNvPr id="74" name="Pravokotnik 73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?</a:t>
              </a:r>
              <a:endParaRPr lang="sl-SI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09.07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8" name="Pravokotnik 37"/>
          <p:cNvSpPr/>
          <p:nvPr/>
        </p:nvSpPr>
        <p:spPr>
          <a:xfrm>
            <a:off x="4864558" y="507506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39" name="Pravokotnik 38"/>
          <p:cNvSpPr/>
          <p:nvPr/>
        </p:nvSpPr>
        <p:spPr>
          <a:xfrm>
            <a:off x="4691526" y="5075065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7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31"/>
    </mc:Choice>
    <mc:Fallback xmlns="">
      <p:transition spd="slow" advTm="8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  <p:bldP spid="16" grpId="0" animBg="1"/>
      <p:bldP spid="17" grpId="0" animBg="1"/>
      <p:bldP spid="37" grpId="0"/>
      <p:bldP spid="64" grpId="0"/>
      <p:bldP spid="42" grpId="0" animBg="1"/>
      <p:bldP spid="43" grpId="0"/>
      <p:bldP spid="45" grpId="0"/>
      <p:bldP spid="45" grpId="1"/>
      <p:bldP spid="55" grpId="0"/>
      <p:bldP spid="56" grpId="0"/>
      <p:bldP spid="57" grpId="0"/>
      <p:bldP spid="58" grpId="0"/>
      <p:bldP spid="65" grpId="0"/>
      <p:bldP spid="66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Preveri svoje znanje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25031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/>
              <a:t>Uspešen/uspešna bom, ko:</a:t>
            </a:r>
          </a:p>
          <a:p>
            <a:pPr>
              <a:buFontTx/>
              <a:buChar char="-"/>
            </a:pPr>
            <a:r>
              <a:rPr lang="sl-SI" dirty="0"/>
              <a:t>Poznam postopek pisnega </a:t>
            </a:r>
            <a:r>
              <a:rPr lang="sl-SI" dirty="0" smtClean="0"/>
              <a:t>deljenja z dvomestnim številom.</a:t>
            </a:r>
            <a:endParaRPr lang="sl-SI" dirty="0"/>
          </a:p>
          <a:p>
            <a:pPr>
              <a:buFontTx/>
              <a:buChar char="-"/>
            </a:pPr>
            <a:r>
              <a:rPr lang="sl-SI" dirty="0"/>
              <a:t>Pravilno izračunam račun pisnega deljenja.</a:t>
            </a:r>
          </a:p>
          <a:p>
            <a:pPr>
              <a:buFontTx/>
              <a:buChar char="-"/>
            </a:pPr>
            <a:r>
              <a:rPr lang="sl-SI" dirty="0"/>
              <a:t>Pravilen rezultat dokažem s preizkusom.</a:t>
            </a:r>
          </a:p>
          <a:p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171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/>
              <a:t>I</a:t>
            </a:r>
            <a:r>
              <a:rPr lang="sl-SI" dirty="0" smtClean="0"/>
              <a:t>ZRAČUNAJ:</a:t>
            </a:r>
            <a:endParaRPr lang="sl-SI" dirty="0"/>
          </a:p>
        </p:txBody>
      </p:sp>
      <p:sp>
        <p:nvSpPr>
          <p:cNvPr id="7" name="Ograda vsebine 3"/>
          <p:cNvSpPr txBox="1">
            <a:spLocks/>
          </p:cNvSpPr>
          <p:nvPr/>
        </p:nvSpPr>
        <p:spPr>
          <a:xfrm>
            <a:off x="6329363" y="4773930"/>
            <a:ext cx="5081113" cy="760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FF"/>
              </a:buClr>
              <a:buFont typeface="Wingdings" pitchFamily="2" charset="2"/>
              <a:buNone/>
            </a:pPr>
            <a:r>
              <a:rPr lang="sl-SI" dirty="0" smtClean="0">
                <a:solidFill>
                  <a:srgbClr val="FFFFFF"/>
                </a:solidFill>
              </a:rPr>
              <a:t>Rezultate in postopek računanja primerjaj s prijateljem.</a:t>
            </a:r>
            <a:endParaRPr lang="sl-SI" dirty="0">
              <a:solidFill>
                <a:srgbClr val="FFFFFF"/>
              </a:solidFill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6329363" y="2619200"/>
            <a:ext cx="1571625" cy="1819276"/>
            <a:chOff x="0" y="0"/>
            <a:chExt cx="1219200" cy="1562101"/>
          </a:xfrm>
        </p:grpSpPr>
        <p:pic>
          <p:nvPicPr>
            <p:cNvPr id="11" name="Slika 10" descr="D:\OŠ Brinje\5. razred\5. c 2019-2020\1. Dnevne priprave\Pouk na daljavo 16. 3. - 20. 3. 2020\Sodelov@lnica\Deljenje z dvomestnim primeri 1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9" b="85400"/>
            <a:stretch/>
          </p:blipFill>
          <p:spPr bwMode="auto">
            <a:xfrm>
              <a:off x="0" y="0"/>
              <a:ext cx="1219200" cy="6953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Slika 11" descr="D:\OŠ Brinje\5. razred\5. c 2019-2020\1. Dnevne priprave\Pouk na daljavo 16. 3. - 20. 3. 2020\Sodelov@lnica\Deljenje z dvomestnim primeri 1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0" t="29200" r="10057" b="58000"/>
            <a:stretch/>
          </p:blipFill>
          <p:spPr bwMode="auto">
            <a:xfrm>
              <a:off x="57150" y="952501"/>
              <a:ext cx="1057275" cy="6096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304876"/>
            <a:ext cx="1371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PREVERI SVOJE DELO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2243138"/>
            <a:ext cx="5345335" cy="28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4" y="2243138"/>
            <a:ext cx="4610099" cy="28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05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5|27.3|7.3|1.8|2.8|18.9|1.2|3.9|1.3|1.8|1.2|1.5|1.9|4.8|4.1|1.8|3.3|6.4|1.9|5.6|2.6|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5|12.2|5.6|1.5|5.7|1.6|2.2|0.9|2|3.2|2.3|1.2|1.2|1.5|5.9|5.6|2|5.5|1.1|3.2|2.5|2.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4|13.4|5.3|1.5|2.6|1.8|1.9|1.2|2.4|3.2|1.7|1.3|1.1|0.8|10.1|1.9|2.5|2.1|1.9|1.7|1.7|1.3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1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3.xml><?xml version="1.0" encoding="utf-8"?>
<a:theme xmlns:a="http://schemas.openxmlformats.org/drawingml/2006/main" name="3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4.xml><?xml version="1.0" encoding="utf-8"?>
<a:theme xmlns:a="http://schemas.openxmlformats.org/drawingml/2006/main" name="4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5.xml><?xml version="1.0" encoding="utf-8"?>
<a:theme xmlns:a="http://schemas.openxmlformats.org/drawingml/2006/main" name="5_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871927-9856-4138-B7A7-125C4AA7EF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4E3864-550F-4194-BC9D-CCA442A52D0D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9934CB3-A97C-40D1-8D7D-5211E1C57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tf89910445</Template>
  <TotalTime>0</TotalTime>
  <Words>436</Words>
  <Application>Microsoft Office PowerPoint</Application>
  <PresentationFormat>Širokozaslonsko</PresentationFormat>
  <Paragraphs>102</Paragraphs>
  <Slides>8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5</vt:i4>
      </vt:variant>
      <vt:variant>
        <vt:lpstr>Naslovi diapozitivov</vt:lpstr>
      </vt:variant>
      <vt:variant>
        <vt:i4>8</vt:i4>
      </vt:variant>
    </vt:vector>
  </HeadingPairs>
  <TitlesOfParts>
    <vt:vector size="17" baseType="lpstr">
      <vt:lpstr>Calibri</vt:lpstr>
      <vt:lpstr>Century Gothic</vt:lpstr>
      <vt:lpstr>Corbel</vt:lpstr>
      <vt:lpstr>Wingdings</vt:lpstr>
      <vt:lpstr>tf89910445</vt:lpstr>
      <vt:lpstr>1_tf89910445</vt:lpstr>
      <vt:lpstr>3_tf89910445</vt:lpstr>
      <vt:lpstr>4_tf89910445</vt:lpstr>
      <vt:lpstr>5_tf89910445</vt:lpstr>
      <vt:lpstr>PISNO DELJENJE Z DVOMESTNIM ŠTEVILOM</vt:lpstr>
      <vt:lpstr>Kaj je pomembno pri pisnem deljenju?</vt:lpstr>
      <vt:lpstr>Nameni učenja</vt:lpstr>
      <vt:lpstr>pisnO deljenjE z DVomestnim številom – DALJŠI NAČIN</vt:lpstr>
      <vt:lpstr>pisnO deljenjE z DVomestnim številom – KRAJŠI NAČIN</vt:lpstr>
      <vt:lpstr>pisnO deljenjE z DVomestnim številom (z ostankom) – KRAJŠI NAČIN</vt:lpstr>
      <vt:lpstr>Preveri svoje znanje</vt:lpstr>
      <vt:lpstr>PREVERI SVOJE DELO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2020-03-15T17:11:03Z</dcterms:created>
  <dcterms:modified xsi:type="dcterms:W3CDTF">2020-06-21T08:29:01Z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