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16"/>
  </p:notesMasterIdLst>
  <p:sldIdLst>
    <p:sldId id="273" r:id="rId9"/>
    <p:sldId id="272" r:id="rId10"/>
    <p:sldId id="289" r:id="rId11"/>
    <p:sldId id="286" r:id="rId12"/>
    <p:sldId id="288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90FAC-E1DF-4C1A-B15C-4B37BD1C49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68A38BC6-7116-4DFC-AE4E-052B25C079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l-SI" dirty="0" smtClean="0"/>
            <a:t>Znanje poštevanke</a:t>
          </a:r>
          <a:endParaRPr lang="en-US" dirty="0"/>
        </a:p>
      </dgm:t>
    </dgm:pt>
    <dgm:pt modelId="{F7538678-1E34-438D-8A03-1503AEA69B4E}" type="parTrans" cxnId="{C7B25D08-6C4A-4FAB-AC42-A8DBBB2829BC}">
      <dgm:prSet/>
      <dgm:spPr/>
      <dgm:t>
        <a:bodyPr/>
        <a:lstStyle/>
        <a:p>
          <a:endParaRPr lang="en-US"/>
        </a:p>
      </dgm:t>
    </dgm:pt>
    <dgm:pt modelId="{444FC896-8795-4DAC-B378-67B039171C54}" type="sibTrans" cxnId="{C7B25D08-6C4A-4FAB-AC42-A8DBBB2829BC}">
      <dgm:prSet/>
      <dgm:spPr/>
      <dgm:t>
        <a:bodyPr/>
        <a:lstStyle/>
        <a:p>
          <a:endParaRPr lang="en-US"/>
        </a:p>
      </dgm:t>
    </dgm:pt>
    <dgm:pt modelId="{5F63DC35-4F3C-4493-94F3-A81B531B4D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l-SI" dirty="0" smtClean="0"/>
            <a:t>Seštevanje in odštevanje na pamet</a:t>
          </a:r>
          <a:endParaRPr lang="en-US" dirty="0"/>
        </a:p>
      </dgm:t>
    </dgm:pt>
    <dgm:pt modelId="{A237A20E-7AB5-4011-88C4-F47C7FC517FD}" type="parTrans" cxnId="{25924232-6376-4BFD-99D6-65D9F26977D9}">
      <dgm:prSet/>
      <dgm:spPr/>
      <dgm:t>
        <a:bodyPr/>
        <a:lstStyle/>
        <a:p>
          <a:endParaRPr lang="en-US"/>
        </a:p>
      </dgm:t>
    </dgm:pt>
    <dgm:pt modelId="{F96DC060-BE3F-4014-93FD-8BF35637838D}" type="sibTrans" cxnId="{25924232-6376-4BFD-99D6-65D9F26977D9}">
      <dgm:prSet/>
      <dgm:spPr/>
      <dgm:t>
        <a:bodyPr/>
        <a:lstStyle/>
        <a:p>
          <a:endParaRPr lang="en-US"/>
        </a:p>
      </dgm:t>
    </dgm:pt>
    <dgm:pt modelId="{2B036AD7-C783-4337-B131-65880F99FC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l-SI" dirty="0" smtClean="0"/>
            <a:t>NATANČNOST PRI zapisovanju </a:t>
          </a:r>
          <a:endParaRPr lang="en-US" dirty="0"/>
        </a:p>
      </dgm:t>
    </dgm:pt>
    <dgm:pt modelId="{A586ACC2-E33C-455E-8DDB-3C4AFB949888}" type="parTrans" cxnId="{DE48C182-0599-4971-9664-7FAF19342715}">
      <dgm:prSet/>
      <dgm:spPr/>
      <dgm:t>
        <a:bodyPr/>
        <a:lstStyle/>
        <a:p>
          <a:endParaRPr lang="en-US"/>
        </a:p>
      </dgm:t>
    </dgm:pt>
    <dgm:pt modelId="{A5B8D427-6796-4867-9683-61262ADA91B4}" type="sibTrans" cxnId="{DE48C182-0599-4971-9664-7FAF19342715}">
      <dgm:prSet/>
      <dgm:spPr/>
      <dgm:t>
        <a:bodyPr/>
        <a:lstStyle/>
        <a:p>
          <a:endParaRPr lang="en-US"/>
        </a:p>
      </dgm:t>
    </dgm:pt>
    <dgm:pt modelId="{32668F0A-42D4-4927-84E2-753188B5AD87}" type="pres">
      <dgm:prSet presAssocID="{A0790FAC-E1DF-4C1A-B15C-4B37BD1C498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1479182-E26F-49FB-B8F9-3116B0DD6644}" type="pres">
      <dgm:prSet presAssocID="{68A38BC6-7116-4DFC-AE4E-052B25C079EE}" presName="compNode" presStyleCnt="0"/>
      <dgm:spPr/>
      <dgm:t>
        <a:bodyPr/>
        <a:lstStyle/>
        <a:p>
          <a:endParaRPr lang="sl-SI"/>
        </a:p>
      </dgm:t>
    </dgm:pt>
    <dgm:pt modelId="{9AADBD18-3404-473A-A086-127ABD471E84}" type="pres">
      <dgm:prSet presAssocID="{68A38BC6-7116-4DFC-AE4E-052B25C079EE}" presName="iconBgRect" presStyleLbl="bgShp" presStyleIdx="0" presStyleCnt="3" custLinFactNeighborX="1088" custLinFactNeighborY="2721"/>
      <dgm:spPr>
        <a:solidFill>
          <a:schemeClr val="tx2"/>
        </a:solidFill>
      </dgm:spPr>
      <dgm:t>
        <a:bodyPr/>
        <a:lstStyle/>
        <a:p>
          <a:endParaRPr lang="sl-SI"/>
        </a:p>
      </dgm:t>
    </dgm:pt>
    <dgm:pt modelId="{41AD087F-F8D4-415F-ACC6-A4DA30D57A5D}" type="pres">
      <dgm:prSet presAssocID="{68A38BC6-7116-4DFC-AE4E-052B25C079EE}" presName="iconRect" presStyleLbl="node1" presStyleIdx="0" presStyleCnt="3" custLinFactNeighborX="3795" custLinFactNeighborY="41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78568C6-61C8-464E-83CE-BA7B18E375C8}" type="pres">
      <dgm:prSet presAssocID="{68A38BC6-7116-4DFC-AE4E-052B25C079EE}" presName="spaceRect" presStyleCnt="0"/>
      <dgm:spPr/>
      <dgm:t>
        <a:bodyPr/>
        <a:lstStyle/>
        <a:p>
          <a:endParaRPr lang="sl-SI"/>
        </a:p>
      </dgm:t>
    </dgm:pt>
    <dgm:pt modelId="{6B6CE3C5-3B96-4820-B7BE-5016D1374B10}" type="pres">
      <dgm:prSet presAssocID="{68A38BC6-7116-4DFC-AE4E-052B25C079EE}" presName="textRect" presStyleLbl="revTx" presStyleIdx="0" presStyleCnt="3" custLinFactX="13553" custLinFactNeighborX="100000" custLinFactNeighborY="-52214">
        <dgm:presLayoutVars>
          <dgm:chMax val="1"/>
          <dgm:chPref val="1"/>
        </dgm:presLayoutVars>
      </dgm:prSet>
      <dgm:spPr/>
      <dgm:t>
        <a:bodyPr/>
        <a:lstStyle/>
        <a:p>
          <a:endParaRPr lang="sl-SI"/>
        </a:p>
      </dgm:t>
    </dgm:pt>
    <dgm:pt modelId="{9EE08F7E-9561-456D-9C3C-E94FB9BF017E}" type="pres">
      <dgm:prSet presAssocID="{444FC896-8795-4DAC-B378-67B039171C54}" presName="sibTrans" presStyleCnt="0"/>
      <dgm:spPr/>
      <dgm:t>
        <a:bodyPr/>
        <a:lstStyle/>
        <a:p>
          <a:endParaRPr lang="sl-SI"/>
        </a:p>
      </dgm:t>
    </dgm:pt>
    <dgm:pt modelId="{38856C01-7C97-49D3-98E2-94E6B8567E49}" type="pres">
      <dgm:prSet presAssocID="{5F63DC35-4F3C-4493-94F3-A81B531B4D74}" presName="compNode" presStyleCnt="0"/>
      <dgm:spPr/>
      <dgm:t>
        <a:bodyPr/>
        <a:lstStyle/>
        <a:p>
          <a:endParaRPr lang="sl-SI"/>
        </a:p>
      </dgm:t>
    </dgm:pt>
    <dgm:pt modelId="{C47AD2B5-17D8-4773-B6DF-209B673C8345}" type="pres">
      <dgm:prSet presAssocID="{5F63DC35-4F3C-4493-94F3-A81B531B4D74}" presName="iconBgRect" presStyleLbl="bgShp" presStyleIdx="1" presStyleCnt="3" custLinFactNeighborX="-9194" custLinFactNeighborY="4355"/>
      <dgm:spPr>
        <a:solidFill>
          <a:schemeClr val="tx2"/>
        </a:solidFill>
      </dgm:spPr>
      <dgm:t>
        <a:bodyPr/>
        <a:lstStyle/>
        <a:p>
          <a:endParaRPr lang="sl-SI"/>
        </a:p>
      </dgm:t>
    </dgm:pt>
    <dgm:pt modelId="{42D7F779-995C-4F05-B63C-46AA10619414}" type="pres">
      <dgm:prSet presAssocID="{5F63DC35-4F3C-4493-94F3-A81B531B4D74}" presName="iconRect" presStyleLbl="node1" presStyleIdx="1" presStyleCnt="3" custLinFactNeighborX="-15073" custLinFactNeighborY="85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2CD0DD7-06BB-415F-BD4A-F21DCD3A8822}" type="pres">
      <dgm:prSet presAssocID="{5F63DC35-4F3C-4493-94F3-A81B531B4D74}" presName="spaceRect" presStyleCnt="0"/>
      <dgm:spPr/>
      <dgm:t>
        <a:bodyPr/>
        <a:lstStyle/>
        <a:p>
          <a:endParaRPr lang="sl-SI"/>
        </a:p>
      </dgm:t>
    </dgm:pt>
    <dgm:pt modelId="{78884F33-2B3A-4F06-9A4A-AC181AB86F83}" type="pres">
      <dgm:prSet presAssocID="{5F63DC35-4F3C-4493-94F3-A81B531B4D74}" presName="textRect" presStyleLbl="revTx" presStyleIdx="1" presStyleCnt="3" custScaleY="96669" custLinFactX="-14128" custLinFactNeighborX="-100000" custLinFactNeighborY="-54239">
        <dgm:presLayoutVars>
          <dgm:chMax val="1"/>
          <dgm:chPref val="1"/>
        </dgm:presLayoutVars>
      </dgm:prSet>
      <dgm:spPr/>
      <dgm:t>
        <a:bodyPr/>
        <a:lstStyle/>
        <a:p>
          <a:endParaRPr lang="sl-SI"/>
        </a:p>
      </dgm:t>
    </dgm:pt>
    <dgm:pt modelId="{AD921BD1-6AE3-446F-BAE1-2D75DFCF2C46}" type="pres">
      <dgm:prSet presAssocID="{F96DC060-BE3F-4014-93FD-8BF35637838D}" presName="sibTrans" presStyleCnt="0"/>
      <dgm:spPr/>
      <dgm:t>
        <a:bodyPr/>
        <a:lstStyle/>
        <a:p>
          <a:endParaRPr lang="sl-SI"/>
        </a:p>
      </dgm:t>
    </dgm:pt>
    <dgm:pt modelId="{3DD24EEE-721F-4AEC-AC59-C4116472D40C}" type="pres">
      <dgm:prSet presAssocID="{2B036AD7-C783-4337-B131-65880F99FC82}" presName="compNode" presStyleCnt="0"/>
      <dgm:spPr/>
      <dgm:t>
        <a:bodyPr/>
        <a:lstStyle/>
        <a:p>
          <a:endParaRPr lang="sl-SI"/>
        </a:p>
      </dgm:t>
    </dgm:pt>
    <dgm:pt modelId="{0C63C9DF-0B6B-4DAA-87CD-9D0857A0E274}" type="pres">
      <dgm:prSet presAssocID="{2B036AD7-C783-4337-B131-65880F99FC82}" presName="iconBgRect" presStyleLbl="bgShp" presStyleIdx="2" presStyleCnt="3" custLinFactNeighborX="-9252" custLinFactNeighborY="5665"/>
      <dgm:spPr>
        <a:solidFill>
          <a:schemeClr val="tx2"/>
        </a:solidFill>
      </dgm:spPr>
      <dgm:t>
        <a:bodyPr/>
        <a:lstStyle/>
        <a:p>
          <a:endParaRPr lang="sl-SI"/>
        </a:p>
      </dgm:t>
    </dgm:pt>
    <dgm:pt modelId="{C1EB343B-95DB-438D-B23B-355EB5A74B25}" type="pres">
      <dgm:prSet presAssocID="{2B036AD7-C783-4337-B131-65880F99FC82}" presName="iconRect" presStyleLbl="node1" presStyleIdx="2" presStyleCnt="3" custLinFactNeighborX="-10436" custLinFactNeighborY="1328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3C1C822-4AF2-42CA-8B75-219150455557}" type="pres">
      <dgm:prSet presAssocID="{2B036AD7-C783-4337-B131-65880F99FC82}" presName="spaceRect" presStyleCnt="0"/>
      <dgm:spPr/>
      <dgm:t>
        <a:bodyPr/>
        <a:lstStyle/>
        <a:p>
          <a:endParaRPr lang="sl-SI"/>
        </a:p>
      </dgm:t>
    </dgm:pt>
    <dgm:pt modelId="{90F17641-F7B3-470A-8361-8C7960027E77}" type="pres">
      <dgm:prSet presAssocID="{2B036AD7-C783-4337-B131-65880F99FC82}" presName="textRect" presStyleLbl="revTx" presStyleIdx="2" presStyleCnt="3" custLinFactNeighborX="-5603" custLinFactNeighborY="-52918">
        <dgm:presLayoutVars>
          <dgm:chMax val="1"/>
          <dgm:chPref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B25D08-6C4A-4FAB-AC42-A8DBBB2829BC}" srcId="{A0790FAC-E1DF-4C1A-B15C-4B37BD1C498D}" destId="{68A38BC6-7116-4DFC-AE4E-052B25C079EE}" srcOrd="0" destOrd="0" parTransId="{F7538678-1E34-438D-8A03-1503AEA69B4E}" sibTransId="{444FC896-8795-4DAC-B378-67B039171C54}"/>
    <dgm:cxn modelId="{DE48C182-0599-4971-9664-7FAF19342715}" srcId="{A0790FAC-E1DF-4C1A-B15C-4B37BD1C498D}" destId="{2B036AD7-C783-4337-B131-65880F99FC82}" srcOrd="2" destOrd="0" parTransId="{A586ACC2-E33C-455E-8DDB-3C4AFB949888}" sibTransId="{A5B8D427-6796-4867-9683-61262ADA91B4}"/>
    <dgm:cxn modelId="{8F33204F-A1F1-43DC-AB16-2B3E901210E9}" type="presOf" srcId="{5F63DC35-4F3C-4493-94F3-A81B531B4D74}" destId="{78884F33-2B3A-4F06-9A4A-AC181AB86F83}" srcOrd="0" destOrd="0" presId="urn:microsoft.com/office/officeart/2018/5/layout/IconCircleLabelList"/>
    <dgm:cxn modelId="{0B9C6D8F-DA84-459A-AF0B-7D6E34119CC3}" type="presOf" srcId="{2B036AD7-C783-4337-B131-65880F99FC82}" destId="{90F17641-F7B3-470A-8361-8C7960027E77}" srcOrd="0" destOrd="0" presId="urn:microsoft.com/office/officeart/2018/5/layout/IconCircleLabelList"/>
    <dgm:cxn modelId="{25924232-6376-4BFD-99D6-65D9F26977D9}" srcId="{A0790FAC-E1DF-4C1A-B15C-4B37BD1C498D}" destId="{5F63DC35-4F3C-4493-94F3-A81B531B4D74}" srcOrd="1" destOrd="0" parTransId="{A237A20E-7AB5-4011-88C4-F47C7FC517FD}" sibTransId="{F96DC060-BE3F-4014-93FD-8BF35637838D}"/>
    <dgm:cxn modelId="{6DFA03AD-A40B-46EC-9784-9BCB7DBEA4A5}" type="presOf" srcId="{68A38BC6-7116-4DFC-AE4E-052B25C079EE}" destId="{6B6CE3C5-3B96-4820-B7BE-5016D1374B10}" srcOrd="0" destOrd="0" presId="urn:microsoft.com/office/officeart/2018/5/layout/IconCircleLabelList"/>
    <dgm:cxn modelId="{E55257A9-2AF0-4967-8970-976F629A8BCD}" type="presOf" srcId="{A0790FAC-E1DF-4C1A-B15C-4B37BD1C498D}" destId="{32668F0A-42D4-4927-84E2-753188B5AD87}" srcOrd="0" destOrd="0" presId="urn:microsoft.com/office/officeart/2018/5/layout/IconCircleLabelList"/>
    <dgm:cxn modelId="{B8D3F0EB-ACD6-4FB4-83A4-C15C6636F43A}" type="presParOf" srcId="{32668F0A-42D4-4927-84E2-753188B5AD87}" destId="{61479182-E26F-49FB-B8F9-3116B0DD6644}" srcOrd="0" destOrd="0" presId="urn:microsoft.com/office/officeart/2018/5/layout/IconCircleLabelList"/>
    <dgm:cxn modelId="{006A6637-2707-46C5-966F-4642E8A36306}" type="presParOf" srcId="{61479182-E26F-49FB-B8F9-3116B0DD6644}" destId="{9AADBD18-3404-473A-A086-127ABD471E84}" srcOrd="0" destOrd="0" presId="urn:microsoft.com/office/officeart/2018/5/layout/IconCircleLabelList"/>
    <dgm:cxn modelId="{F33A4789-3288-4C0C-9ACE-7F9CDC24C055}" type="presParOf" srcId="{61479182-E26F-49FB-B8F9-3116B0DD6644}" destId="{41AD087F-F8D4-415F-ACC6-A4DA30D57A5D}" srcOrd="1" destOrd="0" presId="urn:microsoft.com/office/officeart/2018/5/layout/IconCircleLabelList"/>
    <dgm:cxn modelId="{75BC3A9F-F2B5-455A-85F1-51B8039E09B9}" type="presParOf" srcId="{61479182-E26F-49FB-B8F9-3116B0DD6644}" destId="{478568C6-61C8-464E-83CE-BA7B18E375C8}" srcOrd="2" destOrd="0" presId="urn:microsoft.com/office/officeart/2018/5/layout/IconCircleLabelList"/>
    <dgm:cxn modelId="{85C6874E-5238-4F43-8116-6B07B7D0B17B}" type="presParOf" srcId="{61479182-E26F-49FB-B8F9-3116B0DD6644}" destId="{6B6CE3C5-3B96-4820-B7BE-5016D1374B10}" srcOrd="3" destOrd="0" presId="urn:microsoft.com/office/officeart/2018/5/layout/IconCircleLabelList"/>
    <dgm:cxn modelId="{6885B3DD-3B95-4DE5-B907-13382DFB250F}" type="presParOf" srcId="{32668F0A-42D4-4927-84E2-753188B5AD87}" destId="{9EE08F7E-9561-456D-9C3C-E94FB9BF017E}" srcOrd="1" destOrd="0" presId="urn:microsoft.com/office/officeart/2018/5/layout/IconCircleLabelList"/>
    <dgm:cxn modelId="{F12FFE76-C572-46B6-AE0A-CA4F71B50A32}" type="presParOf" srcId="{32668F0A-42D4-4927-84E2-753188B5AD87}" destId="{38856C01-7C97-49D3-98E2-94E6B8567E49}" srcOrd="2" destOrd="0" presId="urn:microsoft.com/office/officeart/2018/5/layout/IconCircleLabelList"/>
    <dgm:cxn modelId="{EC97492C-3348-4C7F-BB59-8D2D5534FCD7}" type="presParOf" srcId="{38856C01-7C97-49D3-98E2-94E6B8567E49}" destId="{C47AD2B5-17D8-4773-B6DF-209B673C8345}" srcOrd="0" destOrd="0" presId="urn:microsoft.com/office/officeart/2018/5/layout/IconCircleLabelList"/>
    <dgm:cxn modelId="{EEBA445C-0A30-4B29-9EFA-F4F869E7E70E}" type="presParOf" srcId="{38856C01-7C97-49D3-98E2-94E6B8567E49}" destId="{42D7F779-995C-4F05-B63C-46AA10619414}" srcOrd="1" destOrd="0" presId="urn:microsoft.com/office/officeart/2018/5/layout/IconCircleLabelList"/>
    <dgm:cxn modelId="{630936A7-0E7A-4616-AB7A-463576736F85}" type="presParOf" srcId="{38856C01-7C97-49D3-98E2-94E6B8567E49}" destId="{52CD0DD7-06BB-415F-BD4A-F21DCD3A8822}" srcOrd="2" destOrd="0" presId="urn:microsoft.com/office/officeart/2018/5/layout/IconCircleLabelList"/>
    <dgm:cxn modelId="{31B572CE-F230-4147-A1B1-A4A3E0F70C80}" type="presParOf" srcId="{38856C01-7C97-49D3-98E2-94E6B8567E49}" destId="{78884F33-2B3A-4F06-9A4A-AC181AB86F83}" srcOrd="3" destOrd="0" presId="urn:microsoft.com/office/officeart/2018/5/layout/IconCircleLabelList"/>
    <dgm:cxn modelId="{15CB22A0-B7BF-48AA-9ABC-4F49EE4CE04F}" type="presParOf" srcId="{32668F0A-42D4-4927-84E2-753188B5AD87}" destId="{AD921BD1-6AE3-446F-BAE1-2D75DFCF2C46}" srcOrd="3" destOrd="0" presId="urn:microsoft.com/office/officeart/2018/5/layout/IconCircleLabelList"/>
    <dgm:cxn modelId="{E4E4B78A-96E4-4E58-A4BE-F3B63A13A1FD}" type="presParOf" srcId="{32668F0A-42D4-4927-84E2-753188B5AD87}" destId="{3DD24EEE-721F-4AEC-AC59-C4116472D40C}" srcOrd="4" destOrd="0" presId="urn:microsoft.com/office/officeart/2018/5/layout/IconCircleLabelList"/>
    <dgm:cxn modelId="{7938D251-8760-46AD-81CF-B05A3B5676DC}" type="presParOf" srcId="{3DD24EEE-721F-4AEC-AC59-C4116472D40C}" destId="{0C63C9DF-0B6B-4DAA-87CD-9D0857A0E274}" srcOrd="0" destOrd="0" presId="urn:microsoft.com/office/officeart/2018/5/layout/IconCircleLabelList"/>
    <dgm:cxn modelId="{D9EB48F5-644D-49BB-8C9E-D707BE574DB4}" type="presParOf" srcId="{3DD24EEE-721F-4AEC-AC59-C4116472D40C}" destId="{C1EB343B-95DB-438D-B23B-355EB5A74B25}" srcOrd="1" destOrd="0" presId="urn:microsoft.com/office/officeart/2018/5/layout/IconCircleLabelList"/>
    <dgm:cxn modelId="{FDE4CB66-4AF5-40A2-BC6B-21EFE4171F79}" type="presParOf" srcId="{3DD24EEE-721F-4AEC-AC59-C4116472D40C}" destId="{53C1C822-4AF2-42CA-8B75-219150455557}" srcOrd="2" destOrd="0" presId="urn:microsoft.com/office/officeart/2018/5/layout/IconCircleLabelList"/>
    <dgm:cxn modelId="{D09090E4-D7D5-439C-9B2A-0DB7CD038096}" type="presParOf" srcId="{3DD24EEE-721F-4AEC-AC59-C4116472D40C}" destId="{90F17641-F7B3-470A-8361-8C7960027E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DBD18-3404-473A-A086-127ABD471E84}">
      <dsp:nvSpPr>
        <dsp:cNvPr id="0" name=""/>
        <dsp:cNvSpPr/>
      </dsp:nvSpPr>
      <dsp:spPr>
        <a:xfrm>
          <a:off x="665329" y="206038"/>
          <a:ext cx="1749937" cy="1749937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D087F-F8D4-415F-ACC6-A4DA30D57A5D}">
      <dsp:nvSpPr>
        <dsp:cNvPr id="0" name=""/>
        <dsp:cNvSpPr/>
      </dsp:nvSpPr>
      <dsp:spPr>
        <a:xfrm>
          <a:off x="1057331" y="57333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CE3C5-3B96-4820-B7BE-5016D1374B10}">
      <dsp:nvSpPr>
        <dsp:cNvPr id="0" name=""/>
        <dsp:cNvSpPr/>
      </dsp:nvSpPr>
      <dsp:spPr>
        <a:xfrm>
          <a:off x="3344435" y="207748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l-SI" sz="2100" kern="1200" dirty="0" smtClean="0"/>
            <a:t>Znanje poštevanke</a:t>
          </a:r>
          <a:endParaRPr lang="en-US" sz="2100" kern="1200" dirty="0"/>
        </a:p>
      </dsp:txBody>
      <dsp:txXfrm>
        <a:off x="3344435" y="2077481"/>
        <a:ext cx="2868750" cy="720000"/>
      </dsp:txXfrm>
    </dsp:sp>
    <dsp:sp modelId="{C47AD2B5-17D8-4773-B6DF-209B673C8345}">
      <dsp:nvSpPr>
        <dsp:cNvPr id="0" name=""/>
        <dsp:cNvSpPr/>
      </dsp:nvSpPr>
      <dsp:spPr>
        <a:xfrm>
          <a:off x="3856181" y="240628"/>
          <a:ext cx="1749937" cy="1749937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7F779-995C-4F05-B63C-46AA10619414}">
      <dsp:nvSpPr>
        <dsp:cNvPr id="0" name=""/>
        <dsp:cNvSpPr/>
      </dsp:nvSpPr>
      <dsp:spPr>
        <a:xfrm>
          <a:off x="4238666" y="623082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84F33-2B3A-4F06-9A4A-AC181AB86F83}">
      <dsp:nvSpPr>
        <dsp:cNvPr id="0" name=""/>
        <dsp:cNvSpPr/>
      </dsp:nvSpPr>
      <dsp:spPr>
        <a:xfrm>
          <a:off x="183617" y="2080889"/>
          <a:ext cx="2868750" cy="696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l-SI" sz="2100" kern="1200" dirty="0" smtClean="0"/>
            <a:t>Seštevanje in odštevanje na pamet</a:t>
          </a:r>
          <a:endParaRPr lang="en-US" sz="2100" kern="1200" dirty="0"/>
        </a:p>
      </dsp:txBody>
      <dsp:txXfrm>
        <a:off x="183617" y="2080889"/>
        <a:ext cx="2868750" cy="696016"/>
      </dsp:txXfrm>
    </dsp:sp>
    <dsp:sp modelId="{0C63C9DF-0B6B-4DAA-87CD-9D0857A0E274}">
      <dsp:nvSpPr>
        <dsp:cNvPr id="0" name=""/>
        <dsp:cNvSpPr/>
      </dsp:nvSpPr>
      <dsp:spPr>
        <a:xfrm>
          <a:off x="7225948" y="257556"/>
          <a:ext cx="1749937" cy="1749937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B343B-95DB-438D-B23B-355EB5A74B25}">
      <dsp:nvSpPr>
        <dsp:cNvPr id="0" name=""/>
        <dsp:cNvSpPr/>
      </dsp:nvSpPr>
      <dsp:spPr>
        <a:xfrm>
          <a:off x="7656006" y="664719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17641-F7B3-470A-8361-8C7960027E77}">
      <dsp:nvSpPr>
        <dsp:cNvPr id="0" name=""/>
        <dsp:cNvSpPr/>
      </dsp:nvSpPr>
      <dsp:spPr>
        <a:xfrm>
          <a:off x="6667710" y="207241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l-SI" sz="2100" kern="1200" dirty="0" smtClean="0"/>
            <a:t>NATANČNOST PRI zapisovanju </a:t>
          </a:r>
          <a:endParaRPr lang="en-US" sz="2100" kern="1200" dirty="0"/>
        </a:p>
      </dsp:txBody>
      <dsp:txXfrm>
        <a:off x="6667710" y="2072412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7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8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6/21/2020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9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2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4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7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1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5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97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2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6/21/2020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33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1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47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9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1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6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98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42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88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0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6/21/2020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1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89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19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09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41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4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90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7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68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09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6/21/2020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1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6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5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9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08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2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66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9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5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95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36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6/21/2020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8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bg1"/>
                </a:solidFill>
              </a:rPr>
              <a:t>PISNO DELJENJE Z DVOMESTNIM </a:t>
            </a:r>
            <a:r>
              <a:rPr lang="sl-SI" sz="5400" dirty="0">
                <a:solidFill>
                  <a:schemeClr val="bg1"/>
                </a:solidFill>
              </a:rPr>
              <a:t>ŠTEVILOM </a:t>
            </a:r>
            <a:r>
              <a:rPr lang="sl-SI" sz="3600" dirty="0" smtClean="0">
                <a:solidFill>
                  <a:schemeClr val="bg1"/>
                </a:solidFill>
              </a:rPr>
              <a:t>(</a:t>
            </a:r>
            <a:r>
              <a:rPr lang="sl-SI" sz="3600" smtClean="0">
                <a:solidFill>
                  <a:schemeClr val="bg1"/>
                </a:solidFill>
              </a:rPr>
              <a:t>brez ostanka)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48" y="3989832"/>
            <a:ext cx="11503152" cy="90601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POMOČ PRI UČENJU POSTOPKA PISNEGA DELJENJA</a:t>
            </a:r>
          </a:p>
          <a:p>
            <a:r>
              <a:rPr lang="sl-SI" sz="1200" dirty="0" smtClean="0"/>
              <a:t>OŠ Brinje Grosuplje</a:t>
            </a:r>
          </a:p>
          <a:p>
            <a:r>
              <a:rPr lang="sl-SI" sz="1000" dirty="0" smtClean="0"/>
              <a:t>Matija Martinec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91"/>
    </mc:Choice>
    <mc:Fallback xmlns="">
      <p:transition spd="slow" advTm="50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sl-SI" dirty="0" smtClean="0"/>
              <a:t>Kaj je pomembno pri pisnem deljenju?</a:t>
            </a:r>
            <a:endParaRPr lang="en-US" dirty="0"/>
          </a:p>
        </p:txBody>
      </p:sp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4759D35E-A055-47E9-9961-B61BD872C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2253"/>
              </p:ext>
            </p:extLst>
          </p:nvPr>
        </p:nvGraphicFramePr>
        <p:xfrm>
          <a:off x="1202919" y="2011680"/>
          <a:ext cx="9784080" cy="333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590675" y="5524500"/>
            <a:ext cx="883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Načinov deljenja je več. Izberi si tistega, ki ti je najbolj razumljiv.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968"/>
    </mc:Choice>
    <mc:Fallback xmlns="">
      <p:transition spd="slow" advTm="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Nameni učenja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Učim se:</a:t>
            </a:r>
          </a:p>
          <a:p>
            <a:pPr>
              <a:buFontTx/>
              <a:buChar char="-"/>
            </a:pPr>
            <a:r>
              <a:rPr lang="sl-SI" dirty="0" smtClean="0"/>
              <a:t>Razlikovati desetiške enote;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porabljati matematične pojme: deljenec, delitelj, količnik, večkratnik;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stno in pisno množiti;</a:t>
            </a:r>
          </a:p>
          <a:p>
            <a:pPr>
              <a:buFontTx/>
              <a:buChar char="-"/>
            </a:pPr>
            <a:r>
              <a:rPr lang="sl-SI" dirty="0" smtClean="0"/>
              <a:t>pisno deliti z dvomestnim številom;</a:t>
            </a:r>
          </a:p>
          <a:p>
            <a:pPr>
              <a:buFontTx/>
              <a:buChar char="-"/>
            </a:pPr>
            <a:r>
              <a:rPr lang="sl-SI" dirty="0" smtClean="0"/>
              <a:t>pravilnost deljenja dokazati s preizkusom.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85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pisnO</a:t>
            </a:r>
            <a:r>
              <a:rPr lang="sl-SI" dirty="0" smtClean="0"/>
              <a:t> </a:t>
            </a:r>
            <a:r>
              <a:rPr lang="sl-SI" dirty="0" err="1" smtClean="0"/>
              <a:t>deljenjE</a:t>
            </a:r>
            <a:r>
              <a:rPr lang="sl-SI" dirty="0" smtClean="0"/>
              <a:t> z </a:t>
            </a:r>
            <a:r>
              <a:rPr lang="sl-SI" dirty="0" err="1" smtClean="0"/>
              <a:t>DVomestnim</a:t>
            </a:r>
            <a:r>
              <a:rPr lang="sl-SI" dirty="0" smtClean="0"/>
              <a:t> številom – </a:t>
            </a:r>
            <a:r>
              <a:rPr lang="sl-SI" u="sng" dirty="0" smtClean="0"/>
              <a:t>KRAJŠI NAČIN</a:t>
            </a:r>
            <a:r>
              <a:rPr lang="sl-SI" dirty="0" smtClean="0"/>
              <a:t> </a:t>
            </a:r>
            <a:r>
              <a:rPr lang="sl-SI" sz="3100" dirty="0" smtClean="0"/>
              <a:t>(brez ostanka)</a:t>
            </a: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99274" y="2268899"/>
            <a:ext cx="4291875" cy="2198325"/>
            <a:chOff x="86883" y="2890620"/>
            <a:chExt cx="2868750" cy="720000"/>
          </a:xfrm>
        </p:grpSpPr>
        <p:sp>
          <p:nvSpPr>
            <p:cNvPr id="5" name="Pravokotnik 4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avokotnik 5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933450"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2100" cap="all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8" name="Pravokotnik 7"/>
          <p:cNvSpPr/>
          <p:nvPr/>
        </p:nvSpPr>
        <p:spPr>
          <a:xfrm>
            <a:off x="861149" y="2609960"/>
            <a:ext cx="28687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ravokotnik 9"/>
          <p:cNvSpPr/>
          <p:nvPr/>
        </p:nvSpPr>
        <p:spPr>
          <a:xfrm>
            <a:off x="1972216" y="3165004"/>
            <a:ext cx="2731887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372 : 12 = 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704103" y="3130442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3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238992" y="2835041"/>
            <a:ext cx="4724407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 Delim: 37 : 12 = 3 in nekaj ostane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7238977" y="3255414"/>
            <a:ext cx="4724401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3. Množim: 3 • 12 = 36 </a:t>
            </a:r>
          </a:p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K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oliko še manjka do 37? Pripišem ostanek 1.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3618253" y="3743522"/>
            <a:ext cx="1320074" cy="594339"/>
            <a:chOff x="2676640" y="3304979"/>
            <a:chExt cx="996109" cy="594339"/>
          </a:xfrm>
        </p:grpSpPr>
        <p:sp>
          <p:nvSpPr>
            <p:cNvPr id="18" name="Puščica z obratom nazaj 17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rgbClr val="FFFFFF"/>
                </a:solidFill>
              </a:endParaRPr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•</a:t>
              </a:r>
              <a:endParaRPr lang="sl-SI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Pravokotnik 22"/>
          <p:cNvSpPr/>
          <p:nvPr/>
        </p:nvSpPr>
        <p:spPr>
          <a:xfrm>
            <a:off x="1488063" y="3242149"/>
            <a:ext cx="40741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2339995" y="3862298"/>
            <a:ext cx="329680" cy="627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spc="-30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1</a:t>
            </a:r>
            <a:endParaRPr lang="en-US" sz="4400" cap="all" spc="-3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7238982" y="3924482"/>
            <a:ext cx="4724396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4.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Pripišem število </a:t>
            </a:r>
            <a:r>
              <a:rPr lang="sl-SI" sz="16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enic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. V tem primeru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2.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7238982" y="4347386"/>
            <a:ext cx="4724407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5. Delim: 12 : 12 = 1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2713366" y="3868049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2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7238992" y="4775833"/>
            <a:ext cx="4724397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6. Množim: 1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•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12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=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12 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Koliko še manjka do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12?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Pripišem ostanek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0.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Puščica dol 29"/>
          <p:cNvSpPr/>
          <p:nvPr/>
        </p:nvSpPr>
        <p:spPr>
          <a:xfrm>
            <a:off x="2815488" y="3756786"/>
            <a:ext cx="134756" cy="1744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5043104" y="3136684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1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Pravokotnik 35"/>
          <p:cNvSpPr/>
          <p:nvPr/>
        </p:nvSpPr>
        <p:spPr>
          <a:xfrm>
            <a:off x="2713366" y="4507138"/>
            <a:ext cx="3390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spc="-300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0</a:t>
            </a:r>
            <a:endParaRPr lang="en-US" sz="4400" cap="all" spc="-3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3089175" y="4757767"/>
            <a:ext cx="711561" cy="36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Ost.</a:t>
            </a:r>
            <a:endParaRPr lang="en-US" sz="2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 rot="5400000">
            <a:off x="1353447" y="3401302"/>
            <a:ext cx="746930" cy="864165"/>
            <a:chOff x="2676640" y="3304979"/>
            <a:chExt cx="996109" cy="594339"/>
          </a:xfrm>
        </p:grpSpPr>
        <p:sp>
          <p:nvSpPr>
            <p:cNvPr id="40" name="Puščica z obratom nazaj 3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rgbClr val="FFFFFF"/>
                </a:solidFill>
              </a:endParaRPr>
            </a:p>
          </p:txBody>
        </p:sp>
        <p:sp>
          <p:nvSpPr>
            <p:cNvPr id="41" name="Pravokotnik 40"/>
            <p:cNvSpPr/>
            <p:nvPr/>
          </p:nvSpPr>
          <p:spPr>
            <a:xfrm rot="16200000">
              <a:off x="3084750" y="3330294"/>
              <a:ext cx="320922" cy="49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?</a:t>
              </a:r>
              <a:endParaRPr lang="sl-SI" dirty="0">
                <a:solidFill>
                  <a:srgbClr val="FFFFFF"/>
                </a:solidFill>
              </a:endParaRPr>
            </a:p>
          </p:txBody>
        </p:sp>
      </p:grpSp>
      <p:sp>
        <p:nvSpPr>
          <p:cNvPr id="48" name="L-oblika 47"/>
          <p:cNvSpPr/>
          <p:nvPr/>
        </p:nvSpPr>
        <p:spPr>
          <a:xfrm rot="10800000">
            <a:off x="2081794" y="3229612"/>
            <a:ext cx="672023" cy="1003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grpSp>
        <p:nvGrpSpPr>
          <p:cNvPr id="49" name="Skupina 48"/>
          <p:cNvGrpSpPr/>
          <p:nvPr/>
        </p:nvGrpSpPr>
        <p:grpSpPr>
          <a:xfrm>
            <a:off x="3618253" y="4283704"/>
            <a:ext cx="1712238" cy="594339"/>
            <a:chOff x="2676640" y="3304979"/>
            <a:chExt cx="996109" cy="594339"/>
          </a:xfrm>
        </p:grpSpPr>
        <p:sp>
          <p:nvSpPr>
            <p:cNvPr id="50" name="Puščica z obratom nazaj 4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rgbClr val="FFFFFF"/>
                </a:solidFill>
              </a:endParaRPr>
            </a:p>
          </p:txBody>
        </p:sp>
        <p:sp>
          <p:nvSpPr>
            <p:cNvPr id="60" name="Pravokotnik 59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•</a:t>
              </a:r>
              <a:endParaRPr lang="sl-SI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Skupina 60"/>
          <p:cNvGrpSpPr/>
          <p:nvPr/>
        </p:nvGrpSpPr>
        <p:grpSpPr>
          <a:xfrm rot="5400000">
            <a:off x="1922058" y="4256067"/>
            <a:ext cx="746930" cy="594339"/>
            <a:chOff x="2676640" y="3304979"/>
            <a:chExt cx="996109" cy="594339"/>
          </a:xfrm>
        </p:grpSpPr>
        <p:sp>
          <p:nvSpPr>
            <p:cNvPr id="62" name="Puščica z obratom nazaj 61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rgbClr val="FFFFFF"/>
                </a:solidFill>
              </a:endParaRPr>
            </a:p>
          </p:txBody>
        </p:sp>
        <p:sp>
          <p:nvSpPr>
            <p:cNvPr id="63" name="Pravokotnik 62"/>
            <p:cNvSpPr/>
            <p:nvPr/>
          </p:nvSpPr>
          <p:spPr>
            <a:xfrm rot="16200000">
              <a:off x="3084750" y="3330294"/>
              <a:ext cx="320922" cy="49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?</a:t>
              </a:r>
              <a:endParaRPr lang="sl-SI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PoljeZBesedilom 37"/>
          <p:cNvSpPr txBox="1"/>
          <p:nvPr/>
        </p:nvSpPr>
        <p:spPr>
          <a:xfrm>
            <a:off x="2081794" y="2230990"/>
            <a:ext cx="3904803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Zaokrožim delitelja (12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10) in ocenim količnik.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3800735" y="5287570"/>
            <a:ext cx="259878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entury Gothic" panose="020B0502020202020204" pitchFamily="34" charset="0"/>
              </a:rPr>
              <a:t>PREIZKUS: </a:t>
            </a:r>
            <a:r>
              <a:rPr lang="sl-SI" sz="2000" b="1" u="sng" dirty="0" smtClean="0">
                <a:latin typeface="Century Gothic" panose="020B0502020202020204" pitchFamily="34" charset="0"/>
              </a:rPr>
              <a:t>3 1 • 1 2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  <p:sp>
        <p:nvSpPr>
          <p:cNvPr id="55" name="Pravokotnik 54"/>
          <p:cNvSpPr/>
          <p:nvPr/>
        </p:nvSpPr>
        <p:spPr>
          <a:xfrm>
            <a:off x="5757287" y="5635718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1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7" name="Pravokotnik 56"/>
          <p:cNvSpPr/>
          <p:nvPr/>
        </p:nvSpPr>
        <p:spPr>
          <a:xfrm>
            <a:off x="5400789" y="5817546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+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8" name="Pravokotnik 57"/>
          <p:cNvSpPr/>
          <p:nvPr/>
        </p:nvSpPr>
        <p:spPr>
          <a:xfrm>
            <a:off x="5586359" y="563666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3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9" name="Pravokotnik 58"/>
          <p:cNvSpPr/>
          <p:nvPr/>
        </p:nvSpPr>
        <p:spPr>
          <a:xfrm>
            <a:off x="5962727" y="5913623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5" name="Pravokotnik 64"/>
          <p:cNvSpPr/>
          <p:nvPr/>
        </p:nvSpPr>
        <p:spPr>
          <a:xfrm>
            <a:off x="5781273" y="591362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6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7" name="Pravokotnik 66"/>
          <p:cNvSpPr/>
          <p:nvPr/>
        </p:nvSpPr>
        <p:spPr>
          <a:xfrm>
            <a:off x="6000959" y="6218808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8" name="Pravokotnik 67"/>
          <p:cNvSpPr/>
          <p:nvPr/>
        </p:nvSpPr>
        <p:spPr>
          <a:xfrm>
            <a:off x="5817097" y="621505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7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9" name="Pravokotnik 68"/>
          <p:cNvSpPr/>
          <p:nvPr/>
        </p:nvSpPr>
        <p:spPr>
          <a:xfrm>
            <a:off x="5643549" y="621801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3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cxnSp>
        <p:nvCxnSpPr>
          <p:cNvPr id="79" name="Raven povezovalnik 78"/>
          <p:cNvCxnSpPr/>
          <p:nvPr/>
        </p:nvCxnSpPr>
        <p:spPr>
          <a:xfrm>
            <a:off x="5569243" y="6209860"/>
            <a:ext cx="665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0" end="2470.02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88"/>
    </mc:Choice>
    <mc:Fallback xmlns="">
      <p:transition spd="slow" advTm="103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1" grpId="0"/>
      <p:bldP spid="16" grpId="0" animBg="1"/>
      <p:bldP spid="17" grpId="0" animBg="1"/>
      <p:bldP spid="24" grpId="0"/>
      <p:bldP spid="25" grpId="0" animBg="1"/>
      <p:bldP spid="27" grpId="0" animBg="1"/>
      <p:bldP spid="28" grpId="0"/>
      <p:bldP spid="29" grpId="0" animBg="1"/>
      <p:bldP spid="30" grpId="0" animBg="1"/>
      <p:bldP spid="32" grpId="0"/>
      <p:bldP spid="36" grpId="0"/>
      <p:bldP spid="37" grpId="0"/>
      <p:bldP spid="48" grpId="0" animBg="1"/>
      <p:bldP spid="38" grpId="0" animBg="1"/>
      <p:bldP spid="54" grpId="0"/>
      <p:bldP spid="55" grpId="0"/>
      <p:bldP spid="57" grpId="0"/>
      <p:bldP spid="58" grpId="0"/>
      <p:bldP spid="59" grpId="0"/>
      <p:bldP spid="65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pisnO</a:t>
            </a:r>
            <a:r>
              <a:rPr lang="sl-SI" dirty="0" smtClean="0"/>
              <a:t> </a:t>
            </a:r>
            <a:r>
              <a:rPr lang="sl-SI" dirty="0" err="1" smtClean="0"/>
              <a:t>deljenjE</a:t>
            </a:r>
            <a:r>
              <a:rPr lang="sl-SI" dirty="0" smtClean="0"/>
              <a:t> z </a:t>
            </a:r>
            <a:r>
              <a:rPr lang="sl-SI" dirty="0" err="1" smtClean="0"/>
              <a:t>DVomestnim</a:t>
            </a:r>
            <a:r>
              <a:rPr lang="sl-SI" dirty="0" smtClean="0"/>
              <a:t> številom – </a:t>
            </a:r>
            <a:r>
              <a:rPr lang="sl-SI" u="sng" dirty="0" smtClean="0"/>
              <a:t>DALJŠI </a:t>
            </a:r>
            <a:r>
              <a:rPr lang="sl-SI" u="sng" dirty="0" err="1" smtClean="0"/>
              <a:t>NAČIn</a:t>
            </a:r>
            <a:r>
              <a:rPr lang="sl-SI" u="sng" dirty="0" smtClean="0"/>
              <a:t> </a:t>
            </a:r>
            <a:r>
              <a:rPr lang="sl-SI" sz="3100" dirty="0"/>
              <a:t>(brez ostanka)</a:t>
            </a:r>
            <a:endParaRPr lang="sl-SI" sz="3100" u="sng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99274" y="2268899"/>
            <a:ext cx="4291875" cy="2198325"/>
            <a:chOff x="86883" y="2890620"/>
            <a:chExt cx="2868750" cy="720000"/>
          </a:xfrm>
        </p:grpSpPr>
        <p:sp>
          <p:nvSpPr>
            <p:cNvPr id="5" name="Pravokotnik 4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avokotnik 5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933450"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2100" cap="all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10" name="Pravokotnik 9"/>
          <p:cNvSpPr/>
          <p:nvPr/>
        </p:nvSpPr>
        <p:spPr>
          <a:xfrm>
            <a:off x="1972216" y="2947540"/>
            <a:ext cx="2731887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372 : 12 = 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719806" y="2947540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3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238992" y="2120440"/>
            <a:ext cx="4724407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 Delim: 37 : 12 = 3 in nekaj ostane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7238975" y="2539666"/>
            <a:ext cx="4724401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3. Množim: 3 • 12 = 36 </a:t>
            </a:r>
          </a:p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Zapišem 36.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3618252" y="3532574"/>
            <a:ext cx="1331401" cy="594339"/>
            <a:chOff x="2676640" y="3304979"/>
            <a:chExt cx="996109" cy="594339"/>
          </a:xfrm>
        </p:grpSpPr>
        <p:sp>
          <p:nvSpPr>
            <p:cNvPr id="18" name="Puščica z obratom nazaj 17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rgbClr val="FFFFFF"/>
                </a:solidFill>
              </a:endParaRPr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•</a:t>
              </a:r>
              <a:endParaRPr lang="sl-SI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Pravokotnik 23"/>
          <p:cNvSpPr/>
          <p:nvPr/>
        </p:nvSpPr>
        <p:spPr>
          <a:xfrm>
            <a:off x="2323871" y="3532574"/>
            <a:ext cx="329680" cy="627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spc="-300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6</a:t>
            </a:r>
            <a:endParaRPr lang="en-US" sz="4400" cap="all" spc="-3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7238975" y="3857975"/>
            <a:ext cx="4724396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5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Pripišem število </a:t>
            </a:r>
            <a:r>
              <a:rPr lang="sl-SI" sz="16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enic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. V tem primeru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2.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2687043" y="4214970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2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Puščica dol 29"/>
          <p:cNvSpPr/>
          <p:nvPr/>
        </p:nvSpPr>
        <p:spPr>
          <a:xfrm>
            <a:off x="2798421" y="3612769"/>
            <a:ext cx="121410" cy="547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5043104" y="2947540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1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Pravokotnik 35"/>
          <p:cNvSpPr/>
          <p:nvPr/>
        </p:nvSpPr>
        <p:spPr>
          <a:xfrm>
            <a:off x="2750331" y="5442868"/>
            <a:ext cx="3390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spc="-300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0</a:t>
            </a:r>
            <a:endParaRPr lang="en-US" sz="4400" cap="all" spc="-3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3110199" y="5660438"/>
            <a:ext cx="711561" cy="36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Ost.</a:t>
            </a:r>
            <a:endParaRPr lang="en-US" sz="2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9" name="Skupina 48"/>
          <p:cNvGrpSpPr/>
          <p:nvPr/>
        </p:nvGrpSpPr>
        <p:grpSpPr>
          <a:xfrm>
            <a:off x="3618251" y="4104284"/>
            <a:ext cx="1714615" cy="700693"/>
            <a:chOff x="2676640" y="3304979"/>
            <a:chExt cx="996109" cy="594339"/>
          </a:xfrm>
        </p:grpSpPr>
        <p:sp>
          <p:nvSpPr>
            <p:cNvPr id="50" name="Puščica z obratom nazaj 4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rgbClr val="FFFFFF"/>
                </a:solidFill>
              </a:endParaRPr>
            </a:p>
          </p:txBody>
        </p:sp>
        <p:sp>
          <p:nvSpPr>
            <p:cNvPr id="60" name="Pravokotnik 59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•</a:t>
              </a:r>
              <a:endParaRPr lang="sl-SI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PoljeZBesedilom 37"/>
          <p:cNvSpPr txBox="1"/>
          <p:nvPr/>
        </p:nvSpPr>
        <p:spPr>
          <a:xfrm>
            <a:off x="1997044" y="2123849"/>
            <a:ext cx="3904803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Zaokrožim delitelja (12 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10) </a:t>
            </a:r>
            <a:r>
              <a:rPr lang="sl-SI" sz="160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in </a:t>
            </a:r>
            <a:r>
              <a:rPr lang="sl-SI" sz="1600" smtClean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ocenim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količnik.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4199964" y="5105691"/>
            <a:ext cx="259878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entury Gothic" panose="020B0502020202020204" pitchFamily="34" charset="0"/>
              </a:rPr>
              <a:t>PREIZKUS: </a:t>
            </a:r>
            <a:r>
              <a:rPr lang="sl-SI" sz="2000" b="1" u="sng" dirty="0" smtClean="0">
                <a:latin typeface="Century Gothic" panose="020B0502020202020204" pitchFamily="34" charset="0"/>
              </a:rPr>
              <a:t>3 1 • 1 2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  <p:sp>
        <p:nvSpPr>
          <p:cNvPr id="55" name="Pravokotnik 54"/>
          <p:cNvSpPr/>
          <p:nvPr/>
        </p:nvSpPr>
        <p:spPr>
          <a:xfrm>
            <a:off x="6176547" y="5438580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1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7" name="Pravokotnik 56"/>
          <p:cNvSpPr/>
          <p:nvPr/>
        </p:nvSpPr>
        <p:spPr>
          <a:xfrm>
            <a:off x="5820049" y="5620408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+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8" name="Pravokotnik 57"/>
          <p:cNvSpPr/>
          <p:nvPr/>
        </p:nvSpPr>
        <p:spPr>
          <a:xfrm>
            <a:off x="6005619" y="5439524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3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9" name="Pravokotnik 58"/>
          <p:cNvSpPr/>
          <p:nvPr/>
        </p:nvSpPr>
        <p:spPr>
          <a:xfrm>
            <a:off x="6381987" y="5716485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5" name="Pravokotnik 64"/>
          <p:cNvSpPr/>
          <p:nvPr/>
        </p:nvSpPr>
        <p:spPr>
          <a:xfrm>
            <a:off x="6200533" y="5716484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6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7" name="Pravokotnik 66"/>
          <p:cNvSpPr/>
          <p:nvPr/>
        </p:nvSpPr>
        <p:spPr>
          <a:xfrm>
            <a:off x="6420219" y="6021670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8" name="Pravokotnik 67"/>
          <p:cNvSpPr/>
          <p:nvPr/>
        </p:nvSpPr>
        <p:spPr>
          <a:xfrm>
            <a:off x="6236357" y="6017914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7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9" name="Pravokotnik 68"/>
          <p:cNvSpPr/>
          <p:nvPr/>
        </p:nvSpPr>
        <p:spPr>
          <a:xfrm>
            <a:off x="6062809" y="6020874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3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cxnSp>
        <p:nvCxnSpPr>
          <p:cNvPr id="79" name="Raven povezovalnik 78"/>
          <p:cNvCxnSpPr/>
          <p:nvPr/>
        </p:nvCxnSpPr>
        <p:spPr>
          <a:xfrm>
            <a:off x="5988503" y="6012722"/>
            <a:ext cx="665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avokotnik 44"/>
          <p:cNvSpPr/>
          <p:nvPr/>
        </p:nvSpPr>
        <p:spPr>
          <a:xfrm>
            <a:off x="2019839" y="3532574"/>
            <a:ext cx="329680" cy="627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spc="-300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3</a:t>
            </a:r>
            <a:endParaRPr lang="en-US" sz="4400" cap="all" spc="-3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1504242" y="3378981"/>
            <a:ext cx="51614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 –  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cxnSp>
        <p:nvCxnSpPr>
          <p:cNvPr id="47" name="Raven povezovalnik 46"/>
          <p:cNvCxnSpPr/>
          <p:nvPr/>
        </p:nvCxnSpPr>
        <p:spPr>
          <a:xfrm>
            <a:off x="1987364" y="4197802"/>
            <a:ext cx="783751" cy="1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avokotnik 50"/>
          <p:cNvSpPr/>
          <p:nvPr/>
        </p:nvSpPr>
        <p:spPr>
          <a:xfrm>
            <a:off x="2379240" y="4198369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1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ravokotnik 51"/>
          <p:cNvSpPr/>
          <p:nvPr/>
        </p:nvSpPr>
        <p:spPr>
          <a:xfrm>
            <a:off x="2704558" y="4795811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 smtClean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2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Pravokotnik 52"/>
          <p:cNvSpPr/>
          <p:nvPr/>
        </p:nvSpPr>
        <p:spPr>
          <a:xfrm>
            <a:off x="2398351" y="4783144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9334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cap="all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Century Gothic" panose="020B0502020202020204" pitchFamily="34" charset="0"/>
              </a:rPr>
              <a:t>1</a:t>
            </a:r>
            <a:endParaRPr lang="en-US" sz="4400" cap="all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6" name="Raven povezovalnik 55"/>
          <p:cNvCxnSpPr/>
          <p:nvPr/>
        </p:nvCxnSpPr>
        <p:spPr>
          <a:xfrm>
            <a:off x="2323871" y="5419198"/>
            <a:ext cx="783751" cy="1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ravokotnik 63"/>
          <p:cNvSpPr/>
          <p:nvPr/>
        </p:nvSpPr>
        <p:spPr>
          <a:xfrm>
            <a:off x="1824814" y="4629810"/>
            <a:ext cx="633901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 –  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66" name="L-oblika 65"/>
          <p:cNvSpPr/>
          <p:nvPr/>
        </p:nvSpPr>
        <p:spPr>
          <a:xfrm rot="10800000">
            <a:off x="2056804" y="3012150"/>
            <a:ext cx="693527" cy="7792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70" name="PoljeZBesedilom 69"/>
          <p:cNvSpPr txBox="1"/>
          <p:nvPr/>
        </p:nvSpPr>
        <p:spPr>
          <a:xfrm>
            <a:off x="7238998" y="3198054"/>
            <a:ext cx="4724401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 Odštejem: 37 – 36 = 1</a:t>
            </a:r>
          </a:p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Zapišem ostanek 1. 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PoljeZBesedilom 70"/>
          <p:cNvSpPr txBox="1"/>
          <p:nvPr/>
        </p:nvSpPr>
        <p:spPr>
          <a:xfrm>
            <a:off x="7238992" y="4263157"/>
            <a:ext cx="4724407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6. Delim: 12 : 12 = 1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PoljeZBesedilom 71"/>
          <p:cNvSpPr txBox="1"/>
          <p:nvPr/>
        </p:nvSpPr>
        <p:spPr>
          <a:xfrm>
            <a:off x="7238970" y="4672095"/>
            <a:ext cx="4724401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7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 Množim: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• 12 = 12 </a:t>
            </a:r>
          </a:p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Zapišem 12.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PoljeZBesedilom 72"/>
          <p:cNvSpPr txBox="1"/>
          <p:nvPr/>
        </p:nvSpPr>
        <p:spPr>
          <a:xfrm>
            <a:off x="7238969" y="5317607"/>
            <a:ext cx="4724401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8. Odštejem: 12 – 12 = </a:t>
            </a:r>
            <a:r>
              <a:rPr lang="sl-SI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0</a:t>
            </a:r>
            <a:endParaRPr lang="sl-SI" sz="160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sl-SI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Zapišem ostanek 0. </a:t>
            </a:r>
            <a:endParaRPr lang="sl-SI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300" end="2792.24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2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0"/>
    </mc:Choice>
    <mc:Fallback xmlns="">
      <p:transition spd="slow" advTm="9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6" grpId="0" animBg="1"/>
      <p:bldP spid="17" grpId="0" animBg="1"/>
      <p:bldP spid="24" grpId="0"/>
      <p:bldP spid="25" grpId="0" animBg="1"/>
      <p:bldP spid="28" grpId="0"/>
      <p:bldP spid="30" grpId="0" animBg="1"/>
      <p:bldP spid="32" grpId="0"/>
      <p:bldP spid="36" grpId="0"/>
      <p:bldP spid="37" grpId="0"/>
      <p:bldP spid="38" grpId="0" animBg="1"/>
      <p:bldP spid="54" grpId="0"/>
      <p:bldP spid="55" grpId="0"/>
      <p:bldP spid="57" grpId="0"/>
      <p:bldP spid="58" grpId="0"/>
      <p:bldP spid="59" grpId="0"/>
      <p:bldP spid="65" grpId="0"/>
      <p:bldP spid="67" grpId="0"/>
      <p:bldP spid="68" grpId="0"/>
      <p:bldP spid="69" grpId="0"/>
      <p:bldP spid="45" grpId="0"/>
      <p:bldP spid="46" grpId="0"/>
      <p:bldP spid="51" grpId="0"/>
      <p:bldP spid="52" grpId="0"/>
      <p:bldP spid="53" grpId="0"/>
      <p:bldP spid="64" grpId="0"/>
      <p:bldP spid="66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Preveri svoje znanje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25031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Uspešen/uspešna bom, ko:</a:t>
            </a:r>
          </a:p>
          <a:p>
            <a:pPr>
              <a:buFontTx/>
              <a:buChar char="-"/>
            </a:pPr>
            <a:r>
              <a:rPr lang="sl-SI" dirty="0"/>
              <a:t>Poznam postopek pisnega </a:t>
            </a:r>
            <a:r>
              <a:rPr lang="sl-SI" dirty="0" smtClean="0"/>
              <a:t>deljenja z dvomestnim številom.</a:t>
            </a:r>
            <a:endParaRPr lang="sl-SI" dirty="0"/>
          </a:p>
          <a:p>
            <a:pPr>
              <a:buFontTx/>
              <a:buChar char="-"/>
            </a:pPr>
            <a:r>
              <a:rPr lang="sl-SI" dirty="0"/>
              <a:t>Pravilno izračunam račun pisnega deljenja.</a:t>
            </a:r>
          </a:p>
          <a:p>
            <a:pPr>
              <a:buFontTx/>
              <a:buChar char="-"/>
            </a:pPr>
            <a:r>
              <a:rPr lang="sl-SI" dirty="0"/>
              <a:t>Pravilen rezultat dokažem s preizkusom.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17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I</a:t>
            </a:r>
            <a:r>
              <a:rPr lang="sl-SI" dirty="0" smtClean="0"/>
              <a:t>ZRAČUNAJ:</a:t>
            </a:r>
            <a:endParaRPr lang="sl-SI" dirty="0"/>
          </a:p>
        </p:txBody>
      </p:sp>
      <p:sp>
        <p:nvSpPr>
          <p:cNvPr id="7" name="Ograda vsebine 3"/>
          <p:cNvSpPr txBox="1">
            <a:spLocks/>
          </p:cNvSpPr>
          <p:nvPr/>
        </p:nvSpPr>
        <p:spPr>
          <a:xfrm>
            <a:off x="6329361" y="5193029"/>
            <a:ext cx="5081113" cy="76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Font typeface="Wingdings" pitchFamily="2" charset="2"/>
              <a:buNone/>
            </a:pPr>
            <a:r>
              <a:rPr lang="sl-SI" dirty="0" smtClean="0">
                <a:solidFill>
                  <a:srgbClr val="FFFFFF"/>
                </a:solidFill>
              </a:rPr>
              <a:t>Rezultate in postopek računanja primerjaj s prijateljem.</a:t>
            </a:r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466975"/>
            <a:ext cx="149038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/>
          <a:stretch/>
        </p:blipFill>
        <p:spPr bwMode="auto">
          <a:xfrm>
            <a:off x="8602663" y="2466975"/>
            <a:ext cx="14446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PREVERI SVOJE DELO</a:t>
            </a:r>
            <a:endParaRPr lang="sl-S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162171"/>
            <a:ext cx="3429000" cy="35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162172"/>
            <a:ext cx="3747605" cy="35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5|14.7|11.9|6.1|1.2|12.7|1.7|2.4|1|1.3|1.3|1.5|1.9|1.9|2.2|1.7|2.3|1.5|0.7|3.4|5.5|1.9|1|1.3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7|4.8|2.1|3.3|2|2.5|4.1|2|5.5|2.4|8.4|2.8|2.7|1.8|4.1|1.9|4.2|2.5|1.2|1.7|2.3|2.6|3.9|5.9|1.3|1.2|0.8|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3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4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5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tf89910445</Template>
  <TotalTime>0</TotalTime>
  <Words>395</Words>
  <Application>Microsoft Office PowerPoint</Application>
  <PresentationFormat>Širokozaslonsko</PresentationFormat>
  <Paragraphs>90</Paragraphs>
  <Slides>7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7</vt:i4>
      </vt:variant>
    </vt:vector>
  </HeadingPairs>
  <TitlesOfParts>
    <vt:vector size="16" baseType="lpstr">
      <vt:lpstr>Calibri</vt:lpstr>
      <vt:lpstr>Century Gothic</vt:lpstr>
      <vt:lpstr>Corbel</vt:lpstr>
      <vt:lpstr>Wingdings</vt:lpstr>
      <vt:lpstr>tf89910445</vt:lpstr>
      <vt:lpstr>1_tf89910445</vt:lpstr>
      <vt:lpstr>3_tf89910445</vt:lpstr>
      <vt:lpstr>4_tf89910445</vt:lpstr>
      <vt:lpstr>5_tf89910445</vt:lpstr>
      <vt:lpstr>PISNO DELJENJE Z DVOMESTNIM ŠTEVILOM (brez ostanka)</vt:lpstr>
      <vt:lpstr>Kaj je pomembno pri pisnem deljenju?</vt:lpstr>
      <vt:lpstr>Nameni učenja</vt:lpstr>
      <vt:lpstr>pisnO deljenjE z DVomestnim številom – KRAJŠI NAČIN (brez ostanka)</vt:lpstr>
      <vt:lpstr>pisnO deljenjE z DVomestnim številom – DALJŠI NAČIn (brez ostanka)</vt:lpstr>
      <vt:lpstr>Preveri svoje znanje</vt:lpstr>
      <vt:lpstr>PREVERI SVOJE DELO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2020-03-15T17:11:03Z</dcterms:created>
  <dcterms:modified xsi:type="dcterms:W3CDTF">2020-06-21T08:29:37Z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