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19"/>
  </p:notesMasterIdLst>
  <p:sldIdLst>
    <p:sldId id="273" r:id="rId9"/>
    <p:sldId id="272" r:id="rId10"/>
    <p:sldId id="294" r:id="rId11"/>
    <p:sldId id="289" r:id="rId12"/>
    <p:sldId id="291" r:id="rId13"/>
    <p:sldId id="290" r:id="rId14"/>
    <p:sldId id="287" r:id="rId15"/>
    <p:sldId id="285" r:id="rId16"/>
    <p:sldId id="29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45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90FAC-E1DF-4C1A-B15C-4B37BD1C498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68A38BC6-7116-4DFC-AE4E-052B25C079E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Znanje poštevanke</a:t>
          </a:r>
          <a:endParaRPr lang="en-US" dirty="0"/>
        </a:p>
      </dgm:t>
    </dgm:pt>
    <dgm:pt modelId="{F7538678-1E34-438D-8A03-1503AEA69B4E}" type="parTrans" cxnId="{C7B25D08-6C4A-4FAB-AC42-A8DBBB2829BC}">
      <dgm:prSet/>
      <dgm:spPr/>
      <dgm:t>
        <a:bodyPr/>
        <a:lstStyle/>
        <a:p>
          <a:endParaRPr lang="en-US"/>
        </a:p>
      </dgm:t>
    </dgm:pt>
    <dgm:pt modelId="{444FC896-8795-4DAC-B378-67B039171C54}" type="sibTrans" cxnId="{C7B25D08-6C4A-4FAB-AC42-A8DBBB2829BC}">
      <dgm:prSet/>
      <dgm:spPr/>
      <dgm:t>
        <a:bodyPr/>
        <a:lstStyle/>
        <a:p>
          <a:endParaRPr lang="en-US"/>
        </a:p>
      </dgm:t>
    </dgm:pt>
    <dgm:pt modelId="{5F63DC35-4F3C-4493-94F3-A81B531B4D7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Seštevanje in odštevanje na pamet</a:t>
          </a:r>
          <a:endParaRPr lang="en-US" dirty="0"/>
        </a:p>
      </dgm:t>
    </dgm:pt>
    <dgm:pt modelId="{A237A20E-7AB5-4011-88C4-F47C7FC517FD}" type="parTrans" cxnId="{25924232-6376-4BFD-99D6-65D9F26977D9}">
      <dgm:prSet/>
      <dgm:spPr/>
      <dgm:t>
        <a:bodyPr/>
        <a:lstStyle/>
        <a:p>
          <a:endParaRPr lang="en-US"/>
        </a:p>
      </dgm:t>
    </dgm:pt>
    <dgm:pt modelId="{F96DC060-BE3F-4014-93FD-8BF35637838D}" type="sibTrans" cxnId="{25924232-6376-4BFD-99D6-65D9F26977D9}">
      <dgm:prSet/>
      <dgm:spPr/>
      <dgm:t>
        <a:bodyPr/>
        <a:lstStyle/>
        <a:p>
          <a:endParaRPr lang="en-US"/>
        </a:p>
      </dgm:t>
    </dgm:pt>
    <dgm:pt modelId="{2B036AD7-C783-4337-B131-65880F99FC8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NATANČNOST PRI zapisovanju </a:t>
          </a:r>
          <a:endParaRPr lang="en-US" dirty="0"/>
        </a:p>
      </dgm:t>
    </dgm:pt>
    <dgm:pt modelId="{A586ACC2-E33C-455E-8DDB-3C4AFB949888}" type="parTrans" cxnId="{DE48C182-0599-4971-9664-7FAF19342715}">
      <dgm:prSet/>
      <dgm:spPr/>
      <dgm:t>
        <a:bodyPr/>
        <a:lstStyle/>
        <a:p>
          <a:endParaRPr lang="en-US"/>
        </a:p>
      </dgm:t>
    </dgm:pt>
    <dgm:pt modelId="{A5B8D427-6796-4867-9683-61262ADA91B4}" type="sibTrans" cxnId="{DE48C182-0599-4971-9664-7FAF19342715}">
      <dgm:prSet/>
      <dgm:spPr/>
      <dgm:t>
        <a:bodyPr/>
        <a:lstStyle/>
        <a:p>
          <a:endParaRPr lang="en-US"/>
        </a:p>
      </dgm:t>
    </dgm:pt>
    <dgm:pt modelId="{32668F0A-42D4-4927-84E2-753188B5AD87}" type="pres">
      <dgm:prSet presAssocID="{A0790FAC-E1DF-4C1A-B15C-4B37BD1C498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61479182-E26F-49FB-B8F9-3116B0DD6644}" type="pres">
      <dgm:prSet presAssocID="{68A38BC6-7116-4DFC-AE4E-052B25C079EE}" presName="compNode" presStyleCnt="0"/>
      <dgm:spPr/>
      <dgm:t>
        <a:bodyPr/>
        <a:lstStyle/>
        <a:p>
          <a:endParaRPr lang="sl-SI"/>
        </a:p>
      </dgm:t>
    </dgm:pt>
    <dgm:pt modelId="{9AADBD18-3404-473A-A086-127ABD471E84}" type="pres">
      <dgm:prSet presAssocID="{68A38BC6-7116-4DFC-AE4E-052B25C079EE}" presName="iconBgRect" presStyleLbl="bgShp" presStyleIdx="0" presStyleCnt="3" custLinFactNeighborX="1088" custLinFactNeighborY="2721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41AD087F-F8D4-415F-ACC6-A4DA30D57A5D}" type="pres">
      <dgm:prSet presAssocID="{68A38BC6-7116-4DFC-AE4E-052B25C079EE}" presName="iconRect" presStyleLbl="node1" presStyleIdx="0" presStyleCnt="3" custLinFactNeighborX="3795" custLinFactNeighborY="41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78568C6-61C8-464E-83CE-BA7B18E375C8}" type="pres">
      <dgm:prSet presAssocID="{68A38BC6-7116-4DFC-AE4E-052B25C079EE}" presName="spaceRect" presStyleCnt="0"/>
      <dgm:spPr/>
      <dgm:t>
        <a:bodyPr/>
        <a:lstStyle/>
        <a:p>
          <a:endParaRPr lang="sl-SI"/>
        </a:p>
      </dgm:t>
    </dgm:pt>
    <dgm:pt modelId="{6B6CE3C5-3B96-4820-B7BE-5016D1374B10}" type="pres">
      <dgm:prSet presAssocID="{68A38BC6-7116-4DFC-AE4E-052B25C079EE}" presName="textRect" presStyleLbl="revTx" presStyleIdx="0" presStyleCnt="3" custLinFactX="13553" custLinFactNeighborX="100000" custLinFactNeighborY="-52214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  <dgm:pt modelId="{9EE08F7E-9561-456D-9C3C-E94FB9BF017E}" type="pres">
      <dgm:prSet presAssocID="{444FC896-8795-4DAC-B378-67B039171C54}" presName="sibTrans" presStyleCnt="0"/>
      <dgm:spPr/>
      <dgm:t>
        <a:bodyPr/>
        <a:lstStyle/>
        <a:p>
          <a:endParaRPr lang="sl-SI"/>
        </a:p>
      </dgm:t>
    </dgm:pt>
    <dgm:pt modelId="{38856C01-7C97-49D3-98E2-94E6B8567E49}" type="pres">
      <dgm:prSet presAssocID="{5F63DC35-4F3C-4493-94F3-A81B531B4D74}" presName="compNode" presStyleCnt="0"/>
      <dgm:spPr/>
      <dgm:t>
        <a:bodyPr/>
        <a:lstStyle/>
        <a:p>
          <a:endParaRPr lang="sl-SI"/>
        </a:p>
      </dgm:t>
    </dgm:pt>
    <dgm:pt modelId="{C47AD2B5-17D8-4773-B6DF-209B673C8345}" type="pres">
      <dgm:prSet presAssocID="{5F63DC35-4F3C-4493-94F3-A81B531B4D74}" presName="iconBgRect" presStyleLbl="bgShp" presStyleIdx="1" presStyleCnt="3" custLinFactNeighborX="-9194" custLinFactNeighborY="4355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42D7F779-995C-4F05-B63C-46AA10619414}" type="pres">
      <dgm:prSet presAssocID="{5F63DC35-4F3C-4493-94F3-A81B531B4D74}" presName="iconRect" presStyleLbl="node1" presStyleIdx="1" presStyleCnt="3" custLinFactNeighborX="-15073" custLinFactNeighborY="853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2CD0DD7-06BB-415F-BD4A-F21DCD3A8822}" type="pres">
      <dgm:prSet presAssocID="{5F63DC35-4F3C-4493-94F3-A81B531B4D74}" presName="spaceRect" presStyleCnt="0"/>
      <dgm:spPr/>
      <dgm:t>
        <a:bodyPr/>
        <a:lstStyle/>
        <a:p>
          <a:endParaRPr lang="sl-SI"/>
        </a:p>
      </dgm:t>
    </dgm:pt>
    <dgm:pt modelId="{78884F33-2B3A-4F06-9A4A-AC181AB86F83}" type="pres">
      <dgm:prSet presAssocID="{5F63DC35-4F3C-4493-94F3-A81B531B4D74}" presName="textRect" presStyleLbl="revTx" presStyleIdx="1" presStyleCnt="3" custScaleY="96669" custLinFactX="-14128" custLinFactNeighborX="-100000" custLinFactNeighborY="-54239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  <dgm:pt modelId="{AD921BD1-6AE3-446F-BAE1-2D75DFCF2C46}" type="pres">
      <dgm:prSet presAssocID="{F96DC060-BE3F-4014-93FD-8BF35637838D}" presName="sibTrans" presStyleCnt="0"/>
      <dgm:spPr/>
      <dgm:t>
        <a:bodyPr/>
        <a:lstStyle/>
        <a:p>
          <a:endParaRPr lang="sl-SI"/>
        </a:p>
      </dgm:t>
    </dgm:pt>
    <dgm:pt modelId="{3DD24EEE-721F-4AEC-AC59-C4116472D40C}" type="pres">
      <dgm:prSet presAssocID="{2B036AD7-C783-4337-B131-65880F99FC82}" presName="compNode" presStyleCnt="0"/>
      <dgm:spPr/>
      <dgm:t>
        <a:bodyPr/>
        <a:lstStyle/>
        <a:p>
          <a:endParaRPr lang="sl-SI"/>
        </a:p>
      </dgm:t>
    </dgm:pt>
    <dgm:pt modelId="{0C63C9DF-0B6B-4DAA-87CD-9D0857A0E274}" type="pres">
      <dgm:prSet presAssocID="{2B036AD7-C783-4337-B131-65880F99FC82}" presName="iconBgRect" presStyleLbl="bgShp" presStyleIdx="2" presStyleCnt="3" custLinFactNeighborX="-9252" custLinFactNeighborY="5665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C1EB343B-95DB-438D-B23B-355EB5A74B25}" type="pres">
      <dgm:prSet presAssocID="{2B036AD7-C783-4337-B131-65880F99FC82}" presName="iconRect" presStyleLbl="node1" presStyleIdx="2" presStyleCnt="3" custLinFactNeighborX="-10436" custLinFactNeighborY="13282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3C1C822-4AF2-42CA-8B75-219150455557}" type="pres">
      <dgm:prSet presAssocID="{2B036AD7-C783-4337-B131-65880F99FC82}" presName="spaceRect" presStyleCnt="0"/>
      <dgm:spPr/>
      <dgm:t>
        <a:bodyPr/>
        <a:lstStyle/>
        <a:p>
          <a:endParaRPr lang="sl-SI"/>
        </a:p>
      </dgm:t>
    </dgm:pt>
    <dgm:pt modelId="{90F17641-F7B3-470A-8361-8C7960027E77}" type="pres">
      <dgm:prSet presAssocID="{2B036AD7-C783-4337-B131-65880F99FC82}" presName="textRect" presStyleLbl="revTx" presStyleIdx="2" presStyleCnt="3" custLinFactNeighborX="-5603" custLinFactNeighborY="-52918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C7B25D08-6C4A-4FAB-AC42-A8DBBB2829BC}" srcId="{A0790FAC-E1DF-4C1A-B15C-4B37BD1C498D}" destId="{68A38BC6-7116-4DFC-AE4E-052B25C079EE}" srcOrd="0" destOrd="0" parTransId="{F7538678-1E34-438D-8A03-1503AEA69B4E}" sibTransId="{444FC896-8795-4DAC-B378-67B039171C54}"/>
    <dgm:cxn modelId="{DE48C182-0599-4971-9664-7FAF19342715}" srcId="{A0790FAC-E1DF-4C1A-B15C-4B37BD1C498D}" destId="{2B036AD7-C783-4337-B131-65880F99FC82}" srcOrd="2" destOrd="0" parTransId="{A586ACC2-E33C-455E-8DDB-3C4AFB949888}" sibTransId="{A5B8D427-6796-4867-9683-61262ADA91B4}"/>
    <dgm:cxn modelId="{8F33204F-A1F1-43DC-AB16-2B3E901210E9}" type="presOf" srcId="{5F63DC35-4F3C-4493-94F3-A81B531B4D74}" destId="{78884F33-2B3A-4F06-9A4A-AC181AB86F83}" srcOrd="0" destOrd="0" presId="urn:microsoft.com/office/officeart/2018/5/layout/IconCircleLabelList"/>
    <dgm:cxn modelId="{0B9C6D8F-DA84-459A-AF0B-7D6E34119CC3}" type="presOf" srcId="{2B036AD7-C783-4337-B131-65880F99FC82}" destId="{90F17641-F7B3-470A-8361-8C7960027E77}" srcOrd="0" destOrd="0" presId="urn:microsoft.com/office/officeart/2018/5/layout/IconCircleLabelList"/>
    <dgm:cxn modelId="{25924232-6376-4BFD-99D6-65D9F26977D9}" srcId="{A0790FAC-E1DF-4C1A-B15C-4B37BD1C498D}" destId="{5F63DC35-4F3C-4493-94F3-A81B531B4D74}" srcOrd="1" destOrd="0" parTransId="{A237A20E-7AB5-4011-88C4-F47C7FC517FD}" sibTransId="{F96DC060-BE3F-4014-93FD-8BF35637838D}"/>
    <dgm:cxn modelId="{6DFA03AD-A40B-46EC-9784-9BCB7DBEA4A5}" type="presOf" srcId="{68A38BC6-7116-4DFC-AE4E-052B25C079EE}" destId="{6B6CE3C5-3B96-4820-B7BE-5016D1374B10}" srcOrd="0" destOrd="0" presId="urn:microsoft.com/office/officeart/2018/5/layout/IconCircleLabelList"/>
    <dgm:cxn modelId="{E55257A9-2AF0-4967-8970-976F629A8BCD}" type="presOf" srcId="{A0790FAC-E1DF-4C1A-B15C-4B37BD1C498D}" destId="{32668F0A-42D4-4927-84E2-753188B5AD87}" srcOrd="0" destOrd="0" presId="urn:microsoft.com/office/officeart/2018/5/layout/IconCircleLabelList"/>
    <dgm:cxn modelId="{B8D3F0EB-ACD6-4FB4-83A4-C15C6636F43A}" type="presParOf" srcId="{32668F0A-42D4-4927-84E2-753188B5AD87}" destId="{61479182-E26F-49FB-B8F9-3116B0DD6644}" srcOrd="0" destOrd="0" presId="urn:microsoft.com/office/officeart/2018/5/layout/IconCircleLabelList"/>
    <dgm:cxn modelId="{006A6637-2707-46C5-966F-4642E8A36306}" type="presParOf" srcId="{61479182-E26F-49FB-B8F9-3116B0DD6644}" destId="{9AADBD18-3404-473A-A086-127ABD471E84}" srcOrd="0" destOrd="0" presId="urn:microsoft.com/office/officeart/2018/5/layout/IconCircleLabelList"/>
    <dgm:cxn modelId="{F33A4789-3288-4C0C-9ACE-7F9CDC24C055}" type="presParOf" srcId="{61479182-E26F-49FB-B8F9-3116B0DD6644}" destId="{41AD087F-F8D4-415F-ACC6-A4DA30D57A5D}" srcOrd="1" destOrd="0" presId="urn:microsoft.com/office/officeart/2018/5/layout/IconCircleLabelList"/>
    <dgm:cxn modelId="{75BC3A9F-F2B5-455A-85F1-51B8039E09B9}" type="presParOf" srcId="{61479182-E26F-49FB-B8F9-3116B0DD6644}" destId="{478568C6-61C8-464E-83CE-BA7B18E375C8}" srcOrd="2" destOrd="0" presId="urn:microsoft.com/office/officeart/2018/5/layout/IconCircleLabelList"/>
    <dgm:cxn modelId="{85C6874E-5238-4F43-8116-6B07B7D0B17B}" type="presParOf" srcId="{61479182-E26F-49FB-B8F9-3116B0DD6644}" destId="{6B6CE3C5-3B96-4820-B7BE-5016D1374B10}" srcOrd="3" destOrd="0" presId="urn:microsoft.com/office/officeart/2018/5/layout/IconCircleLabelList"/>
    <dgm:cxn modelId="{6885B3DD-3B95-4DE5-B907-13382DFB250F}" type="presParOf" srcId="{32668F0A-42D4-4927-84E2-753188B5AD87}" destId="{9EE08F7E-9561-456D-9C3C-E94FB9BF017E}" srcOrd="1" destOrd="0" presId="urn:microsoft.com/office/officeart/2018/5/layout/IconCircleLabelList"/>
    <dgm:cxn modelId="{F12FFE76-C572-46B6-AE0A-CA4F71B50A32}" type="presParOf" srcId="{32668F0A-42D4-4927-84E2-753188B5AD87}" destId="{38856C01-7C97-49D3-98E2-94E6B8567E49}" srcOrd="2" destOrd="0" presId="urn:microsoft.com/office/officeart/2018/5/layout/IconCircleLabelList"/>
    <dgm:cxn modelId="{EC97492C-3348-4C7F-BB59-8D2D5534FCD7}" type="presParOf" srcId="{38856C01-7C97-49D3-98E2-94E6B8567E49}" destId="{C47AD2B5-17D8-4773-B6DF-209B673C8345}" srcOrd="0" destOrd="0" presId="urn:microsoft.com/office/officeart/2018/5/layout/IconCircleLabelList"/>
    <dgm:cxn modelId="{EEBA445C-0A30-4B29-9EFA-F4F869E7E70E}" type="presParOf" srcId="{38856C01-7C97-49D3-98E2-94E6B8567E49}" destId="{42D7F779-995C-4F05-B63C-46AA10619414}" srcOrd="1" destOrd="0" presId="urn:microsoft.com/office/officeart/2018/5/layout/IconCircleLabelList"/>
    <dgm:cxn modelId="{630936A7-0E7A-4616-AB7A-463576736F85}" type="presParOf" srcId="{38856C01-7C97-49D3-98E2-94E6B8567E49}" destId="{52CD0DD7-06BB-415F-BD4A-F21DCD3A8822}" srcOrd="2" destOrd="0" presId="urn:microsoft.com/office/officeart/2018/5/layout/IconCircleLabelList"/>
    <dgm:cxn modelId="{31B572CE-F230-4147-A1B1-A4A3E0F70C80}" type="presParOf" srcId="{38856C01-7C97-49D3-98E2-94E6B8567E49}" destId="{78884F33-2B3A-4F06-9A4A-AC181AB86F83}" srcOrd="3" destOrd="0" presId="urn:microsoft.com/office/officeart/2018/5/layout/IconCircleLabelList"/>
    <dgm:cxn modelId="{15CB22A0-B7BF-48AA-9ABC-4F49EE4CE04F}" type="presParOf" srcId="{32668F0A-42D4-4927-84E2-753188B5AD87}" destId="{AD921BD1-6AE3-446F-BAE1-2D75DFCF2C46}" srcOrd="3" destOrd="0" presId="urn:microsoft.com/office/officeart/2018/5/layout/IconCircleLabelList"/>
    <dgm:cxn modelId="{E4E4B78A-96E4-4E58-A4BE-F3B63A13A1FD}" type="presParOf" srcId="{32668F0A-42D4-4927-84E2-753188B5AD87}" destId="{3DD24EEE-721F-4AEC-AC59-C4116472D40C}" srcOrd="4" destOrd="0" presId="urn:microsoft.com/office/officeart/2018/5/layout/IconCircleLabelList"/>
    <dgm:cxn modelId="{7938D251-8760-46AD-81CF-B05A3B5676DC}" type="presParOf" srcId="{3DD24EEE-721F-4AEC-AC59-C4116472D40C}" destId="{0C63C9DF-0B6B-4DAA-87CD-9D0857A0E274}" srcOrd="0" destOrd="0" presId="urn:microsoft.com/office/officeart/2018/5/layout/IconCircleLabelList"/>
    <dgm:cxn modelId="{D9EB48F5-644D-49BB-8C9E-D707BE574DB4}" type="presParOf" srcId="{3DD24EEE-721F-4AEC-AC59-C4116472D40C}" destId="{C1EB343B-95DB-438D-B23B-355EB5A74B25}" srcOrd="1" destOrd="0" presId="urn:microsoft.com/office/officeart/2018/5/layout/IconCircleLabelList"/>
    <dgm:cxn modelId="{FDE4CB66-4AF5-40A2-BC6B-21EFE4171F79}" type="presParOf" srcId="{3DD24EEE-721F-4AEC-AC59-C4116472D40C}" destId="{53C1C822-4AF2-42CA-8B75-219150455557}" srcOrd="2" destOrd="0" presId="urn:microsoft.com/office/officeart/2018/5/layout/IconCircleLabelList"/>
    <dgm:cxn modelId="{D09090E4-D7D5-439C-9B2A-0DB7CD038096}" type="presParOf" srcId="{3DD24EEE-721F-4AEC-AC59-C4116472D40C}" destId="{90F17641-F7B3-470A-8361-8C7960027E7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DBD18-3404-473A-A086-127ABD471E84}">
      <dsp:nvSpPr>
        <dsp:cNvPr id="0" name=""/>
        <dsp:cNvSpPr/>
      </dsp:nvSpPr>
      <dsp:spPr>
        <a:xfrm>
          <a:off x="665329" y="206038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D087F-F8D4-415F-ACC6-A4DA30D57A5D}">
      <dsp:nvSpPr>
        <dsp:cNvPr id="0" name=""/>
        <dsp:cNvSpPr/>
      </dsp:nvSpPr>
      <dsp:spPr>
        <a:xfrm>
          <a:off x="1057331" y="573339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CE3C5-3B96-4820-B7BE-5016D1374B10}">
      <dsp:nvSpPr>
        <dsp:cNvPr id="0" name=""/>
        <dsp:cNvSpPr/>
      </dsp:nvSpPr>
      <dsp:spPr>
        <a:xfrm>
          <a:off x="3344435" y="207748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Znanje poštevanke</a:t>
          </a:r>
          <a:endParaRPr lang="en-US" sz="2100" kern="1200" dirty="0"/>
        </a:p>
      </dsp:txBody>
      <dsp:txXfrm>
        <a:off x="3344435" y="2077481"/>
        <a:ext cx="2868750" cy="720000"/>
      </dsp:txXfrm>
    </dsp:sp>
    <dsp:sp modelId="{C47AD2B5-17D8-4773-B6DF-209B673C8345}">
      <dsp:nvSpPr>
        <dsp:cNvPr id="0" name=""/>
        <dsp:cNvSpPr/>
      </dsp:nvSpPr>
      <dsp:spPr>
        <a:xfrm>
          <a:off x="3856181" y="240628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7F779-995C-4F05-B63C-46AA10619414}">
      <dsp:nvSpPr>
        <dsp:cNvPr id="0" name=""/>
        <dsp:cNvSpPr/>
      </dsp:nvSpPr>
      <dsp:spPr>
        <a:xfrm>
          <a:off x="4238666" y="623082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84F33-2B3A-4F06-9A4A-AC181AB86F83}">
      <dsp:nvSpPr>
        <dsp:cNvPr id="0" name=""/>
        <dsp:cNvSpPr/>
      </dsp:nvSpPr>
      <dsp:spPr>
        <a:xfrm>
          <a:off x="183617" y="2080889"/>
          <a:ext cx="2868750" cy="696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Seštevanje in odštevanje na pamet</a:t>
          </a:r>
          <a:endParaRPr lang="en-US" sz="2100" kern="1200" dirty="0"/>
        </a:p>
      </dsp:txBody>
      <dsp:txXfrm>
        <a:off x="183617" y="2080889"/>
        <a:ext cx="2868750" cy="696016"/>
      </dsp:txXfrm>
    </dsp:sp>
    <dsp:sp modelId="{0C63C9DF-0B6B-4DAA-87CD-9D0857A0E274}">
      <dsp:nvSpPr>
        <dsp:cNvPr id="0" name=""/>
        <dsp:cNvSpPr/>
      </dsp:nvSpPr>
      <dsp:spPr>
        <a:xfrm>
          <a:off x="7225948" y="257556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B343B-95DB-438D-B23B-355EB5A74B25}">
      <dsp:nvSpPr>
        <dsp:cNvPr id="0" name=""/>
        <dsp:cNvSpPr/>
      </dsp:nvSpPr>
      <dsp:spPr>
        <a:xfrm>
          <a:off x="7656006" y="664719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17641-F7B3-470A-8361-8C7960027E77}">
      <dsp:nvSpPr>
        <dsp:cNvPr id="0" name=""/>
        <dsp:cNvSpPr/>
      </dsp:nvSpPr>
      <dsp:spPr>
        <a:xfrm>
          <a:off x="6667710" y="207241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NATANČNOST PRI zapisovanju </a:t>
          </a:r>
          <a:endParaRPr lang="en-US" sz="2100" kern="1200" dirty="0"/>
        </a:p>
      </dsp:txBody>
      <dsp:txXfrm>
        <a:off x="6667710" y="2072412"/>
        <a:ext cx="28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AA0BC-6609-4556-8B76-A1EDF3B4E98C}" type="datetimeFigureOut">
              <a:rPr lang="en-US" smtClean="0"/>
              <a:t>5/29/2020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A596-7141-45E9-836C-E467146705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9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7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82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5/29/2020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39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20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42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4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17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54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97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74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5/29/2020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87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40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35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88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8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00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25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97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86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7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63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5/29/2020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63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92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96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9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0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24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87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15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15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88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07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5/29/2020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5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52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3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03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41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73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0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9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3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75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77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87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5/29/2020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74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758CB7-007C-40DF-A901-600703FB6D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59C3A3-8B02-4FAB-91CE-E81E1BA31F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048" y="2059012"/>
            <a:ext cx="12188952" cy="1828800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2022F-1436-49C5-9347-FDDDF4EE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>
            <a:norm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PISNO DELJENJE Z DVOMESTNIM ŠTEVILOM </a:t>
            </a:r>
            <a:r>
              <a:rPr lang="sl-SI" sz="3600" dirty="0" smtClean="0">
                <a:solidFill>
                  <a:schemeClr val="bg1"/>
                </a:solidFill>
              </a:rPr>
              <a:t>(z ostankom)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B366A7-87C2-43BB-AF03-1AF039EE1D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8" y="3887812"/>
            <a:ext cx="12188952" cy="4572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6C232-3134-4C4E-8119-3B970E1C3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948" y="3989831"/>
            <a:ext cx="11503152" cy="1744679"/>
          </a:xfrm>
        </p:spPr>
        <p:txBody>
          <a:bodyPr>
            <a:normAutofit/>
          </a:bodyPr>
          <a:lstStyle/>
          <a:p>
            <a:r>
              <a:rPr lang="sl-SI" dirty="0" smtClean="0"/>
              <a:t>POMOČ PRI UČENJU POSTOPKA PISNEGA DELJENJA</a:t>
            </a:r>
          </a:p>
          <a:p>
            <a:r>
              <a:rPr lang="sl-SI" sz="2400" dirty="0" smtClean="0"/>
              <a:t>OŠ Brinje Grosuplje</a:t>
            </a:r>
          </a:p>
          <a:p>
            <a:r>
              <a:rPr lang="sl-SI" sz="2400" dirty="0" smtClean="0"/>
              <a:t>Matija Martinec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117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PREVERI SVOJE DELO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174875"/>
            <a:ext cx="3755630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2160587"/>
            <a:ext cx="43529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82C51-6401-41AD-B403-D8CC97A70C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4F3C611-0CF5-45ED-9190-A7A9C19AC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7DAFB-9973-42DC-88E6-DA49A7B5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sl-SI" dirty="0" smtClean="0"/>
              <a:t>Kaj je pomembno pri pisnem deljenju?</a:t>
            </a:r>
            <a:endParaRPr lang="en-US" dirty="0"/>
          </a:p>
        </p:txBody>
      </p:sp>
      <p:graphicFrame>
        <p:nvGraphicFramePr>
          <p:cNvPr id="6" name="Content Placeholder 2" descr="icon circle label list SmartArt">
            <a:extLst>
              <a:ext uri="{FF2B5EF4-FFF2-40B4-BE49-F238E27FC236}">
                <a16:creationId xmlns:a16="http://schemas.microsoft.com/office/drawing/2014/main" id="{4759D35E-A055-47E9-9961-B61BD872C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52253"/>
              </p:ext>
            </p:extLst>
          </p:nvPr>
        </p:nvGraphicFramePr>
        <p:xfrm>
          <a:off x="1202919" y="2011680"/>
          <a:ext cx="9784080" cy="3331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1590675" y="5524500"/>
            <a:ext cx="88392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/>
              <a:t>Načinov deljenja je več. Izberi si tistega, ki ti je najbolj razumljiv.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960782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Nameni učenja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Učim se:</a:t>
            </a:r>
          </a:p>
          <a:p>
            <a:pPr>
              <a:buFontTx/>
              <a:buChar char="-"/>
            </a:pPr>
            <a:r>
              <a:rPr lang="sl-SI" dirty="0" smtClean="0"/>
              <a:t>Razlikovati desetiške enote;</a:t>
            </a:r>
          </a:p>
          <a:p>
            <a:pPr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porabljati matematične pojme: deljenec, delitelj, količnik, večkratnik;</a:t>
            </a:r>
          </a:p>
          <a:p>
            <a:pPr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stno in pisno množiti;</a:t>
            </a:r>
          </a:p>
          <a:p>
            <a:pPr>
              <a:buFontTx/>
              <a:buChar char="-"/>
            </a:pPr>
            <a:r>
              <a:rPr lang="sl-SI" dirty="0" smtClean="0"/>
              <a:t>pisno deliti z dvomestnim številom;</a:t>
            </a:r>
          </a:p>
          <a:p>
            <a:pPr>
              <a:buFontTx/>
              <a:buChar char="-"/>
            </a:pPr>
            <a:r>
              <a:rPr lang="sl-SI" dirty="0" smtClean="0"/>
              <a:t>pravilnost deljenja dokazati s preizkusom.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3931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– </a:t>
            </a:r>
            <a:r>
              <a:rPr lang="sl-SI" u="sng" dirty="0" smtClean="0"/>
              <a:t>KRAJŠI NAČIN </a:t>
            </a:r>
            <a:r>
              <a:rPr lang="sl-SI" sz="3100" u="sng" dirty="0" smtClean="0"/>
              <a:t>(1. možnost)</a:t>
            </a:r>
            <a:endParaRPr lang="sl-SI" sz="3100" u="sng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933450"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972216" y="3165004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726 : 3</a:t>
            </a: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 = 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704103" y="3130442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92" y="2835041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72 : 34 =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77" y="3255414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Množim: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• 34 = 68 </a:t>
            </a: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oliko še manjka do 72? Pripišem ostanek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3618253" y="3743522"/>
            <a:ext cx="1320074" cy="594339"/>
            <a:chOff x="2676640" y="3304979"/>
            <a:chExt cx="996109" cy="594339"/>
          </a:xfrm>
        </p:grpSpPr>
        <p:sp>
          <p:nvSpPr>
            <p:cNvPr id="18" name="Puščica z obratom nazaj 17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19" name="Pravokotnik 18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Pravokotnik 22"/>
          <p:cNvSpPr/>
          <p:nvPr/>
        </p:nvSpPr>
        <p:spPr>
          <a:xfrm>
            <a:off x="1488063" y="3242149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2339995" y="3862298"/>
            <a:ext cx="329680" cy="627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8982" y="3924482"/>
            <a:ext cx="4724396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4.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Pripišem število </a:t>
            </a:r>
            <a:r>
              <a:rPr lang="sl-SI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enic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. V tem primeru 6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8982" y="4347386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5. Delim: 46 : 34 = 1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2713366" y="386804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6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8992" y="4775833"/>
            <a:ext cx="472439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6. Množim: 1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•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34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=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34 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Koliko še manjka do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46?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Pripišem ostanek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12.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2815488" y="3756786"/>
            <a:ext cx="134756" cy="17441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5043104" y="313668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2713366" y="4507138"/>
            <a:ext cx="3390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3089175" y="4757767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Ost.</a:t>
            </a:r>
            <a:endParaRPr lang="en-US" sz="2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9" name="Skupina 38"/>
          <p:cNvGrpSpPr/>
          <p:nvPr/>
        </p:nvGrpSpPr>
        <p:grpSpPr>
          <a:xfrm rot="5400000">
            <a:off x="1496037" y="3294341"/>
            <a:ext cx="746930" cy="864165"/>
            <a:chOff x="2676640" y="3304979"/>
            <a:chExt cx="996109" cy="594339"/>
          </a:xfrm>
        </p:grpSpPr>
        <p:sp>
          <p:nvSpPr>
            <p:cNvPr id="40" name="Puščica z obratom nazaj 3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41" name="Pravokotnik 40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48" name="L-oblika 47"/>
          <p:cNvSpPr/>
          <p:nvPr/>
        </p:nvSpPr>
        <p:spPr>
          <a:xfrm rot="10800000">
            <a:off x="2049666" y="3229614"/>
            <a:ext cx="689283" cy="7792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grpSp>
        <p:nvGrpSpPr>
          <p:cNvPr id="49" name="Skupina 48"/>
          <p:cNvGrpSpPr/>
          <p:nvPr/>
        </p:nvGrpSpPr>
        <p:grpSpPr>
          <a:xfrm>
            <a:off x="3618253" y="4283704"/>
            <a:ext cx="1712238" cy="594339"/>
            <a:chOff x="2676640" y="3304979"/>
            <a:chExt cx="996109" cy="594339"/>
          </a:xfrm>
        </p:grpSpPr>
        <p:sp>
          <p:nvSpPr>
            <p:cNvPr id="50" name="Puščica z obratom nazaj 4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0" name="Pravokotnik 59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1" name="Skupina 60"/>
          <p:cNvGrpSpPr/>
          <p:nvPr/>
        </p:nvGrpSpPr>
        <p:grpSpPr>
          <a:xfrm rot="5400000">
            <a:off x="1840537" y="4207410"/>
            <a:ext cx="746930" cy="594339"/>
            <a:chOff x="2676640" y="3304979"/>
            <a:chExt cx="996109" cy="594339"/>
          </a:xfrm>
        </p:grpSpPr>
        <p:sp>
          <p:nvSpPr>
            <p:cNvPr id="62" name="Puščica z obratom nazaj 61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3" name="Pravokotnik 62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PoljeZBesedilom 37"/>
          <p:cNvSpPr txBox="1"/>
          <p:nvPr/>
        </p:nvSpPr>
        <p:spPr>
          <a:xfrm>
            <a:off x="2139937" y="2123849"/>
            <a:ext cx="3904803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Zaokrožim delitelja (34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30) in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ocenim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količnik.</a:t>
            </a:r>
          </a:p>
        </p:txBody>
      </p:sp>
      <p:sp>
        <p:nvSpPr>
          <p:cNvPr id="54" name="PoljeZBesedilom 53"/>
          <p:cNvSpPr txBox="1"/>
          <p:nvPr/>
        </p:nvSpPr>
        <p:spPr>
          <a:xfrm>
            <a:off x="3797854" y="5298108"/>
            <a:ext cx="259878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3 4 • </a:t>
            </a:r>
            <a:r>
              <a:rPr lang="sl-SI" sz="2000" b="1" u="sng" dirty="0">
                <a:latin typeface="Century Gothic" panose="020B0502020202020204" pitchFamily="34" charset="0"/>
              </a:rPr>
              <a:t>2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 </a:t>
            </a:r>
            <a:r>
              <a:rPr lang="sl-SI" sz="2000" b="1" u="sng" dirty="0">
                <a:latin typeface="Century Gothic" panose="020B0502020202020204" pitchFamily="34" charset="0"/>
              </a:rPr>
              <a:t>1</a:t>
            </a:r>
            <a:endParaRPr lang="sl-SI" sz="2000" b="1" dirty="0">
              <a:latin typeface="Century Gothic" panose="020B0502020202020204" pitchFamily="34" charset="0"/>
            </a:endParaRPr>
          </a:p>
        </p:txBody>
      </p:sp>
      <p:sp>
        <p:nvSpPr>
          <p:cNvPr id="55" name="Pravokotnik 54"/>
          <p:cNvSpPr/>
          <p:nvPr/>
        </p:nvSpPr>
        <p:spPr>
          <a:xfrm>
            <a:off x="5757287" y="563571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7" name="Pravokotnik 56"/>
          <p:cNvSpPr/>
          <p:nvPr/>
        </p:nvSpPr>
        <p:spPr>
          <a:xfrm>
            <a:off x="5330491" y="585481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5586359" y="563666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9" name="Pravokotnik 58"/>
          <p:cNvSpPr/>
          <p:nvPr/>
        </p:nvSpPr>
        <p:spPr>
          <a:xfrm>
            <a:off x="5962727" y="591362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5" name="Pravokotnik 64"/>
          <p:cNvSpPr/>
          <p:nvPr/>
        </p:nvSpPr>
        <p:spPr>
          <a:xfrm>
            <a:off x="5781273" y="591362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7" name="Pravokotnik 66"/>
          <p:cNvSpPr/>
          <p:nvPr/>
        </p:nvSpPr>
        <p:spPr>
          <a:xfrm>
            <a:off x="5981143" y="621880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8" name="Pravokotnik 67"/>
          <p:cNvSpPr/>
          <p:nvPr/>
        </p:nvSpPr>
        <p:spPr>
          <a:xfrm>
            <a:off x="5793227" y="621505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9" name="Pravokotnik 68"/>
          <p:cNvSpPr/>
          <p:nvPr/>
        </p:nvSpPr>
        <p:spPr>
          <a:xfrm>
            <a:off x="5611773" y="621801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79" name="Raven povezovalnik 78"/>
          <p:cNvCxnSpPr/>
          <p:nvPr/>
        </p:nvCxnSpPr>
        <p:spPr>
          <a:xfrm>
            <a:off x="5569243" y="6209860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ravokotnik 44"/>
          <p:cNvSpPr/>
          <p:nvPr/>
        </p:nvSpPr>
        <p:spPr>
          <a:xfrm>
            <a:off x="2405616" y="4506487"/>
            <a:ext cx="3390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Pravokotnik 45"/>
          <p:cNvSpPr/>
          <p:nvPr/>
        </p:nvSpPr>
        <p:spPr>
          <a:xfrm>
            <a:off x="7016061" y="590310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47" name="Pravokotnik 46"/>
          <p:cNvSpPr/>
          <p:nvPr/>
        </p:nvSpPr>
        <p:spPr>
          <a:xfrm>
            <a:off x="7016061" y="563947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1" name="Pravokotnik 50"/>
          <p:cNvSpPr/>
          <p:nvPr/>
        </p:nvSpPr>
        <p:spPr>
          <a:xfrm>
            <a:off x="6832199" y="563571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2" name="Pravokotnik 51"/>
          <p:cNvSpPr/>
          <p:nvPr/>
        </p:nvSpPr>
        <p:spPr>
          <a:xfrm>
            <a:off x="6658651" y="563867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3" name="Pravokotnik 52"/>
          <p:cNvSpPr/>
          <p:nvPr/>
        </p:nvSpPr>
        <p:spPr>
          <a:xfrm>
            <a:off x="7016061" y="622465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6" name="Pravokotnik 55"/>
          <p:cNvSpPr/>
          <p:nvPr/>
        </p:nvSpPr>
        <p:spPr>
          <a:xfrm>
            <a:off x="6846561" y="622506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4" name="Pravokotnik 63"/>
          <p:cNvSpPr/>
          <p:nvPr/>
        </p:nvSpPr>
        <p:spPr>
          <a:xfrm>
            <a:off x="6662699" y="622647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6" name="Pravokotnik 65"/>
          <p:cNvSpPr/>
          <p:nvPr/>
        </p:nvSpPr>
        <p:spPr>
          <a:xfrm>
            <a:off x="6832199" y="589843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0" name="Pravokotnik 69"/>
          <p:cNvSpPr/>
          <p:nvPr/>
        </p:nvSpPr>
        <p:spPr>
          <a:xfrm>
            <a:off x="6448271" y="584669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71" name="Raven povezovalnik 70"/>
          <p:cNvCxnSpPr/>
          <p:nvPr/>
        </p:nvCxnSpPr>
        <p:spPr>
          <a:xfrm>
            <a:off x="6617771" y="6221645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0" end="4861.45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5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82"/>
    </mc:Choice>
    <mc:Fallback xmlns="">
      <p:transition spd="slow" advTm="13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6" grpId="0" animBg="1"/>
      <p:bldP spid="17" grpId="0" animBg="1"/>
      <p:bldP spid="24" grpId="0"/>
      <p:bldP spid="25" grpId="0" animBg="1"/>
      <p:bldP spid="27" grpId="0" animBg="1"/>
      <p:bldP spid="28" grpId="0"/>
      <p:bldP spid="29" grpId="0" animBg="1"/>
      <p:bldP spid="30" grpId="0" animBg="1"/>
      <p:bldP spid="32" grpId="0"/>
      <p:bldP spid="36" grpId="0"/>
      <p:bldP spid="37" grpId="0"/>
      <p:bldP spid="48" grpId="0" animBg="1"/>
      <p:bldP spid="38" grpId="0" animBg="1"/>
      <p:bldP spid="54" grpId="0"/>
      <p:bldP spid="55" grpId="0"/>
      <p:bldP spid="57" grpId="0"/>
      <p:bldP spid="58" grpId="0"/>
      <p:bldP spid="59" grpId="0"/>
      <p:bldP spid="65" grpId="0"/>
      <p:bldP spid="67" grpId="0"/>
      <p:bldP spid="68" grpId="0"/>
      <p:bldP spid="69" grpId="0"/>
      <p:bldP spid="45" grpId="0"/>
      <p:bldP spid="46" grpId="0"/>
      <p:bldP spid="47" grpId="0"/>
      <p:bldP spid="51" grpId="0"/>
      <p:bldP spid="52" grpId="0"/>
      <p:bldP spid="53" grpId="0"/>
      <p:bldP spid="56" grpId="0"/>
      <p:bldP spid="64" grpId="0"/>
      <p:bldP spid="66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– </a:t>
            </a:r>
            <a:r>
              <a:rPr lang="sl-SI" u="sng" dirty="0" smtClean="0"/>
              <a:t>DALJŠI NAČIN </a:t>
            </a:r>
            <a:r>
              <a:rPr lang="sl-SI" sz="3100" u="sng" dirty="0" smtClean="0"/>
              <a:t>(1. možnost)</a:t>
            </a:r>
            <a:endParaRPr lang="sl-SI" sz="3100" u="sng" dirty="0"/>
          </a:p>
        </p:txBody>
      </p: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972216" y="3165004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726 : 3</a:t>
            </a: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 = 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704103" y="3130442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70" y="2123849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72 : 34 =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98" y="2545667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Množim: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• 34 = 68 </a:t>
            </a:r>
          </a:p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Zapišem: 68.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3618253" y="3743522"/>
            <a:ext cx="1320074" cy="594339"/>
            <a:chOff x="2676640" y="3304979"/>
            <a:chExt cx="996109" cy="594339"/>
          </a:xfrm>
        </p:grpSpPr>
        <p:sp>
          <p:nvSpPr>
            <p:cNvPr id="18" name="Puščica z obratom nazaj 17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19" name="Pravokotnik 18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Pravokotnik 22"/>
          <p:cNvSpPr/>
          <p:nvPr/>
        </p:nvSpPr>
        <p:spPr>
          <a:xfrm>
            <a:off x="1488063" y="3320691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2329874" y="3805663"/>
            <a:ext cx="329680" cy="627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8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9003" y="3837382"/>
            <a:ext cx="4724396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Pripišem število </a:t>
            </a:r>
            <a:r>
              <a:rPr lang="sl-SI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enic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. V tem primeru 6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8964" y="4242320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6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46 : 34 = 1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2716131" y="4463326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6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8964" y="4650758"/>
            <a:ext cx="472439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7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Množim: 1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•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34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=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34 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Zapišem 34.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2815488" y="3756786"/>
            <a:ext cx="134756" cy="65121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5043104" y="313668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2370112" y="4453801"/>
            <a:ext cx="3390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3171047" y="5826990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Ost.</a:t>
            </a:r>
            <a:endParaRPr lang="en-US" sz="2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L-oblika 47"/>
          <p:cNvSpPr/>
          <p:nvPr/>
        </p:nvSpPr>
        <p:spPr>
          <a:xfrm rot="10800000">
            <a:off x="2049666" y="3198041"/>
            <a:ext cx="689283" cy="7792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grpSp>
        <p:nvGrpSpPr>
          <p:cNvPr id="49" name="Skupina 48"/>
          <p:cNvGrpSpPr/>
          <p:nvPr/>
        </p:nvGrpSpPr>
        <p:grpSpPr>
          <a:xfrm>
            <a:off x="3618253" y="4283704"/>
            <a:ext cx="1712238" cy="594339"/>
            <a:chOff x="2676640" y="3304979"/>
            <a:chExt cx="996109" cy="594339"/>
          </a:xfrm>
        </p:grpSpPr>
        <p:sp>
          <p:nvSpPr>
            <p:cNvPr id="50" name="Puščica z obratom nazaj 4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0" name="Pravokotnik 59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PoljeZBesedilom 37"/>
          <p:cNvSpPr txBox="1"/>
          <p:nvPr/>
        </p:nvSpPr>
        <p:spPr>
          <a:xfrm>
            <a:off x="2139937" y="2123849"/>
            <a:ext cx="3904803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Zaokrožim delitelja (34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30) in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ocenim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količnik.</a:t>
            </a:r>
          </a:p>
        </p:txBody>
      </p:sp>
      <p:sp>
        <p:nvSpPr>
          <p:cNvPr id="54" name="PoljeZBesedilom 53"/>
          <p:cNvSpPr txBox="1"/>
          <p:nvPr/>
        </p:nvSpPr>
        <p:spPr>
          <a:xfrm>
            <a:off x="3574770" y="5090824"/>
            <a:ext cx="259878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3 4 • </a:t>
            </a:r>
            <a:r>
              <a:rPr lang="sl-SI" sz="2000" b="1" u="sng" dirty="0">
                <a:latin typeface="Century Gothic" panose="020B0502020202020204" pitchFamily="34" charset="0"/>
              </a:rPr>
              <a:t>2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 </a:t>
            </a:r>
            <a:r>
              <a:rPr lang="sl-SI" sz="2000" b="1" u="sng" dirty="0">
                <a:latin typeface="Century Gothic" panose="020B0502020202020204" pitchFamily="34" charset="0"/>
              </a:rPr>
              <a:t>1</a:t>
            </a:r>
            <a:endParaRPr lang="sl-SI" sz="2000" b="1" dirty="0">
              <a:latin typeface="Century Gothic" panose="020B0502020202020204" pitchFamily="34" charset="0"/>
            </a:endParaRPr>
          </a:p>
        </p:txBody>
      </p:sp>
      <p:sp>
        <p:nvSpPr>
          <p:cNvPr id="55" name="Pravokotnik 54"/>
          <p:cNvSpPr/>
          <p:nvPr/>
        </p:nvSpPr>
        <p:spPr>
          <a:xfrm>
            <a:off x="5532950" y="542843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7" name="Pravokotnik 56"/>
          <p:cNvSpPr/>
          <p:nvPr/>
        </p:nvSpPr>
        <p:spPr>
          <a:xfrm>
            <a:off x="5106154" y="564753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5362022" y="542937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9" name="Pravokotnik 58"/>
          <p:cNvSpPr/>
          <p:nvPr/>
        </p:nvSpPr>
        <p:spPr>
          <a:xfrm>
            <a:off x="5738390" y="570633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5" name="Pravokotnik 64"/>
          <p:cNvSpPr/>
          <p:nvPr/>
        </p:nvSpPr>
        <p:spPr>
          <a:xfrm>
            <a:off x="5556936" y="570633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7" name="Pravokotnik 66"/>
          <p:cNvSpPr/>
          <p:nvPr/>
        </p:nvSpPr>
        <p:spPr>
          <a:xfrm>
            <a:off x="5756806" y="601152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8" name="Pravokotnik 67"/>
          <p:cNvSpPr/>
          <p:nvPr/>
        </p:nvSpPr>
        <p:spPr>
          <a:xfrm>
            <a:off x="5568890" y="600776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9" name="Pravokotnik 68"/>
          <p:cNvSpPr/>
          <p:nvPr/>
        </p:nvSpPr>
        <p:spPr>
          <a:xfrm>
            <a:off x="5387436" y="601072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79" name="Raven povezovalnik 78"/>
          <p:cNvCxnSpPr/>
          <p:nvPr/>
        </p:nvCxnSpPr>
        <p:spPr>
          <a:xfrm>
            <a:off x="5344906" y="6002576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ravokotnik 44"/>
          <p:cNvSpPr/>
          <p:nvPr/>
        </p:nvSpPr>
        <p:spPr>
          <a:xfrm>
            <a:off x="2709112" y="5630975"/>
            <a:ext cx="3390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Pravokotnik 45"/>
          <p:cNvSpPr/>
          <p:nvPr/>
        </p:nvSpPr>
        <p:spPr>
          <a:xfrm>
            <a:off x="6791724" y="569582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47" name="Pravokotnik 46"/>
          <p:cNvSpPr/>
          <p:nvPr/>
        </p:nvSpPr>
        <p:spPr>
          <a:xfrm>
            <a:off x="6791724" y="543218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1" name="Pravokotnik 50"/>
          <p:cNvSpPr/>
          <p:nvPr/>
        </p:nvSpPr>
        <p:spPr>
          <a:xfrm>
            <a:off x="6607862" y="542843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2" name="Pravokotnik 51"/>
          <p:cNvSpPr/>
          <p:nvPr/>
        </p:nvSpPr>
        <p:spPr>
          <a:xfrm>
            <a:off x="6434314" y="543139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3" name="Pravokotnik 52"/>
          <p:cNvSpPr/>
          <p:nvPr/>
        </p:nvSpPr>
        <p:spPr>
          <a:xfrm>
            <a:off x="6791724" y="601736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6" name="Pravokotnik 55"/>
          <p:cNvSpPr/>
          <p:nvPr/>
        </p:nvSpPr>
        <p:spPr>
          <a:xfrm>
            <a:off x="6622224" y="601778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4" name="Pravokotnik 63"/>
          <p:cNvSpPr/>
          <p:nvPr/>
        </p:nvSpPr>
        <p:spPr>
          <a:xfrm>
            <a:off x="6438362" y="601918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6" name="Pravokotnik 65"/>
          <p:cNvSpPr/>
          <p:nvPr/>
        </p:nvSpPr>
        <p:spPr>
          <a:xfrm>
            <a:off x="6607862" y="569114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0" name="Pravokotnik 69"/>
          <p:cNvSpPr/>
          <p:nvPr/>
        </p:nvSpPr>
        <p:spPr>
          <a:xfrm>
            <a:off x="6223934" y="563941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71" name="Raven povezovalnik 70"/>
          <p:cNvCxnSpPr/>
          <p:nvPr/>
        </p:nvCxnSpPr>
        <p:spPr>
          <a:xfrm>
            <a:off x="6393434" y="6014361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Pravokotnik 71"/>
          <p:cNvSpPr/>
          <p:nvPr/>
        </p:nvSpPr>
        <p:spPr>
          <a:xfrm>
            <a:off x="2020043" y="3805663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6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3" name="Raven povezovalnik 72"/>
          <p:cNvCxnSpPr/>
          <p:nvPr/>
        </p:nvCxnSpPr>
        <p:spPr>
          <a:xfrm>
            <a:off x="2008976" y="4432938"/>
            <a:ext cx="700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ravokotnik 74"/>
          <p:cNvSpPr/>
          <p:nvPr/>
        </p:nvSpPr>
        <p:spPr>
          <a:xfrm>
            <a:off x="1503903" y="3647579"/>
            <a:ext cx="51614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 –  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6" name="Pravokotnik 75"/>
          <p:cNvSpPr/>
          <p:nvPr/>
        </p:nvSpPr>
        <p:spPr>
          <a:xfrm flipH="1">
            <a:off x="2455765" y="3004318"/>
            <a:ext cx="4271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+10</a:t>
            </a:r>
            <a:endParaRPr lang="sl-SI" sz="1050" b="1" dirty="0">
              <a:solidFill>
                <a:srgbClr val="FF0000"/>
              </a:solidFill>
            </a:endParaRPr>
          </a:p>
        </p:txBody>
      </p:sp>
      <p:sp>
        <p:nvSpPr>
          <p:cNvPr id="77" name="Pravokotnik 76"/>
          <p:cNvSpPr/>
          <p:nvPr/>
        </p:nvSpPr>
        <p:spPr>
          <a:xfrm flipH="1">
            <a:off x="1709507" y="4154085"/>
            <a:ext cx="3401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+1</a:t>
            </a:r>
            <a:endParaRPr lang="sl-SI" sz="1050" b="1" dirty="0">
              <a:solidFill>
                <a:srgbClr val="FF0000"/>
              </a:solidFill>
            </a:endParaRPr>
          </a:p>
        </p:txBody>
      </p:sp>
      <p:sp>
        <p:nvSpPr>
          <p:cNvPr id="78" name="PoljeZBesedilom 77"/>
          <p:cNvSpPr txBox="1"/>
          <p:nvPr/>
        </p:nvSpPr>
        <p:spPr>
          <a:xfrm>
            <a:off x="7238992" y="3198041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Odštejem: 72 – 68 = 4 </a:t>
            </a:r>
          </a:p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Zapišem ostanek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Pravokotnik 79"/>
          <p:cNvSpPr/>
          <p:nvPr/>
        </p:nvSpPr>
        <p:spPr>
          <a:xfrm>
            <a:off x="2738949" y="4998812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Pravokotnik 80"/>
          <p:cNvSpPr/>
          <p:nvPr/>
        </p:nvSpPr>
        <p:spPr>
          <a:xfrm>
            <a:off x="2417751" y="4998491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3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2" name="Raven povezovalnik 81"/>
          <p:cNvCxnSpPr/>
          <p:nvPr/>
        </p:nvCxnSpPr>
        <p:spPr>
          <a:xfrm>
            <a:off x="2359044" y="5618935"/>
            <a:ext cx="700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ravokotnik 82"/>
          <p:cNvSpPr/>
          <p:nvPr/>
        </p:nvSpPr>
        <p:spPr>
          <a:xfrm>
            <a:off x="1853972" y="4894767"/>
            <a:ext cx="51614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 –  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4" name="Pravokotnik 83"/>
          <p:cNvSpPr/>
          <p:nvPr/>
        </p:nvSpPr>
        <p:spPr>
          <a:xfrm>
            <a:off x="2458080" y="5639473"/>
            <a:ext cx="3390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PoljeZBesedilom 84"/>
          <p:cNvSpPr txBox="1"/>
          <p:nvPr/>
        </p:nvSpPr>
        <p:spPr>
          <a:xfrm>
            <a:off x="7238963" y="5290879"/>
            <a:ext cx="472439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8. Odštejem: 46 – 34 = 12.</a:t>
            </a:r>
          </a:p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Zapišem ostanek 12.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0" end="1119.54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3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38"/>
    </mc:Choice>
    <mc:Fallback xmlns="">
      <p:transition spd="slow" advTm="14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  <p:bldP spid="16" grpId="0" animBg="1"/>
      <p:bldP spid="17" grpId="0" animBg="1"/>
      <p:bldP spid="24" grpId="0"/>
      <p:bldP spid="25" grpId="0" animBg="1"/>
      <p:bldP spid="27" grpId="0" animBg="1"/>
      <p:bldP spid="28" grpId="0"/>
      <p:bldP spid="29" grpId="0" animBg="1"/>
      <p:bldP spid="30" grpId="0" animBg="1"/>
      <p:bldP spid="32" grpId="0"/>
      <p:bldP spid="36" grpId="0"/>
      <p:bldP spid="37" grpId="0"/>
      <p:bldP spid="48" grpId="0" animBg="1"/>
      <p:bldP spid="38" grpId="0" animBg="1"/>
      <p:bldP spid="54" grpId="0"/>
      <p:bldP spid="55" grpId="0"/>
      <p:bldP spid="57" grpId="0"/>
      <p:bldP spid="58" grpId="0"/>
      <p:bldP spid="59" grpId="0"/>
      <p:bldP spid="65" grpId="0"/>
      <p:bldP spid="67" grpId="0"/>
      <p:bldP spid="68" grpId="0"/>
      <p:bldP spid="69" grpId="0"/>
      <p:bldP spid="45" grpId="0"/>
      <p:bldP spid="46" grpId="0"/>
      <p:bldP spid="47" grpId="0"/>
      <p:bldP spid="51" grpId="0"/>
      <p:bldP spid="52" grpId="0"/>
      <p:bldP spid="53" grpId="0"/>
      <p:bldP spid="56" grpId="0"/>
      <p:bldP spid="64" grpId="0"/>
      <p:bldP spid="66" grpId="0"/>
      <p:bldP spid="70" grpId="0"/>
      <p:bldP spid="72" grpId="0"/>
      <p:bldP spid="75" grpId="0"/>
      <p:bldP spid="76" grpId="0"/>
      <p:bldP spid="77" grpId="0"/>
      <p:bldP spid="78" grpId="0" animBg="1"/>
      <p:bldP spid="80" grpId="0"/>
      <p:bldP spid="81" grpId="0"/>
      <p:bldP spid="83" grpId="0"/>
      <p:bldP spid="84" grpId="0"/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– </a:t>
            </a:r>
            <a:r>
              <a:rPr lang="sl-SI" u="sng" dirty="0" smtClean="0"/>
              <a:t>KRAJŠI NAČIN </a:t>
            </a:r>
            <a:r>
              <a:rPr lang="sl-SI" sz="3100" u="sng" dirty="0" smtClean="0"/>
              <a:t>(2. možnost)</a:t>
            </a:r>
            <a:endParaRPr lang="sl-SI" sz="3100" u="sng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933450"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972216" y="3165004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726 : 3</a:t>
            </a: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 = 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701858" y="316500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92" y="2130260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72 : 34 =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70" y="2510147"/>
            <a:ext cx="4724401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Množim: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• 4 = 8 in koliko je </a:t>
            </a:r>
            <a:r>
              <a:rPr lang="sl-SI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2? ŠTIRI.</a:t>
            </a:r>
          </a:p>
        </p:txBody>
      </p:sp>
      <p:sp>
        <p:nvSpPr>
          <p:cNvPr id="24" name="Pravokotnik 23"/>
          <p:cNvSpPr/>
          <p:nvPr/>
        </p:nvSpPr>
        <p:spPr>
          <a:xfrm>
            <a:off x="2362336" y="3849758"/>
            <a:ext cx="329680" cy="627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8968" y="3307540"/>
            <a:ext cx="4724396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Pripišem število </a:t>
            </a:r>
            <a:r>
              <a:rPr lang="sl-SI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enic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. V tem primeru 6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8957" y="3754717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6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46 : 34 = 1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2704010" y="384579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6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9002" y="4168259"/>
            <a:ext cx="472439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7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Množim: 1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•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4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=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4 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Koliko še manjka do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6? DVE.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2815488" y="3756786"/>
            <a:ext cx="134756" cy="17441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5040859" y="3173945"/>
            <a:ext cx="339001" cy="6621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2713366" y="4507138"/>
            <a:ext cx="3390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3089175" y="4757767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Ost.</a:t>
            </a:r>
            <a:endParaRPr lang="en-US" sz="2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ravokotnik 40"/>
          <p:cNvSpPr/>
          <p:nvPr/>
        </p:nvSpPr>
        <p:spPr>
          <a:xfrm>
            <a:off x="1673399" y="35946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>
              <a:solidFill>
                <a:srgbClr val="FFFFFF"/>
              </a:solidFill>
            </a:endParaRPr>
          </a:p>
        </p:txBody>
      </p:sp>
      <p:sp>
        <p:nvSpPr>
          <p:cNvPr id="48" name="L-oblika 47"/>
          <p:cNvSpPr/>
          <p:nvPr/>
        </p:nvSpPr>
        <p:spPr>
          <a:xfrm rot="10800000">
            <a:off x="2049666" y="3229614"/>
            <a:ext cx="689283" cy="7792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sp>
        <p:nvSpPr>
          <p:cNvPr id="38" name="PoljeZBesedilom 37"/>
          <p:cNvSpPr txBox="1"/>
          <p:nvPr/>
        </p:nvSpPr>
        <p:spPr>
          <a:xfrm>
            <a:off x="2139937" y="2123849"/>
            <a:ext cx="3904803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Zaokrožim delitelja (34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3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0) in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ocenim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količnik.</a:t>
            </a:r>
          </a:p>
        </p:txBody>
      </p:sp>
      <p:sp>
        <p:nvSpPr>
          <p:cNvPr id="54" name="PoljeZBesedilom 53"/>
          <p:cNvSpPr txBox="1"/>
          <p:nvPr/>
        </p:nvSpPr>
        <p:spPr>
          <a:xfrm>
            <a:off x="3571967" y="5300316"/>
            <a:ext cx="259878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3 4 • </a:t>
            </a:r>
            <a:r>
              <a:rPr lang="sl-SI" sz="2000" b="1" u="sng" dirty="0">
                <a:latin typeface="Century Gothic" panose="020B0502020202020204" pitchFamily="34" charset="0"/>
              </a:rPr>
              <a:t>2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 </a:t>
            </a:r>
            <a:r>
              <a:rPr lang="sl-SI" sz="2000" b="1" u="sng" dirty="0">
                <a:latin typeface="Century Gothic" panose="020B0502020202020204" pitchFamily="34" charset="0"/>
              </a:rPr>
              <a:t>1</a:t>
            </a:r>
            <a:endParaRPr lang="sl-SI" sz="2000" b="1" dirty="0">
              <a:latin typeface="Century Gothic" panose="020B0502020202020204" pitchFamily="34" charset="0"/>
            </a:endParaRPr>
          </a:p>
        </p:txBody>
      </p:sp>
      <p:sp>
        <p:nvSpPr>
          <p:cNvPr id="55" name="Pravokotnik 54"/>
          <p:cNvSpPr/>
          <p:nvPr/>
        </p:nvSpPr>
        <p:spPr>
          <a:xfrm>
            <a:off x="5520569" y="563571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7" name="Pravokotnik 56"/>
          <p:cNvSpPr/>
          <p:nvPr/>
        </p:nvSpPr>
        <p:spPr>
          <a:xfrm>
            <a:off x="5093773" y="585481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5349641" y="563666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9" name="Pravokotnik 58"/>
          <p:cNvSpPr/>
          <p:nvPr/>
        </p:nvSpPr>
        <p:spPr>
          <a:xfrm>
            <a:off x="5726009" y="591362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5" name="Pravokotnik 64"/>
          <p:cNvSpPr/>
          <p:nvPr/>
        </p:nvSpPr>
        <p:spPr>
          <a:xfrm>
            <a:off x="5544555" y="591362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7" name="Pravokotnik 66"/>
          <p:cNvSpPr/>
          <p:nvPr/>
        </p:nvSpPr>
        <p:spPr>
          <a:xfrm>
            <a:off x="5744425" y="621880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8" name="Pravokotnik 67"/>
          <p:cNvSpPr/>
          <p:nvPr/>
        </p:nvSpPr>
        <p:spPr>
          <a:xfrm>
            <a:off x="5556509" y="621505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9" name="Pravokotnik 68"/>
          <p:cNvSpPr/>
          <p:nvPr/>
        </p:nvSpPr>
        <p:spPr>
          <a:xfrm>
            <a:off x="5375055" y="621801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79" name="Raven povezovalnik 78"/>
          <p:cNvCxnSpPr/>
          <p:nvPr/>
        </p:nvCxnSpPr>
        <p:spPr>
          <a:xfrm>
            <a:off x="5332525" y="6209860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ravokotnik 44"/>
          <p:cNvSpPr/>
          <p:nvPr/>
        </p:nvSpPr>
        <p:spPr>
          <a:xfrm>
            <a:off x="2405616" y="4506487"/>
            <a:ext cx="33900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Pravokotnik 45"/>
          <p:cNvSpPr/>
          <p:nvPr/>
        </p:nvSpPr>
        <p:spPr>
          <a:xfrm>
            <a:off x="6779343" y="590310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47" name="Pravokotnik 46"/>
          <p:cNvSpPr/>
          <p:nvPr/>
        </p:nvSpPr>
        <p:spPr>
          <a:xfrm>
            <a:off x="6779343" y="563947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1" name="Pravokotnik 50"/>
          <p:cNvSpPr/>
          <p:nvPr/>
        </p:nvSpPr>
        <p:spPr>
          <a:xfrm>
            <a:off x="6595481" y="563571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2" name="Pravokotnik 51"/>
          <p:cNvSpPr/>
          <p:nvPr/>
        </p:nvSpPr>
        <p:spPr>
          <a:xfrm>
            <a:off x="6421933" y="563867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3" name="Pravokotnik 52"/>
          <p:cNvSpPr/>
          <p:nvPr/>
        </p:nvSpPr>
        <p:spPr>
          <a:xfrm>
            <a:off x="6779343" y="622465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6" name="Pravokotnik 55"/>
          <p:cNvSpPr/>
          <p:nvPr/>
        </p:nvSpPr>
        <p:spPr>
          <a:xfrm>
            <a:off x="6609843" y="622506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4" name="Pravokotnik 63"/>
          <p:cNvSpPr/>
          <p:nvPr/>
        </p:nvSpPr>
        <p:spPr>
          <a:xfrm>
            <a:off x="6425981" y="622647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6" name="Pravokotnik 65"/>
          <p:cNvSpPr/>
          <p:nvPr/>
        </p:nvSpPr>
        <p:spPr>
          <a:xfrm>
            <a:off x="6595481" y="589843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0" name="Pravokotnik 69"/>
          <p:cNvSpPr/>
          <p:nvPr/>
        </p:nvSpPr>
        <p:spPr>
          <a:xfrm>
            <a:off x="6211553" y="584669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71" name="Raven povezovalnik 70"/>
          <p:cNvCxnSpPr/>
          <p:nvPr/>
        </p:nvCxnSpPr>
        <p:spPr>
          <a:xfrm>
            <a:off x="6381053" y="6221645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Navzgor ukrivljena puščica 71"/>
          <p:cNvSpPr/>
          <p:nvPr/>
        </p:nvSpPr>
        <p:spPr>
          <a:xfrm rot="10800000">
            <a:off x="2295521" y="2514598"/>
            <a:ext cx="1768677" cy="650403"/>
          </a:xfrm>
          <a:prstGeom prst="curvedUpArrow">
            <a:avLst>
              <a:gd name="adj1" fmla="val 25000"/>
              <a:gd name="adj2" fmla="val 94756"/>
              <a:gd name="adj3" fmla="val 250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3" name="Pravokotnik 72"/>
          <p:cNvSpPr/>
          <p:nvPr/>
        </p:nvSpPr>
        <p:spPr>
          <a:xfrm flipH="1">
            <a:off x="2413050" y="2943068"/>
            <a:ext cx="4271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+10</a:t>
            </a:r>
            <a:endParaRPr lang="sl-SI" sz="1050" b="1" dirty="0">
              <a:solidFill>
                <a:srgbClr val="FF0000"/>
              </a:solidFill>
            </a:endParaRPr>
          </a:p>
        </p:txBody>
      </p:sp>
      <p:grpSp>
        <p:nvGrpSpPr>
          <p:cNvPr id="77" name="Skupina 76"/>
          <p:cNvGrpSpPr/>
          <p:nvPr/>
        </p:nvGrpSpPr>
        <p:grpSpPr>
          <a:xfrm>
            <a:off x="3514725" y="2649711"/>
            <a:ext cx="1399985" cy="535955"/>
            <a:chOff x="2838448" y="2498101"/>
            <a:chExt cx="1426575" cy="535955"/>
          </a:xfrm>
        </p:grpSpPr>
        <p:sp>
          <p:nvSpPr>
            <p:cNvPr id="78" name="Navzgor ukrivljena puščica 77"/>
            <p:cNvSpPr/>
            <p:nvPr/>
          </p:nvSpPr>
          <p:spPr>
            <a:xfrm rot="10800000">
              <a:off x="2838448" y="2519646"/>
              <a:ext cx="1426575" cy="514410"/>
            </a:xfrm>
            <a:prstGeom prst="curvedUp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80" name="Pravokotnik 79"/>
            <p:cNvSpPr/>
            <p:nvPr/>
          </p:nvSpPr>
          <p:spPr>
            <a:xfrm flipH="1">
              <a:off x="3398358" y="2498101"/>
              <a:ext cx="257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</p:grpSp>
      <p:sp>
        <p:nvSpPr>
          <p:cNvPr id="81" name="PoljeZBesedilom 80"/>
          <p:cNvSpPr txBox="1"/>
          <p:nvPr/>
        </p:nvSpPr>
        <p:spPr>
          <a:xfrm>
            <a:off x="7238968" y="2903595"/>
            <a:ext cx="4724401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Množim: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•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3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= 6 + </a:t>
            </a:r>
            <a:r>
              <a:rPr lang="sl-SI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in koliko je </a:t>
            </a:r>
            <a:r>
              <a:rPr lang="sl-SI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? NIČ.</a:t>
            </a:r>
          </a:p>
        </p:txBody>
      </p:sp>
      <p:sp>
        <p:nvSpPr>
          <p:cNvPr id="82" name="Pravokotnik 81"/>
          <p:cNvSpPr/>
          <p:nvPr/>
        </p:nvSpPr>
        <p:spPr>
          <a:xfrm flipH="1">
            <a:off x="1854187" y="3652341"/>
            <a:ext cx="4271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+1</a:t>
            </a:r>
            <a:endParaRPr lang="sl-SI" sz="1050" b="1" dirty="0">
              <a:solidFill>
                <a:srgbClr val="FF0000"/>
              </a:solidFill>
            </a:endParaRPr>
          </a:p>
        </p:txBody>
      </p:sp>
      <p:sp>
        <p:nvSpPr>
          <p:cNvPr id="83" name="Pravokotnik 82"/>
          <p:cNvSpPr/>
          <p:nvPr/>
        </p:nvSpPr>
        <p:spPr>
          <a:xfrm>
            <a:off x="2027065" y="3849501"/>
            <a:ext cx="329680" cy="627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0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Navzgor ukrivljena puščica 85"/>
          <p:cNvSpPr/>
          <p:nvPr/>
        </p:nvSpPr>
        <p:spPr>
          <a:xfrm rot="10800000">
            <a:off x="2117733" y="2540424"/>
            <a:ext cx="1605501" cy="616559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88" name="Skupina 87"/>
          <p:cNvGrpSpPr/>
          <p:nvPr/>
        </p:nvGrpSpPr>
        <p:grpSpPr>
          <a:xfrm>
            <a:off x="3463738" y="3811799"/>
            <a:ext cx="1867078" cy="694688"/>
            <a:chOff x="2766700" y="3570243"/>
            <a:chExt cx="1867078" cy="694688"/>
          </a:xfrm>
        </p:grpSpPr>
        <p:sp>
          <p:nvSpPr>
            <p:cNvPr id="89" name="Navzgor ukrivljena puščica 88"/>
            <p:cNvSpPr/>
            <p:nvPr/>
          </p:nvSpPr>
          <p:spPr>
            <a:xfrm flipH="1">
              <a:off x="2766700" y="3570243"/>
              <a:ext cx="1867078" cy="694688"/>
            </a:xfrm>
            <a:prstGeom prst="curvedUp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90" name="Pravokotnik 89"/>
            <p:cNvSpPr/>
            <p:nvPr/>
          </p:nvSpPr>
          <p:spPr>
            <a:xfrm flipH="1">
              <a:off x="3551735" y="3908410"/>
              <a:ext cx="257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</p:grpSp>
      <p:grpSp>
        <p:nvGrpSpPr>
          <p:cNvPr id="91" name="Skupina 90"/>
          <p:cNvGrpSpPr/>
          <p:nvPr/>
        </p:nvGrpSpPr>
        <p:grpSpPr>
          <a:xfrm>
            <a:off x="3819955" y="3806242"/>
            <a:ext cx="1510536" cy="710428"/>
            <a:chOff x="3140094" y="3536536"/>
            <a:chExt cx="1493684" cy="710428"/>
          </a:xfrm>
        </p:grpSpPr>
        <p:sp>
          <p:nvSpPr>
            <p:cNvPr id="92" name="Navzgor ukrivljena puščica 91"/>
            <p:cNvSpPr/>
            <p:nvPr/>
          </p:nvSpPr>
          <p:spPr>
            <a:xfrm flipH="1">
              <a:off x="3140094" y="3536536"/>
              <a:ext cx="1493684" cy="69468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93" name="Pravokotnik 92"/>
            <p:cNvSpPr/>
            <p:nvPr/>
          </p:nvSpPr>
          <p:spPr>
            <a:xfrm flipH="1">
              <a:off x="3781302" y="3908410"/>
              <a:ext cx="257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</p:grpSp>
      <p:sp>
        <p:nvSpPr>
          <p:cNvPr id="96" name="Navzgor ukrivljena puščica 95"/>
          <p:cNvSpPr/>
          <p:nvPr/>
        </p:nvSpPr>
        <p:spPr>
          <a:xfrm flipH="1">
            <a:off x="2760255" y="4469188"/>
            <a:ext cx="1351134" cy="69468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8" name="PoljeZBesedilom 97"/>
          <p:cNvSpPr txBox="1"/>
          <p:nvPr/>
        </p:nvSpPr>
        <p:spPr>
          <a:xfrm>
            <a:off x="7238957" y="4825379"/>
            <a:ext cx="472439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8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Množim: 1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•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=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 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Koliko še manjka do 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? ENA.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PoljeZBesedilom 98"/>
          <p:cNvSpPr txBox="1"/>
          <p:nvPr/>
        </p:nvSpPr>
        <p:spPr>
          <a:xfrm>
            <a:off x="7238957" y="5473126"/>
            <a:ext cx="472439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9. Preberem ostanek: 12 ost.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Navzgor ukrivljena puščica 99"/>
          <p:cNvSpPr/>
          <p:nvPr/>
        </p:nvSpPr>
        <p:spPr>
          <a:xfrm flipH="1">
            <a:off x="2423920" y="4500930"/>
            <a:ext cx="1376816" cy="694688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789866" y="2659534"/>
            <a:ext cx="1124843" cy="514410"/>
            <a:chOff x="5108687" y="2306587"/>
            <a:chExt cx="1124843" cy="514410"/>
          </a:xfrm>
        </p:grpSpPr>
        <p:sp>
          <p:nvSpPr>
            <p:cNvPr id="84" name="Navzgor ukrivljena puščica 83"/>
            <p:cNvSpPr/>
            <p:nvPr/>
          </p:nvSpPr>
          <p:spPr>
            <a:xfrm rot="10800000">
              <a:off x="5108687" y="2306587"/>
              <a:ext cx="1124843" cy="514410"/>
            </a:xfrm>
            <a:prstGeom prst="curvedUpArrow">
              <a:avLst>
                <a:gd name="adj1" fmla="val 25000"/>
                <a:gd name="adj2" fmla="val 94756"/>
                <a:gd name="adj3" fmla="val 25000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02" name="Pravokotnik 101"/>
            <p:cNvSpPr/>
            <p:nvPr/>
          </p:nvSpPr>
          <p:spPr>
            <a:xfrm flipH="1">
              <a:off x="5631021" y="2328462"/>
              <a:ext cx="2525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</p:grpSp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0" end="1727.4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9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40"/>
    </mc:Choice>
    <mc:Fallback xmlns="">
      <p:transition spd="slow" advTm="15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16" grpId="0" animBg="1"/>
      <p:bldP spid="17" grpId="0" animBg="1"/>
      <p:bldP spid="24" grpId="0"/>
      <p:bldP spid="25" grpId="0" animBg="1"/>
      <p:bldP spid="27" grpId="0" animBg="1"/>
      <p:bldP spid="28" grpId="0"/>
      <p:bldP spid="29" grpId="0" animBg="1"/>
      <p:bldP spid="30" grpId="0" animBg="1"/>
      <p:bldP spid="32" grpId="0"/>
      <p:bldP spid="36" grpId="0"/>
      <p:bldP spid="37" grpId="0"/>
      <p:bldP spid="48" grpId="0" animBg="1"/>
      <p:bldP spid="38" grpId="0" animBg="1"/>
      <p:bldP spid="54" grpId="0"/>
      <p:bldP spid="55" grpId="0"/>
      <p:bldP spid="57" grpId="0"/>
      <p:bldP spid="58" grpId="0"/>
      <p:bldP spid="59" grpId="0"/>
      <p:bldP spid="65" grpId="0"/>
      <p:bldP spid="67" grpId="0"/>
      <p:bldP spid="68" grpId="0"/>
      <p:bldP spid="69" grpId="0"/>
      <p:bldP spid="45" grpId="0"/>
      <p:bldP spid="46" grpId="0"/>
      <p:bldP spid="47" grpId="0"/>
      <p:bldP spid="51" grpId="0"/>
      <p:bldP spid="52" grpId="0"/>
      <p:bldP spid="53" grpId="0"/>
      <p:bldP spid="56" grpId="0"/>
      <p:bldP spid="64" grpId="0"/>
      <p:bldP spid="66" grpId="0"/>
      <p:bldP spid="70" grpId="0"/>
      <p:bldP spid="72" grpId="0" animBg="1"/>
      <p:bldP spid="72" grpId="1" animBg="1"/>
      <p:bldP spid="73" grpId="0"/>
      <p:bldP spid="81" grpId="0" animBg="1"/>
      <p:bldP spid="82" grpId="0"/>
      <p:bldP spid="83" grpId="0"/>
      <p:bldP spid="86" grpId="0" animBg="1"/>
      <p:bldP spid="86" grpId="1" animBg="1"/>
      <p:bldP spid="96" grpId="0" animBg="1"/>
      <p:bldP spid="96" grpId="1" animBg="1"/>
      <p:bldP spid="98" grpId="0" animBg="1"/>
      <p:bldP spid="99" grpId="0" animBg="1"/>
      <p:bldP spid="100" grpId="0" animBg="1"/>
      <p:bldP spid="10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– </a:t>
            </a:r>
            <a:r>
              <a:rPr lang="sl-SI" u="sng" dirty="0" smtClean="0"/>
              <a:t>KRAJŠI NAČIN </a:t>
            </a:r>
            <a:r>
              <a:rPr lang="sl-SI" sz="3100" u="sng" dirty="0" smtClean="0"/>
              <a:t>(1. možnost)</a:t>
            </a:r>
            <a:endParaRPr lang="sl-SI" sz="3100" u="sng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933450"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972216" y="3165004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642 : 2</a:t>
            </a: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5</a:t>
            </a: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 = 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677555" y="316500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92" y="2835041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64 : 25 = 2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77" y="3255414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Množim: 2 • 25 =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0 </a:t>
            </a: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oliko še manjka do 64? Pripišem ostanek 14.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3618253" y="3743522"/>
            <a:ext cx="1320074" cy="594339"/>
            <a:chOff x="2676640" y="3304979"/>
            <a:chExt cx="996109" cy="594339"/>
          </a:xfrm>
        </p:grpSpPr>
        <p:sp>
          <p:nvSpPr>
            <p:cNvPr id="18" name="Puščica z obratom nazaj 17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19" name="Pravokotnik 18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Pravokotnik 22"/>
          <p:cNvSpPr/>
          <p:nvPr/>
        </p:nvSpPr>
        <p:spPr>
          <a:xfrm>
            <a:off x="1488063" y="3242149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2010316" y="3862298"/>
            <a:ext cx="659359" cy="627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14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8982" y="3924482"/>
            <a:ext cx="4724396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4.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Pripišem število </a:t>
            </a:r>
            <a:r>
              <a:rPr lang="sl-SI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enic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. V tem primeru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2.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8982" y="4347386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5. Delim: 142 : 25 =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2713366" y="386804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8992" y="4775833"/>
            <a:ext cx="472439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6. Množim: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•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25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=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125 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Koliko še manjka do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142?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Pripišem ostanek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17.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2777691" y="3756786"/>
            <a:ext cx="134756" cy="17441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5009964" y="316500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5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2339995" y="4507138"/>
            <a:ext cx="71237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spc="-300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17</a:t>
            </a:r>
            <a:endParaRPr lang="en-US" sz="4400" cap="all" spc="-3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3089175" y="4757767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Ost.</a:t>
            </a:r>
            <a:endParaRPr lang="en-US" sz="2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9" name="Skupina 38"/>
          <p:cNvGrpSpPr/>
          <p:nvPr/>
        </p:nvGrpSpPr>
        <p:grpSpPr>
          <a:xfrm rot="5400000">
            <a:off x="1353447" y="3401302"/>
            <a:ext cx="746930" cy="864165"/>
            <a:chOff x="2676640" y="3304979"/>
            <a:chExt cx="996109" cy="594339"/>
          </a:xfrm>
        </p:grpSpPr>
        <p:sp>
          <p:nvSpPr>
            <p:cNvPr id="40" name="Puščica z obratom nazaj 3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41" name="Pravokotnik 40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48" name="L-oblika 47"/>
          <p:cNvSpPr/>
          <p:nvPr/>
        </p:nvSpPr>
        <p:spPr>
          <a:xfrm rot="10800000">
            <a:off x="2148470" y="3229615"/>
            <a:ext cx="564896" cy="77924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FF"/>
              </a:solidFill>
            </a:endParaRPr>
          </a:p>
        </p:txBody>
      </p:sp>
      <p:grpSp>
        <p:nvGrpSpPr>
          <p:cNvPr id="49" name="Skupina 48"/>
          <p:cNvGrpSpPr/>
          <p:nvPr/>
        </p:nvGrpSpPr>
        <p:grpSpPr>
          <a:xfrm>
            <a:off x="3618253" y="4283704"/>
            <a:ext cx="1712238" cy="594339"/>
            <a:chOff x="2676640" y="3304979"/>
            <a:chExt cx="996109" cy="594339"/>
          </a:xfrm>
        </p:grpSpPr>
        <p:sp>
          <p:nvSpPr>
            <p:cNvPr id="50" name="Puščica z obratom nazaj 4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0" name="Pravokotnik 59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1" name="Skupina 60"/>
          <p:cNvGrpSpPr/>
          <p:nvPr/>
        </p:nvGrpSpPr>
        <p:grpSpPr>
          <a:xfrm rot="5400000">
            <a:off x="1669360" y="4241166"/>
            <a:ext cx="746930" cy="594339"/>
            <a:chOff x="2676640" y="3304979"/>
            <a:chExt cx="996109" cy="594339"/>
          </a:xfrm>
        </p:grpSpPr>
        <p:sp>
          <p:nvSpPr>
            <p:cNvPr id="62" name="Puščica z obratom nazaj 61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3" name="Pravokotnik 62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PoljeZBesedilom 37"/>
          <p:cNvSpPr txBox="1"/>
          <p:nvPr/>
        </p:nvSpPr>
        <p:spPr>
          <a:xfrm>
            <a:off x="2148469" y="2250266"/>
            <a:ext cx="3904803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Zaokrožim delitelja (25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30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) in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ocenim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količnik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2978898" y="5360608"/>
            <a:ext cx="259878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2 5 • 2 5</a:t>
            </a:r>
            <a:endParaRPr lang="sl-SI" sz="2000" b="1" dirty="0">
              <a:latin typeface="Century Gothic" panose="020B0502020202020204" pitchFamily="34" charset="0"/>
            </a:endParaRPr>
          </a:p>
        </p:txBody>
      </p:sp>
      <p:sp>
        <p:nvSpPr>
          <p:cNvPr id="55" name="Pravokotnik 54"/>
          <p:cNvSpPr/>
          <p:nvPr/>
        </p:nvSpPr>
        <p:spPr>
          <a:xfrm>
            <a:off x="4911155" y="568548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0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6" name="Pravokotnik 55"/>
          <p:cNvSpPr/>
          <p:nvPr/>
        </p:nvSpPr>
        <p:spPr>
          <a:xfrm>
            <a:off x="6756185" y="596654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7" name="Pravokotnik 56"/>
          <p:cNvSpPr/>
          <p:nvPr/>
        </p:nvSpPr>
        <p:spPr>
          <a:xfrm>
            <a:off x="4497079" y="588004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4710493" y="569916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9" name="Pravokotnik 58"/>
          <p:cNvSpPr/>
          <p:nvPr/>
        </p:nvSpPr>
        <p:spPr>
          <a:xfrm>
            <a:off x="5102017" y="596187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5" name="Pravokotnik 64"/>
          <p:cNvSpPr/>
          <p:nvPr/>
        </p:nvSpPr>
        <p:spPr>
          <a:xfrm>
            <a:off x="4908903" y="596654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6" name="Pravokotnik 65"/>
          <p:cNvSpPr/>
          <p:nvPr/>
        </p:nvSpPr>
        <p:spPr>
          <a:xfrm>
            <a:off x="4728329" y="596187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7" name="Pravokotnik 66"/>
          <p:cNvSpPr/>
          <p:nvPr/>
        </p:nvSpPr>
        <p:spPr>
          <a:xfrm>
            <a:off x="5097249" y="628130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8" name="Pravokotnik 67"/>
          <p:cNvSpPr/>
          <p:nvPr/>
        </p:nvSpPr>
        <p:spPr>
          <a:xfrm>
            <a:off x="4913387" y="627755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9" name="Pravokotnik 68"/>
          <p:cNvSpPr/>
          <p:nvPr/>
        </p:nvSpPr>
        <p:spPr>
          <a:xfrm>
            <a:off x="4739839" y="628051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0" name="Pravokotnik 69"/>
          <p:cNvSpPr/>
          <p:nvPr/>
        </p:nvSpPr>
        <p:spPr>
          <a:xfrm>
            <a:off x="6756185" y="570291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1" name="Pravokotnik 70"/>
          <p:cNvSpPr/>
          <p:nvPr/>
        </p:nvSpPr>
        <p:spPr>
          <a:xfrm>
            <a:off x="6572323" y="569916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2" name="Pravokotnik 71"/>
          <p:cNvSpPr/>
          <p:nvPr/>
        </p:nvSpPr>
        <p:spPr>
          <a:xfrm>
            <a:off x="6398775" y="570212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3" name="Pravokotnik 72"/>
          <p:cNvSpPr/>
          <p:nvPr/>
        </p:nvSpPr>
        <p:spPr>
          <a:xfrm>
            <a:off x="6756185" y="626259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4" name="Pravokotnik 73"/>
          <p:cNvSpPr/>
          <p:nvPr/>
        </p:nvSpPr>
        <p:spPr>
          <a:xfrm>
            <a:off x="6583577" y="626259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5" name="Pravokotnik 74"/>
          <p:cNvSpPr/>
          <p:nvPr/>
        </p:nvSpPr>
        <p:spPr>
          <a:xfrm>
            <a:off x="6414077" y="626259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6" name="Pravokotnik 75"/>
          <p:cNvSpPr/>
          <p:nvPr/>
        </p:nvSpPr>
        <p:spPr>
          <a:xfrm>
            <a:off x="6572323" y="596187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7" name="Pravokotnik 76"/>
          <p:cNvSpPr/>
          <p:nvPr/>
        </p:nvSpPr>
        <p:spPr>
          <a:xfrm>
            <a:off x="6225680" y="591096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78" name="Raven povezovalnik 77"/>
          <p:cNvCxnSpPr/>
          <p:nvPr/>
        </p:nvCxnSpPr>
        <p:spPr>
          <a:xfrm>
            <a:off x="6357895" y="6255108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aven povezovalnik 78"/>
          <p:cNvCxnSpPr/>
          <p:nvPr/>
        </p:nvCxnSpPr>
        <p:spPr>
          <a:xfrm>
            <a:off x="4665533" y="6272360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esna puščica 63"/>
          <p:cNvSpPr/>
          <p:nvPr/>
        </p:nvSpPr>
        <p:spPr>
          <a:xfrm>
            <a:off x="4908903" y="4040691"/>
            <a:ext cx="2247892" cy="949720"/>
          </a:xfrm>
          <a:prstGeom prst="rightArrow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Lahko si pomagaš z dodatnim računom.</a:t>
            </a:r>
            <a:endParaRPr lang="sl-SI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00" end="1652.5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87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74"/>
    </mc:Choice>
    <mc:Fallback xmlns="">
      <p:transition spd="slow" advTm="14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  <p:bldP spid="16" grpId="0" animBg="1"/>
      <p:bldP spid="17" grpId="0" animBg="1"/>
      <p:bldP spid="24" grpId="0"/>
      <p:bldP spid="25" grpId="0" animBg="1"/>
      <p:bldP spid="27" grpId="0" animBg="1"/>
      <p:bldP spid="28" grpId="0"/>
      <p:bldP spid="29" grpId="0" animBg="1"/>
      <p:bldP spid="30" grpId="0" animBg="1"/>
      <p:bldP spid="32" grpId="0"/>
      <p:bldP spid="36" grpId="0"/>
      <p:bldP spid="37" grpId="0"/>
      <p:bldP spid="48" grpId="0" animBg="1"/>
      <p:bldP spid="38" grpId="0" animBg="1"/>
      <p:bldP spid="54" grpId="0"/>
      <p:bldP spid="55" grpId="0"/>
      <p:bldP spid="56" grpId="0"/>
      <p:bldP spid="57" grpId="0"/>
      <p:bldP spid="58" grpId="0"/>
      <p:bldP spid="59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64" grpId="0" animBg="1"/>
      <p:bldP spid="6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avzgor ukrivljena puščica 53"/>
          <p:cNvSpPr/>
          <p:nvPr/>
        </p:nvSpPr>
        <p:spPr>
          <a:xfrm rot="10800000">
            <a:off x="1574908" y="2384157"/>
            <a:ext cx="1788696" cy="579219"/>
          </a:xfrm>
          <a:prstGeom prst="curvedUpArrow">
            <a:avLst>
              <a:gd name="adj1" fmla="val 25000"/>
              <a:gd name="adj2" fmla="val 94756"/>
              <a:gd name="adj3" fmla="val 250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– </a:t>
            </a:r>
            <a:r>
              <a:rPr lang="sl-SI" u="sng" dirty="0" smtClean="0"/>
              <a:t>KRAJŠI </a:t>
            </a:r>
            <a:r>
              <a:rPr lang="sl-SI" u="sng" dirty="0"/>
              <a:t>NAČIN </a:t>
            </a:r>
            <a:r>
              <a:rPr lang="sl-SI" sz="3100" u="sng" dirty="0" smtClean="0"/>
              <a:t>(2. </a:t>
            </a:r>
            <a:r>
              <a:rPr lang="sl-SI" sz="3100" u="sng" dirty="0"/>
              <a:t>možnost)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kern="1200" dirty="0"/>
            </a:p>
          </p:txBody>
        </p:sp>
      </p:grpSp>
      <p:sp>
        <p:nvSpPr>
          <p:cNvPr id="10" name="Pravokotnik 9"/>
          <p:cNvSpPr/>
          <p:nvPr/>
        </p:nvSpPr>
        <p:spPr>
          <a:xfrm>
            <a:off x="1293961" y="2969960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642 : </a:t>
            </a:r>
            <a:r>
              <a:rPr lang="sl-SI" sz="4400" dirty="0" smtClean="0">
                <a:latin typeface="Century Gothic" panose="020B0502020202020204" pitchFamily="34" charset="0"/>
              </a:rPr>
              <a:t>2</a:t>
            </a:r>
            <a:r>
              <a:rPr lang="sl-SI" sz="4400" dirty="0">
                <a:latin typeface="Century Gothic" panose="020B0502020202020204" pitchFamily="34" charset="0"/>
              </a:rPr>
              <a:t>5</a:t>
            </a:r>
            <a:r>
              <a:rPr lang="sl-SI" sz="4400" kern="1200" dirty="0" smtClean="0">
                <a:latin typeface="Century Gothic" panose="020B0502020202020204" pitchFamily="34" charset="0"/>
              </a:rPr>
              <a:t> = 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033421" y="296996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2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50" y="2776851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latin typeface="Century Gothic" panose="020B0502020202020204" pitchFamily="34" charset="0"/>
              </a:rPr>
              <a:t>. Delim: 64 : 25 = 2 in nekaj ostane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56" y="3181783"/>
            <a:ext cx="4724401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3. Množim: 2 • 5 = 10 In koliko je </a:t>
            </a:r>
            <a:r>
              <a:rPr lang="sl-SI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sl-SI" sz="1600" dirty="0" smtClean="0">
                <a:latin typeface="Century Gothic" panose="020B0502020202020204" pitchFamily="34" charset="0"/>
              </a:rPr>
              <a:t>4? ŠTIRI.</a:t>
            </a:r>
          </a:p>
        </p:txBody>
      </p:sp>
      <p:sp>
        <p:nvSpPr>
          <p:cNvPr id="23" name="Pravokotnik 22"/>
          <p:cNvSpPr/>
          <p:nvPr/>
        </p:nvSpPr>
        <p:spPr>
          <a:xfrm>
            <a:off x="1488063" y="3242149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1699840" y="3676906"/>
            <a:ext cx="299651" cy="627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spc="-300" dirty="0" smtClean="0">
                <a:latin typeface="Century Gothic" panose="020B0502020202020204" pitchFamily="34" charset="0"/>
              </a:rPr>
              <a:t>4</a:t>
            </a:r>
            <a:endParaRPr lang="en-US" sz="4400" kern="1200" spc="-300" dirty="0"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8961" y="4004118"/>
            <a:ext cx="4724396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latin typeface="Century Gothic" panose="020B0502020202020204" pitchFamily="34" charset="0"/>
              </a:rPr>
              <a:t>. </a:t>
            </a:r>
            <a:r>
              <a:rPr lang="sl-SI" sz="1600" dirty="0">
                <a:latin typeface="Century Gothic" panose="020B0502020202020204" pitchFamily="34" charset="0"/>
              </a:rPr>
              <a:t>Pripišem število </a:t>
            </a:r>
            <a:r>
              <a:rPr lang="sl-SI" sz="1600" dirty="0" err="1">
                <a:latin typeface="Century Gothic" panose="020B0502020202020204" pitchFamily="34" charset="0"/>
              </a:rPr>
              <a:t>enic</a:t>
            </a:r>
            <a:r>
              <a:rPr lang="sl-SI" sz="1600" dirty="0">
                <a:latin typeface="Century Gothic" panose="020B0502020202020204" pitchFamily="34" charset="0"/>
              </a:rPr>
              <a:t>. V tem primeru </a:t>
            </a:r>
            <a:r>
              <a:rPr lang="sl-SI" sz="1600" dirty="0" smtClean="0">
                <a:latin typeface="Century Gothic" panose="020B0502020202020204" pitchFamily="34" charset="0"/>
              </a:rPr>
              <a:t>2.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8961" y="4424561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6</a:t>
            </a:r>
            <a:r>
              <a:rPr lang="sl-SI" sz="1600" dirty="0" smtClean="0">
                <a:latin typeface="Century Gothic" panose="020B0502020202020204" pitchFamily="34" charset="0"/>
              </a:rPr>
              <a:t>. Delim: 142 : 25 = </a:t>
            </a:r>
            <a:r>
              <a:rPr lang="sl-SI" sz="1600" dirty="0"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latin typeface="Century Gothic" panose="020B0502020202020204" pitchFamily="34" charset="0"/>
              </a:rPr>
              <a:t> in nekaj ostane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2035111" y="3673005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2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8971" y="4830727"/>
            <a:ext cx="472439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7</a:t>
            </a:r>
            <a:r>
              <a:rPr lang="sl-SI" sz="1600" dirty="0" smtClean="0">
                <a:latin typeface="Century Gothic" panose="020B0502020202020204" pitchFamily="34" charset="0"/>
              </a:rPr>
              <a:t>. Množim: </a:t>
            </a:r>
            <a:r>
              <a:rPr lang="sl-SI" sz="1600" dirty="0"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latin typeface="Century Gothic" panose="020B0502020202020204" pitchFamily="34" charset="0"/>
              </a:rPr>
              <a:t> </a:t>
            </a:r>
            <a:r>
              <a:rPr lang="sl-SI" sz="1600" dirty="0">
                <a:latin typeface="Century Gothic" panose="020B0502020202020204" pitchFamily="34" charset="0"/>
              </a:rPr>
              <a:t>• </a:t>
            </a:r>
            <a:r>
              <a:rPr lang="sl-SI" sz="1600" dirty="0" smtClean="0">
                <a:latin typeface="Century Gothic" panose="020B0502020202020204" pitchFamily="34" charset="0"/>
              </a:rPr>
              <a:t>5 = 25 In koliko je </a:t>
            </a:r>
            <a:r>
              <a:rPr lang="sl-SI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sl-SI" sz="1600" dirty="0" smtClean="0">
                <a:latin typeface="Century Gothic" panose="020B0502020202020204" pitchFamily="34" charset="0"/>
              </a:rPr>
              <a:t>2? SEDEM. 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2137120" y="3580048"/>
            <a:ext cx="134756" cy="17441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4353372" y="297007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1999491" y="4312094"/>
            <a:ext cx="37462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spc="-300" dirty="0" smtClean="0">
                <a:latin typeface="Century Gothic" panose="020B0502020202020204" pitchFamily="34" charset="0"/>
              </a:rPr>
              <a:t>7</a:t>
            </a:r>
            <a:endParaRPr lang="en-US" sz="4400" kern="1200" spc="-300" dirty="0"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2410920" y="4562723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dirty="0" smtClean="0">
                <a:latin typeface="Century Gothic" panose="020B0502020202020204" pitchFamily="34" charset="0"/>
              </a:rPr>
              <a:t>Ost.</a:t>
            </a:r>
            <a:endParaRPr lang="en-US" sz="2400" kern="1200" dirty="0">
              <a:latin typeface="Century Gothic" panose="020B0502020202020204" pitchFamily="34" charset="0"/>
            </a:endParaRPr>
          </a:p>
        </p:txBody>
      </p:sp>
      <p:sp>
        <p:nvSpPr>
          <p:cNvPr id="48" name="L-oblika 47"/>
          <p:cNvSpPr/>
          <p:nvPr/>
        </p:nvSpPr>
        <p:spPr>
          <a:xfrm rot="10800000">
            <a:off x="1492009" y="3012904"/>
            <a:ext cx="564896" cy="77924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4" name="PoljeZBesedilom 63"/>
          <p:cNvSpPr txBox="1"/>
          <p:nvPr/>
        </p:nvSpPr>
        <p:spPr>
          <a:xfrm>
            <a:off x="1924091" y="5309598"/>
            <a:ext cx="259878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2 5 • 2 5</a:t>
            </a:r>
            <a:endParaRPr lang="sl-SI" sz="2000" b="1" dirty="0">
              <a:latin typeface="Century Gothic" panose="020B0502020202020204" pitchFamily="34" charset="0"/>
            </a:endParaRPr>
          </a:p>
        </p:txBody>
      </p:sp>
      <p:sp>
        <p:nvSpPr>
          <p:cNvPr id="47" name="Pravokotnik 46"/>
          <p:cNvSpPr/>
          <p:nvPr/>
        </p:nvSpPr>
        <p:spPr>
          <a:xfrm>
            <a:off x="1425083" y="3673005"/>
            <a:ext cx="299651" cy="627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spc="-300" dirty="0">
                <a:latin typeface="Century Gothic" panose="020B0502020202020204" pitchFamily="34" charset="0"/>
              </a:rPr>
              <a:t>1</a:t>
            </a:r>
            <a:endParaRPr lang="en-US" sz="4400" kern="1200" spc="-300" dirty="0">
              <a:latin typeface="Century Gothic" panose="020B0502020202020204" pitchFamily="34" charset="0"/>
            </a:endParaRPr>
          </a:p>
        </p:txBody>
      </p:sp>
      <p:sp>
        <p:nvSpPr>
          <p:cNvPr id="51" name="Pravokotnik 50"/>
          <p:cNvSpPr/>
          <p:nvPr/>
        </p:nvSpPr>
        <p:spPr>
          <a:xfrm flipH="1">
            <a:off x="1661740" y="2755634"/>
            <a:ext cx="4271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+10</a:t>
            </a:r>
            <a:endParaRPr lang="sl-SI" sz="1050" b="1" dirty="0">
              <a:solidFill>
                <a:srgbClr val="FF0000"/>
              </a:solidFill>
            </a:endParaRPr>
          </a:p>
        </p:txBody>
      </p:sp>
      <p:sp>
        <p:nvSpPr>
          <p:cNvPr id="53" name="Pravokotnik 52"/>
          <p:cNvSpPr/>
          <p:nvPr/>
        </p:nvSpPr>
        <p:spPr>
          <a:xfrm flipH="1">
            <a:off x="1148184" y="3331697"/>
            <a:ext cx="3401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+1</a:t>
            </a:r>
            <a:endParaRPr lang="sl-SI" sz="1050" b="1" dirty="0">
              <a:solidFill>
                <a:srgbClr val="FF0000"/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3194773" y="2580291"/>
            <a:ext cx="1070252" cy="432613"/>
            <a:chOff x="3194773" y="2580291"/>
            <a:chExt cx="1070252" cy="432613"/>
          </a:xfrm>
        </p:grpSpPr>
        <p:sp>
          <p:nvSpPr>
            <p:cNvPr id="41" name="Pravokotnik 40"/>
            <p:cNvSpPr/>
            <p:nvPr/>
          </p:nvSpPr>
          <p:spPr>
            <a:xfrm flipH="1">
              <a:off x="3629608" y="2607574"/>
              <a:ext cx="257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  <p:sp>
          <p:nvSpPr>
            <p:cNvPr id="22" name="Navzgor ukrivljena puščica 21"/>
            <p:cNvSpPr/>
            <p:nvPr/>
          </p:nvSpPr>
          <p:spPr>
            <a:xfrm rot="10800000">
              <a:off x="3194773" y="2580291"/>
              <a:ext cx="1070252" cy="432613"/>
            </a:xfrm>
            <a:prstGeom prst="curvedUp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</p:grpSp>
      <p:sp>
        <p:nvSpPr>
          <p:cNvPr id="55" name="Navzgor ukrivljena puščica 54"/>
          <p:cNvSpPr/>
          <p:nvPr/>
        </p:nvSpPr>
        <p:spPr>
          <a:xfrm rot="10800000">
            <a:off x="1425083" y="2447684"/>
            <a:ext cx="1632234" cy="562463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7238956" y="3573738"/>
            <a:ext cx="4724401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latin typeface="Century Gothic" panose="020B0502020202020204" pitchFamily="34" charset="0"/>
              </a:rPr>
              <a:t>. Množim: </a:t>
            </a:r>
            <a:r>
              <a:rPr lang="sl-SI" sz="1600" dirty="0">
                <a:latin typeface="Century Gothic" panose="020B0502020202020204" pitchFamily="34" charset="0"/>
              </a:rPr>
              <a:t>2 • </a:t>
            </a:r>
            <a:r>
              <a:rPr lang="sl-SI" sz="1600" dirty="0" smtClean="0">
                <a:latin typeface="Century Gothic" panose="020B0502020202020204" pitchFamily="34" charset="0"/>
              </a:rPr>
              <a:t>2 + </a:t>
            </a:r>
            <a:r>
              <a:rPr lang="sl-SI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sl-SI" sz="1600" dirty="0" smtClean="0">
                <a:latin typeface="Century Gothic" panose="020B0502020202020204" pitchFamily="34" charset="0"/>
              </a:rPr>
              <a:t> = </a:t>
            </a:r>
            <a:r>
              <a:rPr lang="sl-SI" sz="1600" dirty="0"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latin typeface="Century Gothic" panose="020B0502020202020204" pitchFamily="34" charset="0"/>
              </a:rPr>
              <a:t> In koliko je 6? ENA.</a:t>
            </a:r>
          </a:p>
        </p:txBody>
      </p:sp>
      <p:sp>
        <p:nvSpPr>
          <p:cNvPr id="57" name="Pravokotnik 56"/>
          <p:cNvSpPr/>
          <p:nvPr/>
        </p:nvSpPr>
        <p:spPr>
          <a:xfrm flipH="1">
            <a:off x="2264780" y="3735141"/>
            <a:ext cx="45429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+30</a:t>
            </a:r>
            <a:endParaRPr lang="sl-SI" sz="1050" b="1" dirty="0">
              <a:solidFill>
                <a:srgbClr val="FF0000"/>
              </a:solidFill>
            </a:endParaRPr>
          </a:p>
        </p:txBody>
      </p:sp>
      <p:sp>
        <p:nvSpPr>
          <p:cNvPr id="58" name="PoljeZBesedilom 57"/>
          <p:cNvSpPr txBox="1"/>
          <p:nvPr/>
        </p:nvSpPr>
        <p:spPr>
          <a:xfrm>
            <a:off x="7238950" y="5232927"/>
            <a:ext cx="472439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8. Množim: </a:t>
            </a:r>
            <a:r>
              <a:rPr lang="sl-SI" sz="1600" dirty="0">
                <a:latin typeface="Century Gothic" panose="020B0502020202020204" pitchFamily="34" charset="0"/>
              </a:rPr>
              <a:t>5</a:t>
            </a:r>
            <a:r>
              <a:rPr lang="sl-SI" sz="1600" dirty="0" smtClean="0">
                <a:latin typeface="Century Gothic" panose="020B0502020202020204" pitchFamily="34" charset="0"/>
              </a:rPr>
              <a:t> </a:t>
            </a:r>
            <a:r>
              <a:rPr lang="sl-SI" sz="1600" dirty="0">
                <a:latin typeface="Century Gothic" panose="020B0502020202020204" pitchFamily="34" charset="0"/>
              </a:rPr>
              <a:t>• </a:t>
            </a:r>
            <a:r>
              <a:rPr lang="sl-SI" sz="1600" dirty="0" smtClean="0">
                <a:latin typeface="Century Gothic" panose="020B0502020202020204" pitchFamily="34" charset="0"/>
              </a:rPr>
              <a:t>2 + </a:t>
            </a:r>
            <a:r>
              <a:rPr lang="sl-SI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sl-SI" sz="1600" dirty="0" smtClean="0">
                <a:latin typeface="Century Gothic" panose="020B0502020202020204" pitchFamily="34" charset="0"/>
              </a:rPr>
              <a:t> = 13 In koliko je 14? ENA. 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59" name="Pravokotnik 58"/>
          <p:cNvSpPr/>
          <p:nvPr/>
        </p:nvSpPr>
        <p:spPr>
          <a:xfrm flipH="1">
            <a:off x="1647624" y="4130298"/>
            <a:ext cx="3401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5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+3</a:t>
            </a:r>
            <a:endParaRPr lang="sl-SI" sz="1050" b="1" dirty="0">
              <a:solidFill>
                <a:srgbClr val="FF0000"/>
              </a:solidFill>
            </a:endParaRPr>
          </a:p>
        </p:txBody>
      </p:sp>
      <p:sp>
        <p:nvSpPr>
          <p:cNvPr id="66" name="Navzgor ukrivljena puščica 65"/>
          <p:cNvSpPr/>
          <p:nvPr/>
        </p:nvSpPr>
        <p:spPr>
          <a:xfrm flipH="1">
            <a:off x="2180710" y="4257256"/>
            <a:ext cx="1265610" cy="610933"/>
          </a:xfrm>
          <a:prstGeom prst="curvedUpArrow">
            <a:avLst>
              <a:gd name="adj1" fmla="val 21211"/>
              <a:gd name="adj2" fmla="val 32623"/>
              <a:gd name="adj3" fmla="val 27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0" name="PoljeZBesedilom 69"/>
          <p:cNvSpPr txBox="1"/>
          <p:nvPr/>
        </p:nvSpPr>
        <p:spPr>
          <a:xfrm>
            <a:off x="7238971" y="5648152"/>
            <a:ext cx="472439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9</a:t>
            </a:r>
            <a:r>
              <a:rPr lang="sl-SI" sz="1600" dirty="0" smtClean="0">
                <a:latin typeface="Century Gothic" panose="020B0502020202020204" pitchFamily="34" charset="0"/>
              </a:rPr>
              <a:t>. Preberem ostanek: 17 ost. 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71" name="Navzgor ukrivljena puščica 70"/>
          <p:cNvSpPr/>
          <p:nvPr/>
        </p:nvSpPr>
        <p:spPr>
          <a:xfrm flipH="1">
            <a:off x="1654495" y="4257256"/>
            <a:ext cx="1406830" cy="720304"/>
          </a:xfrm>
          <a:prstGeom prst="curvedUpArrow">
            <a:avLst>
              <a:gd name="adj1" fmla="val 21211"/>
              <a:gd name="adj2" fmla="val 32623"/>
              <a:gd name="adj3" fmla="val 2788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2838448" y="2498101"/>
            <a:ext cx="1426575" cy="535955"/>
            <a:chOff x="2838448" y="2498101"/>
            <a:chExt cx="1426575" cy="535955"/>
          </a:xfrm>
        </p:grpSpPr>
        <p:sp>
          <p:nvSpPr>
            <p:cNvPr id="52" name="Navzgor ukrivljena puščica 51"/>
            <p:cNvSpPr/>
            <p:nvPr/>
          </p:nvSpPr>
          <p:spPr>
            <a:xfrm rot="10800000">
              <a:off x="2838448" y="2519646"/>
              <a:ext cx="1426575" cy="514410"/>
            </a:xfrm>
            <a:prstGeom prst="curvedUp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72" name="Pravokotnik 71"/>
            <p:cNvSpPr/>
            <p:nvPr/>
          </p:nvSpPr>
          <p:spPr>
            <a:xfrm flipH="1">
              <a:off x="3398358" y="2498101"/>
              <a:ext cx="257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2766700" y="3570243"/>
            <a:ext cx="1867078" cy="694688"/>
            <a:chOff x="2766700" y="3570243"/>
            <a:chExt cx="1867078" cy="694688"/>
          </a:xfrm>
        </p:grpSpPr>
        <p:sp>
          <p:nvSpPr>
            <p:cNvPr id="68" name="Navzgor ukrivljena puščica 67"/>
            <p:cNvSpPr/>
            <p:nvPr/>
          </p:nvSpPr>
          <p:spPr>
            <a:xfrm flipH="1">
              <a:off x="2766700" y="3570243"/>
              <a:ext cx="1867078" cy="694688"/>
            </a:xfrm>
            <a:prstGeom prst="curvedUp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73" name="Pravokotnik 72"/>
            <p:cNvSpPr/>
            <p:nvPr/>
          </p:nvSpPr>
          <p:spPr>
            <a:xfrm flipH="1">
              <a:off x="3551735" y="3908410"/>
              <a:ext cx="257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</p:grpSp>
      <p:sp>
        <p:nvSpPr>
          <p:cNvPr id="34" name="Desna puščica 33"/>
          <p:cNvSpPr/>
          <p:nvPr/>
        </p:nvSpPr>
        <p:spPr>
          <a:xfrm>
            <a:off x="4941734" y="4117349"/>
            <a:ext cx="2247892" cy="949720"/>
          </a:xfrm>
          <a:prstGeom prst="rightArrow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Lahko si pomagaš z dodatnim računom.</a:t>
            </a:r>
            <a:endParaRPr lang="sl-SI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Pravokotnik 73"/>
          <p:cNvSpPr/>
          <p:nvPr/>
        </p:nvSpPr>
        <p:spPr>
          <a:xfrm>
            <a:off x="1691769" y="4300280"/>
            <a:ext cx="37462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spc="-300" dirty="0">
                <a:latin typeface="Century Gothic" panose="020B0502020202020204" pitchFamily="34" charset="0"/>
              </a:rPr>
              <a:t>1</a:t>
            </a:r>
            <a:endParaRPr lang="en-US" sz="4400" kern="1200" spc="-300" dirty="0">
              <a:latin typeface="Century Gothic" panose="020B0502020202020204" pitchFamily="34" charset="0"/>
            </a:endParaRPr>
          </a:p>
        </p:txBody>
      </p:sp>
      <p:grpSp>
        <p:nvGrpSpPr>
          <p:cNvPr id="78" name="Skupina 77"/>
          <p:cNvGrpSpPr/>
          <p:nvPr/>
        </p:nvGrpSpPr>
        <p:grpSpPr>
          <a:xfrm>
            <a:off x="3140094" y="3570243"/>
            <a:ext cx="1493684" cy="694688"/>
            <a:chOff x="3140094" y="3570243"/>
            <a:chExt cx="1493684" cy="694688"/>
          </a:xfrm>
        </p:grpSpPr>
        <p:sp>
          <p:nvSpPr>
            <p:cNvPr id="26" name="Navzgor ukrivljena puščica 25"/>
            <p:cNvSpPr/>
            <p:nvPr/>
          </p:nvSpPr>
          <p:spPr>
            <a:xfrm flipH="1">
              <a:off x="3140094" y="3570243"/>
              <a:ext cx="1493684" cy="69468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77" name="Pravokotnik 76"/>
            <p:cNvSpPr/>
            <p:nvPr/>
          </p:nvSpPr>
          <p:spPr>
            <a:xfrm flipH="1">
              <a:off x="3781302" y="3908410"/>
              <a:ext cx="257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600" dirty="0" smtClean="0"/>
                <a:t>•</a:t>
              </a:r>
              <a:endParaRPr lang="sl-SI" sz="1600" dirty="0"/>
            </a:p>
          </p:txBody>
        </p:sp>
      </p:grpSp>
      <p:sp>
        <p:nvSpPr>
          <p:cNvPr id="49" name="PoljeZBesedilom 48"/>
          <p:cNvSpPr txBox="1"/>
          <p:nvPr/>
        </p:nvSpPr>
        <p:spPr>
          <a:xfrm>
            <a:off x="4876751" y="2107114"/>
            <a:ext cx="472439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Zaokrožim delitelja (25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30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) in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ocenim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količnik.</a:t>
            </a:r>
          </a:p>
        </p:txBody>
      </p:sp>
      <p:sp>
        <p:nvSpPr>
          <p:cNvPr id="76" name="Pravokotnik 75"/>
          <p:cNvSpPr/>
          <p:nvPr/>
        </p:nvSpPr>
        <p:spPr>
          <a:xfrm>
            <a:off x="3856348" y="563447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0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0" name="Pravokotnik 79"/>
          <p:cNvSpPr/>
          <p:nvPr/>
        </p:nvSpPr>
        <p:spPr>
          <a:xfrm>
            <a:off x="5701378" y="591553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1" name="Pravokotnik 80"/>
          <p:cNvSpPr/>
          <p:nvPr/>
        </p:nvSpPr>
        <p:spPr>
          <a:xfrm>
            <a:off x="3442272" y="582903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82" name="Raven povezovalnik 81"/>
          <p:cNvCxnSpPr/>
          <p:nvPr/>
        </p:nvCxnSpPr>
        <p:spPr>
          <a:xfrm>
            <a:off x="3569748" y="6223946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ravokotnik 82"/>
          <p:cNvSpPr/>
          <p:nvPr/>
        </p:nvSpPr>
        <p:spPr>
          <a:xfrm>
            <a:off x="3655686" y="564815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4" name="Pravokotnik 83"/>
          <p:cNvSpPr/>
          <p:nvPr/>
        </p:nvSpPr>
        <p:spPr>
          <a:xfrm>
            <a:off x="4047210" y="592511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5" name="Pravokotnik 84"/>
          <p:cNvSpPr/>
          <p:nvPr/>
        </p:nvSpPr>
        <p:spPr>
          <a:xfrm>
            <a:off x="3854096" y="591553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6" name="Pravokotnik 85"/>
          <p:cNvSpPr/>
          <p:nvPr/>
        </p:nvSpPr>
        <p:spPr>
          <a:xfrm>
            <a:off x="3673522" y="591086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7" name="Pravokotnik 86"/>
          <p:cNvSpPr/>
          <p:nvPr/>
        </p:nvSpPr>
        <p:spPr>
          <a:xfrm>
            <a:off x="4042442" y="623029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8" name="Pravokotnik 87"/>
          <p:cNvSpPr/>
          <p:nvPr/>
        </p:nvSpPr>
        <p:spPr>
          <a:xfrm>
            <a:off x="3858580" y="622654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89" name="Pravokotnik 88"/>
          <p:cNvSpPr/>
          <p:nvPr/>
        </p:nvSpPr>
        <p:spPr>
          <a:xfrm>
            <a:off x="3685032" y="622950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0" name="Pravokotnik 89"/>
          <p:cNvSpPr/>
          <p:nvPr/>
        </p:nvSpPr>
        <p:spPr>
          <a:xfrm>
            <a:off x="5701378" y="565190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1" name="Pravokotnik 90"/>
          <p:cNvSpPr/>
          <p:nvPr/>
        </p:nvSpPr>
        <p:spPr>
          <a:xfrm>
            <a:off x="5517516" y="564815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2" name="Pravokotnik 91"/>
          <p:cNvSpPr/>
          <p:nvPr/>
        </p:nvSpPr>
        <p:spPr>
          <a:xfrm>
            <a:off x="5343968" y="565111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3" name="Pravokotnik 92"/>
          <p:cNvSpPr/>
          <p:nvPr/>
        </p:nvSpPr>
        <p:spPr>
          <a:xfrm>
            <a:off x="5701378" y="621045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4" name="Pravokotnik 93"/>
          <p:cNvSpPr/>
          <p:nvPr/>
        </p:nvSpPr>
        <p:spPr>
          <a:xfrm>
            <a:off x="5528770" y="621158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5" name="Pravokotnik 94"/>
          <p:cNvSpPr/>
          <p:nvPr/>
        </p:nvSpPr>
        <p:spPr>
          <a:xfrm>
            <a:off x="5359270" y="621158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6" name="Pravokotnik 95"/>
          <p:cNvSpPr/>
          <p:nvPr/>
        </p:nvSpPr>
        <p:spPr>
          <a:xfrm>
            <a:off x="5517516" y="591086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1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97" name="Pravokotnik 96"/>
          <p:cNvSpPr/>
          <p:nvPr/>
        </p:nvSpPr>
        <p:spPr>
          <a:xfrm>
            <a:off x="5170873" y="585995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98" name="Raven povezovalnik 97"/>
          <p:cNvCxnSpPr/>
          <p:nvPr/>
        </p:nvCxnSpPr>
        <p:spPr>
          <a:xfrm>
            <a:off x="5303088" y="6204098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0" end="810.65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7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25"/>
    </mc:Choice>
    <mc:Fallback xmlns="">
      <p:transition spd="slow" advTm="14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" grpId="0" animBg="1"/>
      <p:bldP spid="54" grpId="1" animBg="1"/>
      <p:bldP spid="10" grpId="0"/>
      <p:bldP spid="11" grpId="0"/>
      <p:bldP spid="16" grpId="0" animBg="1"/>
      <p:bldP spid="17" grpId="0" animBg="1"/>
      <p:bldP spid="24" grpId="0"/>
      <p:bldP spid="25" grpId="0" animBg="1"/>
      <p:bldP spid="27" grpId="0" animBg="1"/>
      <p:bldP spid="28" grpId="0"/>
      <p:bldP spid="29" grpId="0" animBg="1"/>
      <p:bldP spid="30" grpId="0" animBg="1"/>
      <p:bldP spid="32" grpId="0"/>
      <p:bldP spid="36" grpId="0"/>
      <p:bldP spid="37" grpId="0"/>
      <p:bldP spid="48" grpId="0" animBg="1"/>
      <p:bldP spid="64" grpId="0"/>
      <p:bldP spid="47" grpId="0"/>
      <p:bldP spid="51" grpId="0"/>
      <p:bldP spid="53" grpId="0"/>
      <p:bldP spid="55" grpId="0" animBg="1"/>
      <p:bldP spid="55" grpId="1" animBg="1"/>
      <p:bldP spid="56" grpId="0" animBg="1"/>
      <p:bldP spid="57" grpId="0"/>
      <p:bldP spid="58" grpId="0" animBg="1"/>
      <p:bldP spid="59" grpId="0"/>
      <p:bldP spid="66" grpId="0" animBg="1"/>
      <p:bldP spid="66" grpId="1" animBg="1"/>
      <p:bldP spid="70" grpId="0" animBg="1"/>
      <p:bldP spid="71" grpId="0" animBg="1"/>
      <p:bldP spid="71" grpId="1" animBg="1"/>
      <p:bldP spid="34" grpId="0" animBg="1"/>
      <p:bldP spid="34" grpId="1" animBg="1"/>
      <p:bldP spid="74" grpId="0"/>
      <p:bldP spid="49" grpId="0" animBg="1"/>
      <p:bldP spid="76" grpId="0"/>
      <p:bldP spid="80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Preveri svoje znanje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25031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/>
              <a:t>Uspešen/uspešna bom, ko:</a:t>
            </a:r>
          </a:p>
          <a:p>
            <a:pPr>
              <a:buFontTx/>
              <a:buChar char="-"/>
            </a:pPr>
            <a:r>
              <a:rPr lang="sl-SI" dirty="0"/>
              <a:t>Poznam postopek pisnega </a:t>
            </a:r>
            <a:r>
              <a:rPr lang="sl-SI" dirty="0" smtClean="0"/>
              <a:t>deljenja z dvomestnim številom.</a:t>
            </a:r>
            <a:endParaRPr lang="sl-SI" dirty="0"/>
          </a:p>
          <a:p>
            <a:pPr>
              <a:buFontTx/>
              <a:buChar char="-"/>
            </a:pPr>
            <a:r>
              <a:rPr lang="sl-SI" dirty="0"/>
              <a:t>Pravilno izračunam račun pisnega deljenja.</a:t>
            </a:r>
          </a:p>
          <a:p>
            <a:pPr>
              <a:buFontTx/>
              <a:buChar char="-"/>
            </a:pPr>
            <a:r>
              <a:rPr lang="sl-SI" dirty="0"/>
              <a:t>Pravilen rezultat dokažem s preizkusom.</a:t>
            </a:r>
          </a:p>
          <a:p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171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/>
              <a:t>I</a:t>
            </a:r>
            <a:r>
              <a:rPr lang="sl-SI" dirty="0" smtClean="0"/>
              <a:t>ZRAČUNAJ:</a:t>
            </a:r>
            <a:endParaRPr lang="sl-SI" dirty="0"/>
          </a:p>
        </p:txBody>
      </p:sp>
      <p:sp>
        <p:nvSpPr>
          <p:cNvPr id="7" name="Ograda vsebine 3"/>
          <p:cNvSpPr txBox="1">
            <a:spLocks/>
          </p:cNvSpPr>
          <p:nvPr/>
        </p:nvSpPr>
        <p:spPr>
          <a:xfrm>
            <a:off x="6329361" y="5193029"/>
            <a:ext cx="5081113" cy="760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FF"/>
              </a:buClr>
              <a:buFont typeface="Wingdings" pitchFamily="2" charset="2"/>
              <a:buNone/>
            </a:pPr>
            <a:r>
              <a:rPr lang="sl-SI" dirty="0" smtClean="0">
                <a:solidFill>
                  <a:srgbClr val="FFFFFF"/>
                </a:solidFill>
              </a:rPr>
              <a:t>Rezultate in postopek računanja primerjaj s prijateljem.</a:t>
            </a:r>
            <a:endParaRPr lang="sl-SI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7"/>
          <a:stretch/>
        </p:blipFill>
        <p:spPr bwMode="auto">
          <a:xfrm>
            <a:off x="8458197" y="2458398"/>
            <a:ext cx="1304925" cy="266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1" y="2458399"/>
            <a:ext cx="1496531" cy="266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0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16|2|3.4|2|8.2|7.8|2|2|3.6|1.2|1.2|1.6|3.9|2.6|2.5|8.7|1.7|1.9|12.9|4.4|1.8|1.6|0.9|1.1|1.5|5.1|6.9|1.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1|4.9|4.5|5.2|1.1|3.2|4.8|2.6|2.5|2.6|11.6|7|8.4|6.4|4.3|3|2|4.8|1.6|1.8|3.1|2.4|1.2|1.9|14.1|5.1|2.3|0.7|0.5|0.6|0.8|0.9|2.5|2.3|1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|4.8|1.7|4.3|3.4|8.1|4.2|5.4|12.2|2.2|5.4|2.1|4.7|13.5|4.4|2.1|1.3|1.2|1.8|3.7|4.1|7.6|3|2.1|4|2.6|2.7|2.3|2.3|2.8|2.2|2.8|1.8|0.1|1.6|1|1.4|0.7|1.2|2.1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9|8.3|2.2|4.2|1.8|3.4|2.1|3.7|1.3|1.4|1.3|1.6|5|5.5|4.3|6.6|2.1|12|2.1|14.5|1.2|4.5|4.8|2.9|3.1|5.3|1.8|1.5|1.1|1.7|2.8|0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5|5.9|1.6|4.8|1.3|4.7|4.3|1.9|3.2|3.6|1|1.6|2.2|2.4|3.2|2.4|1.6|1.6|1.5|2|5.4|8.6|2.3|1.5|1.3|2.8|2.6|5.4|1|1.8|2.4|2.2|2.8|3|2.3|2.3|2.4|4.2|2.9|1.2|0.7|0.7|1|0.9|0.8|1.7|2.6|1.1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1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3.xml><?xml version="1.0" encoding="utf-8"?>
<a:theme xmlns:a="http://schemas.openxmlformats.org/drawingml/2006/main" name="4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4.xml><?xml version="1.0" encoding="utf-8"?>
<a:theme xmlns:a="http://schemas.openxmlformats.org/drawingml/2006/main" name="5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5.xml><?xml version="1.0" encoding="utf-8"?>
<a:theme xmlns:a="http://schemas.openxmlformats.org/drawingml/2006/main" name="3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4E3864-550F-4194-BC9D-CCA442A52D0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871927-9856-4138-B7A7-125C4AA7EF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934CB3-A97C-40D1-8D7D-5211E1C57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tf89910445</Template>
  <TotalTime>0</TotalTime>
  <Words>945</Words>
  <Application>Microsoft Office PowerPoint</Application>
  <PresentationFormat>Širokozaslonsko</PresentationFormat>
  <Paragraphs>244</Paragraphs>
  <Slides>10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5</vt:i4>
      </vt:variant>
      <vt:variant>
        <vt:lpstr>Naslovi diapozitivov</vt:lpstr>
      </vt:variant>
      <vt:variant>
        <vt:i4>10</vt:i4>
      </vt:variant>
    </vt:vector>
  </HeadingPairs>
  <TitlesOfParts>
    <vt:vector size="19" baseType="lpstr">
      <vt:lpstr>Calibri</vt:lpstr>
      <vt:lpstr>Century Gothic</vt:lpstr>
      <vt:lpstr>Corbel</vt:lpstr>
      <vt:lpstr>Wingdings</vt:lpstr>
      <vt:lpstr>tf89910445</vt:lpstr>
      <vt:lpstr>1_tf89910445</vt:lpstr>
      <vt:lpstr>4_tf89910445</vt:lpstr>
      <vt:lpstr>5_tf89910445</vt:lpstr>
      <vt:lpstr>3_tf89910445</vt:lpstr>
      <vt:lpstr>PISNO DELJENJE Z DVOMESTNIM ŠTEVILOM (z ostankom)</vt:lpstr>
      <vt:lpstr>Kaj je pomembno pri pisnem deljenju?</vt:lpstr>
      <vt:lpstr>Nameni učenja</vt:lpstr>
      <vt:lpstr>pisnO deljenjE z DVomestnim številom – KRAJŠI NAČIN (1. možnost)</vt:lpstr>
      <vt:lpstr>pisnO deljenjE z DVomestnim številom – DALJŠI NAČIN (1. možnost)</vt:lpstr>
      <vt:lpstr>pisnO deljenjE z DVomestnim številom – KRAJŠI NAČIN (2. možnost)</vt:lpstr>
      <vt:lpstr>pisnO deljenjE z DVomestnim številom – KRAJŠI NAČIN (1. možnost)</vt:lpstr>
      <vt:lpstr>pisnO deljenjE z DVomestnim številom – KRAJŠI NAČIN (2. možnost)</vt:lpstr>
      <vt:lpstr>Preveri svoje znanje</vt:lpstr>
      <vt:lpstr>PREVERI SVOJE DELO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2020-03-15T17:11:03Z</dcterms:created>
  <dcterms:modified xsi:type="dcterms:W3CDTF">2020-05-29T07:16:39Z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