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6" r:id="rId3"/>
    <p:sldId id="270" r:id="rId4"/>
    <p:sldId id="266" r:id="rId5"/>
    <p:sldId id="258" r:id="rId6"/>
    <p:sldId id="257" r:id="rId7"/>
    <p:sldId id="259" r:id="rId8"/>
    <p:sldId id="261" r:id="rId9"/>
    <p:sldId id="262" r:id="rId10"/>
    <p:sldId id="263" r:id="rId11"/>
    <p:sldId id="269" r:id="rId12"/>
    <p:sldId id="271" r:id="rId13"/>
    <p:sldId id="268" r:id="rId14"/>
    <p:sldId id="267" r:id="rId15"/>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71" autoAdjust="0"/>
    <p:restoredTop sz="94660"/>
  </p:normalViewPr>
  <p:slideViewPr>
    <p:cSldViewPr>
      <p:cViewPr>
        <p:scale>
          <a:sx n="76" d="100"/>
          <a:sy n="76" d="100"/>
        </p:scale>
        <p:origin x="-1272"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Uredite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smtClean="0"/>
              <a:t>Uredite slog podnaslova matrice</a:t>
            </a:r>
            <a:endParaRPr lang="sl-SI"/>
          </a:p>
        </p:txBody>
      </p:sp>
      <p:sp>
        <p:nvSpPr>
          <p:cNvPr id="4" name="Ograda datuma 3"/>
          <p:cNvSpPr>
            <a:spLocks noGrp="1"/>
          </p:cNvSpPr>
          <p:nvPr>
            <p:ph type="dt" sz="half" idx="10"/>
          </p:nvPr>
        </p:nvSpPr>
        <p:spPr/>
        <p:txBody>
          <a:bodyPr/>
          <a:lstStyle/>
          <a:p>
            <a:fld id="{D208E0B3-C38D-478B-B3B8-0AEC6F766AF4}" type="datetimeFigureOut">
              <a:rPr lang="sl-SI" smtClean="0"/>
              <a:t>16. 04. 2020</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D33DD4F6-372B-4D4D-831B-FA2850A6B708}" type="slidenum">
              <a:rPr lang="sl-SI" smtClean="0"/>
              <a:t>‹#›</a:t>
            </a:fld>
            <a:endParaRPr lang="sl-SI"/>
          </a:p>
        </p:txBody>
      </p:sp>
    </p:spTree>
    <p:extLst>
      <p:ext uri="{BB962C8B-B14F-4D97-AF65-F5344CB8AC3E}">
        <p14:creationId xmlns:p14="http://schemas.microsoft.com/office/powerpoint/2010/main" val="3479962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D208E0B3-C38D-478B-B3B8-0AEC6F766AF4}" type="datetimeFigureOut">
              <a:rPr lang="sl-SI" smtClean="0"/>
              <a:t>16. 04. 2020</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D33DD4F6-372B-4D4D-831B-FA2850A6B708}" type="slidenum">
              <a:rPr lang="sl-SI" smtClean="0"/>
              <a:t>‹#›</a:t>
            </a:fld>
            <a:endParaRPr lang="sl-SI"/>
          </a:p>
        </p:txBody>
      </p:sp>
    </p:spTree>
    <p:extLst>
      <p:ext uri="{BB962C8B-B14F-4D97-AF65-F5344CB8AC3E}">
        <p14:creationId xmlns:p14="http://schemas.microsoft.com/office/powerpoint/2010/main" val="3889197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smtClean="0"/>
              <a:t>Uredite slog naslova matrice</a:t>
            </a:r>
            <a:endParaRPr lang="sl-SI"/>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D208E0B3-C38D-478B-B3B8-0AEC6F766AF4}" type="datetimeFigureOut">
              <a:rPr lang="sl-SI" smtClean="0"/>
              <a:t>16. 04. 2020</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D33DD4F6-372B-4D4D-831B-FA2850A6B708}" type="slidenum">
              <a:rPr lang="sl-SI" smtClean="0"/>
              <a:t>‹#›</a:t>
            </a:fld>
            <a:endParaRPr lang="sl-SI"/>
          </a:p>
        </p:txBody>
      </p:sp>
    </p:spTree>
    <p:extLst>
      <p:ext uri="{BB962C8B-B14F-4D97-AF65-F5344CB8AC3E}">
        <p14:creationId xmlns:p14="http://schemas.microsoft.com/office/powerpoint/2010/main" val="780624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D208E0B3-C38D-478B-B3B8-0AEC6F766AF4}" type="datetimeFigureOut">
              <a:rPr lang="sl-SI" smtClean="0"/>
              <a:t>16. 04. 2020</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D33DD4F6-372B-4D4D-831B-FA2850A6B708}" type="slidenum">
              <a:rPr lang="sl-SI" smtClean="0"/>
              <a:t>‹#›</a:t>
            </a:fld>
            <a:endParaRPr lang="sl-SI"/>
          </a:p>
        </p:txBody>
      </p:sp>
    </p:spTree>
    <p:extLst>
      <p:ext uri="{BB962C8B-B14F-4D97-AF65-F5344CB8AC3E}">
        <p14:creationId xmlns:p14="http://schemas.microsoft.com/office/powerpoint/2010/main" val="1899772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Uredite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Ograda datuma 3"/>
          <p:cNvSpPr>
            <a:spLocks noGrp="1"/>
          </p:cNvSpPr>
          <p:nvPr>
            <p:ph type="dt" sz="half" idx="10"/>
          </p:nvPr>
        </p:nvSpPr>
        <p:spPr/>
        <p:txBody>
          <a:bodyPr/>
          <a:lstStyle/>
          <a:p>
            <a:fld id="{D208E0B3-C38D-478B-B3B8-0AEC6F766AF4}" type="datetimeFigureOut">
              <a:rPr lang="sl-SI" smtClean="0"/>
              <a:t>16. 04. 2020</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D33DD4F6-372B-4D4D-831B-FA2850A6B708}" type="slidenum">
              <a:rPr lang="sl-SI" smtClean="0"/>
              <a:t>‹#›</a:t>
            </a:fld>
            <a:endParaRPr lang="sl-SI"/>
          </a:p>
        </p:txBody>
      </p:sp>
    </p:spTree>
    <p:extLst>
      <p:ext uri="{BB962C8B-B14F-4D97-AF65-F5344CB8AC3E}">
        <p14:creationId xmlns:p14="http://schemas.microsoft.com/office/powerpoint/2010/main" val="1381109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4"/>
          <p:cNvSpPr>
            <a:spLocks noGrp="1"/>
          </p:cNvSpPr>
          <p:nvPr>
            <p:ph type="dt" sz="half" idx="10"/>
          </p:nvPr>
        </p:nvSpPr>
        <p:spPr/>
        <p:txBody>
          <a:bodyPr/>
          <a:lstStyle/>
          <a:p>
            <a:fld id="{D208E0B3-C38D-478B-B3B8-0AEC6F766AF4}" type="datetimeFigureOut">
              <a:rPr lang="sl-SI" smtClean="0"/>
              <a:t>16. 04. 2020</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D33DD4F6-372B-4D4D-831B-FA2850A6B708}" type="slidenum">
              <a:rPr lang="sl-SI" smtClean="0"/>
              <a:t>‹#›</a:t>
            </a:fld>
            <a:endParaRPr lang="sl-SI"/>
          </a:p>
        </p:txBody>
      </p:sp>
    </p:spTree>
    <p:extLst>
      <p:ext uri="{BB962C8B-B14F-4D97-AF65-F5344CB8AC3E}">
        <p14:creationId xmlns:p14="http://schemas.microsoft.com/office/powerpoint/2010/main" val="2977622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Uredite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6"/>
          <p:cNvSpPr>
            <a:spLocks noGrp="1"/>
          </p:cNvSpPr>
          <p:nvPr>
            <p:ph type="dt" sz="half" idx="10"/>
          </p:nvPr>
        </p:nvSpPr>
        <p:spPr/>
        <p:txBody>
          <a:bodyPr/>
          <a:lstStyle/>
          <a:p>
            <a:fld id="{D208E0B3-C38D-478B-B3B8-0AEC6F766AF4}" type="datetimeFigureOut">
              <a:rPr lang="sl-SI" smtClean="0"/>
              <a:t>16. 04. 2020</a:t>
            </a:fld>
            <a:endParaRPr lang="sl-SI"/>
          </a:p>
        </p:txBody>
      </p:sp>
      <p:sp>
        <p:nvSpPr>
          <p:cNvPr id="8" name="Ograda noge 7"/>
          <p:cNvSpPr>
            <a:spLocks noGrp="1"/>
          </p:cNvSpPr>
          <p:nvPr>
            <p:ph type="ftr" sz="quarter" idx="11"/>
          </p:nvPr>
        </p:nvSpPr>
        <p:spPr/>
        <p:txBody>
          <a:bodyPr/>
          <a:lstStyle/>
          <a:p>
            <a:endParaRPr lang="sl-SI"/>
          </a:p>
        </p:txBody>
      </p:sp>
      <p:sp>
        <p:nvSpPr>
          <p:cNvPr id="9" name="Ograda številke diapozitiva 8"/>
          <p:cNvSpPr>
            <a:spLocks noGrp="1"/>
          </p:cNvSpPr>
          <p:nvPr>
            <p:ph type="sldNum" sz="quarter" idx="12"/>
          </p:nvPr>
        </p:nvSpPr>
        <p:spPr/>
        <p:txBody>
          <a:bodyPr/>
          <a:lstStyle/>
          <a:p>
            <a:fld id="{D33DD4F6-372B-4D4D-831B-FA2850A6B708}" type="slidenum">
              <a:rPr lang="sl-SI" smtClean="0"/>
              <a:t>‹#›</a:t>
            </a:fld>
            <a:endParaRPr lang="sl-SI"/>
          </a:p>
        </p:txBody>
      </p:sp>
    </p:spTree>
    <p:extLst>
      <p:ext uri="{BB962C8B-B14F-4D97-AF65-F5344CB8AC3E}">
        <p14:creationId xmlns:p14="http://schemas.microsoft.com/office/powerpoint/2010/main" val="2523242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datuma 2"/>
          <p:cNvSpPr>
            <a:spLocks noGrp="1"/>
          </p:cNvSpPr>
          <p:nvPr>
            <p:ph type="dt" sz="half" idx="10"/>
          </p:nvPr>
        </p:nvSpPr>
        <p:spPr/>
        <p:txBody>
          <a:bodyPr/>
          <a:lstStyle/>
          <a:p>
            <a:fld id="{D208E0B3-C38D-478B-B3B8-0AEC6F766AF4}" type="datetimeFigureOut">
              <a:rPr lang="sl-SI" smtClean="0"/>
              <a:t>16. 04. 2020</a:t>
            </a:fld>
            <a:endParaRPr lang="sl-SI"/>
          </a:p>
        </p:txBody>
      </p:sp>
      <p:sp>
        <p:nvSpPr>
          <p:cNvPr id="4" name="Ograda noge 3"/>
          <p:cNvSpPr>
            <a:spLocks noGrp="1"/>
          </p:cNvSpPr>
          <p:nvPr>
            <p:ph type="ftr" sz="quarter" idx="11"/>
          </p:nvPr>
        </p:nvSpPr>
        <p:spPr/>
        <p:txBody>
          <a:bodyPr/>
          <a:lstStyle/>
          <a:p>
            <a:endParaRPr lang="sl-SI"/>
          </a:p>
        </p:txBody>
      </p:sp>
      <p:sp>
        <p:nvSpPr>
          <p:cNvPr id="5" name="Ograda številke diapozitiva 4"/>
          <p:cNvSpPr>
            <a:spLocks noGrp="1"/>
          </p:cNvSpPr>
          <p:nvPr>
            <p:ph type="sldNum" sz="quarter" idx="12"/>
          </p:nvPr>
        </p:nvSpPr>
        <p:spPr/>
        <p:txBody>
          <a:bodyPr/>
          <a:lstStyle/>
          <a:p>
            <a:fld id="{D33DD4F6-372B-4D4D-831B-FA2850A6B708}" type="slidenum">
              <a:rPr lang="sl-SI" smtClean="0"/>
              <a:t>‹#›</a:t>
            </a:fld>
            <a:endParaRPr lang="sl-SI"/>
          </a:p>
        </p:txBody>
      </p:sp>
    </p:spTree>
    <p:extLst>
      <p:ext uri="{BB962C8B-B14F-4D97-AF65-F5344CB8AC3E}">
        <p14:creationId xmlns:p14="http://schemas.microsoft.com/office/powerpoint/2010/main" val="2812454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D208E0B3-C38D-478B-B3B8-0AEC6F766AF4}" type="datetimeFigureOut">
              <a:rPr lang="sl-SI" smtClean="0"/>
              <a:t>16. 04. 2020</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D33DD4F6-372B-4D4D-831B-FA2850A6B708}" type="slidenum">
              <a:rPr lang="sl-SI" smtClean="0"/>
              <a:t>‹#›</a:t>
            </a:fld>
            <a:endParaRPr lang="sl-SI"/>
          </a:p>
        </p:txBody>
      </p:sp>
    </p:spTree>
    <p:extLst>
      <p:ext uri="{BB962C8B-B14F-4D97-AF65-F5344CB8AC3E}">
        <p14:creationId xmlns:p14="http://schemas.microsoft.com/office/powerpoint/2010/main" val="116604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Uredite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D208E0B3-C38D-478B-B3B8-0AEC6F766AF4}" type="datetimeFigureOut">
              <a:rPr lang="sl-SI" smtClean="0"/>
              <a:t>16. 04. 2020</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D33DD4F6-372B-4D4D-831B-FA2850A6B708}" type="slidenum">
              <a:rPr lang="sl-SI" smtClean="0"/>
              <a:t>‹#›</a:t>
            </a:fld>
            <a:endParaRPr lang="sl-SI"/>
          </a:p>
        </p:txBody>
      </p:sp>
    </p:spTree>
    <p:extLst>
      <p:ext uri="{BB962C8B-B14F-4D97-AF65-F5344CB8AC3E}">
        <p14:creationId xmlns:p14="http://schemas.microsoft.com/office/powerpoint/2010/main" val="507215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Uredite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D208E0B3-C38D-478B-B3B8-0AEC6F766AF4}" type="datetimeFigureOut">
              <a:rPr lang="sl-SI" smtClean="0"/>
              <a:t>16. 04. 2020</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D33DD4F6-372B-4D4D-831B-FA2850A6B708}" type="slidenum">
              <a:rPr lang="sl-SI" smtClean="0"/>
              <a:t>‹#›</a:t>
            </a:fld>
            <a:endParaRPr lang="sl-SI"/>
          </a:p>
        </p:txBody>
      </p:sp>
    </p:spTree>
    <p:extLst>
      <p:ext uri="{BB962C8B-B14F-4D97-AF65-F5344CB8AC3E}">
        <p14:creationId xmlns:p14="http://schemas.microsoft.com/office/powerpoint/2010/main" val="3325375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Ograda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l-SI" smtClean="0"/>
              <a:t>Uredite slog naslova matrice</a:t>
            </a:r>
            <a:endParaRPr lang="sl-SI"/>
          </a:p>
        </p:txBody>
      </p:sp>
      <p:sp>
        <p:nvSpPr>
          <p:cNvPr id="3" name="Ograda besedil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08E0B3-C38D-478B-B3B8-0AEC6F766AF4}" type="datetimeFigureOut">
              <a:rPr lang="sl-SI" smtClean="0"/>
              <a:t>16. 04. 2020</a:t>
            </a:fld>
            <a:endParaRPr lang="sl-SI"/>
          </a:p>
        </p:txBody>
      </p:sp>
      <p:sp>
        <p:nvSpPr>
          <p:cNvPr id="5" name="Ograda no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grada številke diapoz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3DD4F6-372B-4D4D-831B-FA2850A6B708}" type="slidenum">
              <a:rPr lang="sl-SI" smtClean="0"/>
              <a:t>‹#›</a:t>
            </a:fld>
            <a:endParaRPr lang="sl-SI"/>
          </a:p>
        </p:txBody>
      </p:sp>
    </p:spTree>
    <p:extLst>
      <p:ext uri="{BB962C8B-B14F-4D97-AF65-F5344CB8AC3E}">
        <p14:creationId xmlns:p14="http://schemas.microsoft.com/office/powerpoint/2010/main" val="16507302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wav"/><Relationship Id="rId1" Type="http://schemas.microsoft.com/office/2007/relationships/media" Target="../media/media1.wav"/><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2.wav"/><Relationship Id="rId1" Type="http://schemas.microsoft.com/office/2007/relationships/media" Target="../media/media2.wav"/><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besedila 2"/>
          <p:cNvSpPr>
            <a:spLocks noGrp="1"/>
          </p:cNvSpPr>
          <p:nvPr>
            <p:ph type="body" idx="1"/>
          </p:nvPr>
        </p:nvSpPr>
        <p:spPr>
          <a:xfrm>
            <a:off x="722313" y="2906713"/>
            <a:ext cx="7772400" cy="2538511"/>
          </a:xfrm>
        </p:spPr>
        <p:txBody>
          <a:bodyPr>
            <a:normAutofit/>
          </a:bodyPr>
          <a:lstStyle/>
          <a:p>
            <a:pPr marL="342900" lvl="0" indent="-342900">
              <a:buFont typeface="Wingdings" panose="05000000000000000000" pitchFamily="2" charset="2"/>
              <a:buChar char="ü"/>
            </a:pPr>
            <a:endParaRPr lang="sl-SI" i="1" dirty="0" smtClean="0">
              <a:latin typeface="Century Gothic" panose="020B0502020202020204" pitchFamily="34" charset="0"/>
            </a:endParaRPr>
          </a:p>
          <a:p>
            <a:pPr marL="342900" lvl="0" indent="-342900">
              <a:buFont typeface="Wingdings" panose="05000000000000000000" pitchFamily="2" charset="2"/>
              <a:buChar char="ü"/>
            </a:pPr>
            <a:endParaRPr lang="sl-SI" i="1" dirty="0">
              <a:latin typeface="Century Gothic" panose="020B0502020202020204" pitchFamily="34" charset="0"/>
            </a:endParaRPr>
          </a:p>
          <a:p>
            <a:pPr marL="342900" lvl="0" indent="-342900">
              <a:buFont typeface="Wingdings" panose="05000000000000000000" pitchFamily="2" charset="2"/>
              <a:buChar char="ü"/>
            </a:pPr>
            <a:endParaRPr lang="sl-SI" i="1" dirty="0" smtClean="0">
              <a:latin typeface="Century Gothic" panose="020B0502020202020204" pitchFamily="34" charset="0"/>
            </a:endParaRPr>
          </a:p>
          <a:p>
            <a:pPr marL="342900" lvl="0" indent="-342900">
              <a:buFont typeface="Wingdings" panose="05000000000000000000" pitchFamily="2" charset="2"/>
              <a:buChar char="ü"/>
            </a:pPr>
            <a:endParaRPr lang="sl-SI" i="1" dirty="0" smtClean="0">
              <a:latin typeface="Century Gothic" panose="020B0502020202020204" pitchFamily="34" charset="0"/>
            </a:endParaRPr>
          </a:p>
          <a:p>
            <a:pPr marL="342900" lvl="0" indent="-342900">
              <a:buFont typeface="Wingdings" panose="05000000000000000000" pitchFamily="2" charset="2"/>
              <a:buChar char="ü"/>
            </a:pPr>
            <a:r>
              <a:rPr lang="sl-SI" i="1" dirty="0" smtClean="0">
                <a:latin typeface="Century Gothic" panose="020B0502020202020204" pitchFamily="34" charset="0"/>
              </a:rPr>
              <a:t>Razumem</a:t>
            </a:r>
            <a:r>
              <a:rPr lang="sl-SI" i="1" dirty="0">
                <a:latin typeface="Century Gothic" panose="020B0502020202020204" pitchFamily="34" charset="0"/>
              </a:rPr>
              <a:t>, kaj so pripovedna, vprašalna in vzklična poved.</a:t>
            </a:r>
            <a:endParaRPr lang="sl-SI" dirty="0">
              <a:latin typeface="Century Gothic" panose="020B0502020202020204" pitchFamily="34" charset="0"/>
            </a:endParaRPr>
          </a:p>
          <a:p>
            <a:pPr marL="342900" lvl="0" indent="-342900">
              <a:buFont typeface="Wingdings" panose="05000000000000000000" pitchFamily="2" charset="2"/>
              <a:buChar char="ü"/>
            </a:pPr>
            <a:r>
              <a:rPr lang="sl-SI" i="1" dirty="0">
                <a:latin typeface="Century Gothic" panose="020B0502020202020204" pitchFamily="34" charset="0"/>
              </a:rPr>
              <a:t>Uporabljam </a:t>
            </a:r>
            <a:r>
              <a:rPr lang="sl-SI" i="1" dirty="0" smtClean="0">
                <a:latin typeface="Century Gothic" panose="020B0502020202020204" pitchFamily="34" charset="0"/>
              </a:rPr>
              <a:t>ustrezna končna </a:t>
            </a:r>
            <a:r>
              <a:rPr lang="sl-SI" i="1" dirty="0">
                <a:latin typeface="Century Gothic" panose="020B0502020202020204" pitchFamily="34" charset="0"/>
              </a:rPr>
              <a:t>ločila na koncu povedi.</a:t>
            </a:r>
            <a:endParaRPr lang="sl-SI" dirty="0">
              <a:latin typeface="Century Gothic" panose="020B0502020202020204" pitchFamily="34" charset="0"/>
            </a:endParaRPr>
          </a:p>
          <a:p>
            <a:endParaRPr lang="sl-SI" dirty="0"/>
          </a:p>
        </p:txBody>
      </p:sp>
      <p:sp>
        <p:nvSpPr>
          <p:cNvPr id="4" name="Pravokotnik 3"/>
          <p:cNvSpPr/>
          <p:nvPr/>
        </p:nvSpPr>
        <p:spPr>
          <a:xfrm>
            <a:off x="6096241" y="6039290"/>
            <a:ext cx="2376264" cy="32403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sl-SI" sz="1400" dirty="0" smtClean="0">
                <a:latin typeface="Century Gothic" panose="020B0502020202020204" pitchFamily="34" charset="0"/>
              </a:rPr>
              <a:t>Anja </a:t>
            </a:r>
            <a:r>
              <a:rPr lang="sl-SI" sz="1400" dirty="0" err="1" smtClean="0">
                <a:latin typeface="Century Gothic" panose="020B0502020202020204" pitchFamily="34" charset="0"/>
              </a:rPr>
              <a:t>Ržišnik</a:t>
            </a:r>
            <a:r>
              <a:rPr lang="sl-SI" sz="1400" dirty="0" smtClean="0">
                <a:latin typeface="Century Gothic" panose="020B0502020202020204" pitchFamily="34" charset="0"/>
              </a:rPr>
              <a:t> Martinec</a:t>
            </a:r>
            <a:endParaRPr lang="sl-SI" sz="1400" dirty="0">
              <a:latin typeface="Century Gothic" panose="020B0502020202020204" pitchFamily="34" charset="0"/>
            </a:endParaRPr>
          </a:p>
        </p:txBody>
      </p:sp>
      <p:sp>
        <p:nvSpPr>
          <p:cNvPr id="5" name="Pravokotnik 4"/>
          <p:cNvSpPr/>
          <p:nvPr/>
        </p:nvSpPr>
        <p:spPr>
          <a:xfrm>
            <a:off x="683568" y="692696"/>
            <a:ext cx="7776864" cy="2376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dirty="0" smtClean="0">
                <a:latin typeface="Century Gothic" panose="020B0502020202020204" pitchFamily="34" charset="0"/>
              </a:rPr>
              <a:t>Pozdravljen/-a!</a:t>
            </a:r>
          </a:p>
          <a:p>
            <a:pPr algn="ctr"/>
            <a:endParaRPr lang="sl-SI" dirty="0" smtClean="0">
              <a:latin typeface="Century Gothic" panose="020B0502020202020204" pitchFamily="34" charset="0"/>
            </a:endParaRPr>
          </a:p>
          <a:p>
            <a:pPr algn="ctr"/>
            <a:r>
              <a:rPr lang="sl-SI" dirty="0" smtClean="0">
                <a:latin typeface="Century Gothic" panose="020B0502020202020204" pitchFamily="34" charset="0"/>
              </a:rPr>
              <a:t>Prosojnice te bodo vodile skozi učno snov VRSTE POVEDI. Predlagam ti, da si delo razdeliš na dva dela oziroma dva dneva. Tudi  ta predstavitev poteka v dveh delih.  </a:t>
            </a:r>
            <a:endParaRPr lang="sl-SI" dirty="0">
              <a:latin typeface="Century Gothic" panose="020B0502020202020204" pitchFamily="34" charset="0"/>
            </a:endParaRPr>
          </a:p>
        </p:txBody>
      </p:sp>
      <p:sp>
        <p:nvSpPr>
          <p:cNvPr id="6" name="Naslov 5"/>
          <p:cNvSpPr>
            <a:spLocks noGrp="1"/>
          </p:cNvSpPr>
          <p:nvPr>
            <p:ph type="title"/>
          </p:nvPr>
        </p:nvSpPr>
        <p:spPr>
          <a:xfrm>
            <a:off x="722313" y="3284984"/>
            <a:ext cx="7772400" cy="2483991"/>
          </a:xfrm>
        </p:spPr>
        <p:txBody>
          <a:bodyPr/>
          <a:lstStyle/>
          <a:p>
            <a:pPr lvl="0"/>
            <a:r>
              <a:rPr lang="sl-SI" u="sng" dirty="0">
                <a:latin typeface="Century Gothic" panose="020B0502020202020204" pitchFamily="34" charset="0"/>
              </a:rPr>
              <a:t>Nameni učenja</a:t>
            </a:r>
            <a:r>
              <a:rPr lang="sl-SI" i="1" dirty="0">
                <a:latin typeface="Century Gothic" panose="020B0502020202020204" pitchFamily="34" charset="0"/>
              </a:rPr>
              <a:t/>
            </a:r>
            <a:br>
              <a:rPr lang="sl-SI" i="1" dirty="0">
                <a:latin typeface="Century Gothic" panose="020B0502020202020204" pitchFamily="34" charset="0"/>
              </a:rPr>
            </a:br>
            <a:endParaRPr lang="sl-SI" dirty="0"/>
          </a:p>
        </p:txBody>
      </p:sp>
    </p:spTree>
    <p:extLst>
      <p:ext uri="{BB962C8B-B14F-4D97-AF65-F5344CB8AC3E}">
        <p14:creationId xmlns:p14="http://schemas.microsoft.com/office/powerpoint/2010/main" val="3070537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latin typeface="Century Gothic" panose="020B0502020202020204" pitchFamily="34" charset="0"/>
              </a:rPr>
              <a:t>VZKLIČNA POVED</a:t>
            </a:r>
            <a:endParaRPr lang="sl-SI" dirty="0">
              <a:latin typeface="Century Gothic" panose="020B0502020202020204" pitchFamily="34" charset="0"/>
            </a:endParaRPr>
          </a:p>
        </p:txBody>
      </p:sp>
      <p:sp>
        <p:nvSpPr>
          <p:cNvPr id="3" name="Ograda vsebine 2"/>
          <p:cNvSpPr>
            <a:spLocks noGrp="1"/>
          </p:cNvSpPr>
          <p:nvPr>
            <p:ph idx="1"/>
          </p:nvPr>
        </p:nvSpPr>
        <p:spPr/>
        <p:txBody>
          <a:bodyPr>
            <a:normAutofit/>
          </a:bodyPr>
          <a:lstStyle/>
          <a:p>
            <a:r>
              <a:rPr lang="sl-SI" dirty="0" smtClean="0">
                <a:latin typeface="Century Gothic" panose="020B0502020202020204" pitchFamily="34" charset="0"/>
              </a:rPr>
              <a:t>Hej</a:t>
            </a:r>
            <a:r>
              <a:rPr lang="sl-SI" dirty="0" smtClean="0">
                <a:solidFill>
                  <a:srgbClr val="FF0000"/>
                </a:solidFill>
                <a:latin typeface="Century Gothic" panose="020B0502020202020204" pitchFamily="34" charset="0"/>
              </a:rPr>
              <a:t>!</a:t>
            </a:r>
          </a:p>
          <a:p>
            <a:r>
              <a:rPr lang="sl-SI" dirty="0" smtClean="0">
                <a:latin typeface="Century Gothic" panose="020B0502020202020204" pitchFamily="34" charset="0"/>
              </a:rPr>
              <a:t>Joj, kako sem se razveselila</a:t>
            </a:r>
            <a:r>
              <a:rPr lang="sl-SI" dirty="0" smtClean="0">
                <a:solidFill>
                  <a:srgbClr val="FF0000"/>
                </a:solidFill>
                <a:latin typeface="Century Gothic" panose="020B0502020202020204" pitchFamily="34" charset="0"/>
              </a:rPr>
              <a:t>!</a:t>
            </a:r>
          </a:p>
          <a:p>
            <a:r>
              <a:rPr lang="sl-SI" dirty="0" smtClean="0">
                <a:latin typeface="Century Gothic" panose="020B0502020202020204" pitchFamily="34" charset="0"/>
              </a:rPr>
              <a:t>Hana, pridi</a:t>
            </a:r>
            <a:r>
              <a:rPr lang="sl-SI" dirty="0" smtClean="0">
                <a:solidFill>
                  <a:srgbClr val="FF0000"/>
                </a:solidFill>
                <a:latin typeface="Century Gothic" panose="020B0502020202020204" pitchFamily="34" charset="0"/>
              </a:rPr>
              <a:t>!</a:t>
            </a:r>
          </a:p>
          <a:p>
            <a:endParaRPr lang="sl-SI" dirty="0" smtClean="0"/>
          </a:p>
          <a:p>
            <a:pPr marL="0" indent="0">
              <a:buNone/>
            </a:pPr>
            <a:r>
              <a:rPr lang="sl-SI" i="1" dirty="0" smtClean="0">
                <a:latin typeface="Century Gothic" panose="020B0502020202020204" pitchFamily="34" charset="0"/>
              </a:rPr>
              <a:t>Z  njo kaj velimo ali kaj izrečemo čustveno. </a:t>
            </a:r>
            <a:r>
              <a:rPr lang="sl-SI" i="1" u="sng" dirty="0" smtClean="0">
                <a:latin typeface="Century Gothic" panose="020B0502020202020204" pitchFamily="34" charset="0"/>
              </a:rPr>
              <a:t>Po navadi</a:t>
            </a:r>
            <a:r>
              <a:rPr lang="sl-SI" i="1" dirty="0" smtClean="0">
                <a:latin typeface="Century Gothic" panose="020B0502020202020204" pitchFamily="34" charset="0"/>
              </a:rPr>
              <a:t>, ne vedno, ostanemo z glasom v enaki višini. Konča se s klicajem.</a:t>
            </a:r>
            <a:endParaRPr lang="sl-SI" i="1" dirty="0">
              <a:latin typeface="Century Gothic" panose="020B0502020202020204" pitchFamily="34" charset="0"/>
            </a:endParaRPr>
          </a:p>
        </p:txBody>
      </p:sp>
    </p:spTree>
    <p:extLst>
      <p:ext uri="{BB962C8B-B14F-4D97-AF65-F5344CB8AC3E}">
        <p14:creationId xmlns:p14="http://schemas.microsoft.com/office/powerpoint/2010/main" val="1460051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additive="base">
                                        <p:cTn id="2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solidFill>
                  <a:srgbClr val="FF0000"/>
                </a:solidFill>
                <a:latin typeface="Century Gothic" panose="020B0502020202020204" pitchFamily="34" charset="0"/>
              </a:rPr>
              <a:t>MOJI ZAPISKI</a:t>
            </a:r>
            <a:endParaRPr lang="sl-SI" dirty="0">
              <a:solidFill>
                <a:srgbClr val="FF0000"/>
              </a:solidFill>
              <a:latin typeface="Century Gothic" panose="020B0502020202020204" pitchFamily="34" charset="0"/>
            </a:endParaRPr>
          </a:p>
        </p:txBody>
      </p:sp>
      <p:sp>
        <p:nvSpPr>
          <p:cNvPr id="3" name="Ograda vsebine 2"/>
          <p:cNvSpPr>
            <a:spLocks noGrp="1"/>
          </p:cNvSpPr>
          <p:nvPr>
            <p:ph idx="1"/>
          </p:nvPr>
        </p:nvSpPr>
        <p:spPr/>
        <p:txBody>
          <a:bodyPr/>
          <a:lstStyle/>
          <a:p>
            <a:pPr marL="0" indent="0">
              <a:buNone/>
            </a:pPr>
            <a:r>
              <a:rPr lang="sl-SI" dirty="0" smtClean="0">
                <a:latin typeface="Century Gothic" panose="020B0502020202020204" pitchFamily="34" charset="0"/>
              </a:rPr>
              <a:t>V zvezek si naredi zapiske o obravnavani temi. Zapiši, kar je zate pomembno, novo. Oblikuj jih po svoje (miselni vzorec, barve, skice …). </a:t>
            </a:r>
            <a:endParaRPr lang="sl-SI" dirty="0">
              <a:latin typeface="Century Gothic" panose="020B0502020202020204" pitchFamily="34" charset="0"/>
            </a:endParaRPr>
          </a:p>
        </p:txBody>
      </p:sp>
    </p:spTree>
    <p:extLst>
      <p:ext uri="{BB962C8B-B14F-4D97-AF65-F5344CB8AC3E}">
        <p14:creationId xmlns:p14="http://schemas.microsoft.com/office/powerpoint/2010/main" val="26400599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latin typeface="Century Gothic" panose="020B0502020202020204" pitchFamily="34" charset="0"/>
              </a:rPr>
              <a:t>VRSTE POVEDI, 2. DEL</a:t>
            </a:r>
            <a:endParaRPr lang="sl-SI" dirty="0">
              <a:latin typeface="Century Gothic" panose="020B0502020202020204" pitchFamily="34" charset="0"/>
            </a:endParaRPr>
          </a:p>
        </p:txBody>
      </p:sp>
      <p:sp>
        <p:nvSpPr>
          <p:cNvPr id="3" name="Ograda besedila 2"/>
          <p:cNvSpPr>
            <a:spLocks noGrp="1"/>
          </p:cNvSpPr>
          <p:nvPr>
            <p:ph type="body" idx="1"/>
          </p:nvPr>
        </p:nvSpPr>
        <p:spPr/>
        <p:txBody>
          <a:bodyPr/>
          <a:lstStyle/>
          <a:p>
            <a:endParaRPr lang="sl-SI"/>
          </a:p>
        </p:txBody>
      </p:sp>
    </p:spTree>
    <p:extLst>
      <p:ext uri="{BB962C8B-B14F-4D97-AF65-F5344CB8AC3E}">
        <p14:creationId xmlns:p14="http://schemas.microsoft.com/office/powerpoint/2010/main" val="17791082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426170"/>
          </a:xfrm>
        </p:spPr>
        <p:txBody>
          <a:bodyPr>
            <a:noAutofit/>
          </a:bodyPr>
          <a:lstStyle/>
          <a:p>
            <a:r>
              <a:rPr lang="sl-SI" sz="2400" b="1" dirty="0" smtClean="0">
                <a:latin typeface="Century Gothic" panose="020B0502020202020204" pitchFamily="34" charset="0"/>
              </a:rPr>
              <a:t>DOKAZI UČENJA 1</a:t>
            </a:r>
            <a:r>
              <a:rPr lang="sl-SI" sz="2400" dirty="0" smtClean="0">
                <a:latin typeface="Century Gothic" panose="020B0502020202020204" pitchFamily="34" charset="0"/>
              </a:rPr>
              <a:t>: Besedilo prepiši v zvezek in vstavi ustrezna končna ločila. Nalogo lahko narediš tudi na </a:t>
            </a:r>
            <a:r>
              <a:rPr lang="sl-SI" sz="2400" dirty="0" smtClean="0">
                <a:latin typeface="Century Gothic" panose="020B0502020202020204" pitchFamily="34" charset="0"/>
              </a:rPr>
              <a:t>računalnik. </a:t>
            </a:r>
            <a:r>
              <a:rPr lang="sl-SI" sz="2400" dirty="0" smtClean="0">
                <a:solidFill>
                  <a:srgbClr val="0070C0"/>
                </a:solidFill>
                <a:latin typeface="Century Gothic" panose="020B0502020202020204" pitchFamily="34" charset="0"/>
              </a:rPr>
              <a:t>Opravljeno nalogo mi pošlji po e-pošti. </a:t>
            </a:r>
            <a:endParaRPr lang="sl-SI" sz="2400" dirty="0">
              <a:solidFill>
                <a:srgbClr val="0070C0"/>
              </a:solidFill>
              <a:latin typeface="Century Gothic" panose="020B0502020202020204" pitchFamily="34" charset="0"/>
            </a:endParaRPr>
          </a:p>
        </p:txBody>
      </p:sp>
      <p:sp>
        <p:nvSpPr>
          <p:cNvPr id="3" name="Ograda vsebine 2"/>
          <p:cNvSpPr>
            <a:spLocks noGrp="1"/>
          </p:cNvSpPr>
          <p:nvPr>
            <p:ph idx="1"/>
          </p:nvPr>
        </p:nvSpPr>
        <p:spPr>
          <a:xfrm>
            <a:off x="539552" y="1988840"/>
            <a:ext cx="8229600" cy="4320480"/>
          </a:xfrm>
        </p:spPr>
        <p:txBody>
          <a:bodyPr>
            <a:normAutofit fontScale="92500"/>
          </a:bodyPr>
          <a:lstStyle/>
          <a:p>
            <a:pPr marL="0" indent="0">
              <a:lnSpc>
                <a:spcPct val="150000"/>
              </a:lnSpc>
              <a:buNone/>
            </a:pPr>
            <a:r>
              <a:rPr lang="sl-SI" sz="2400" dirty="0" smtClean="0">
                <a:latin typeface="Century Gothic" panose="020B0502020202020204" pitchFamily="34" charset="0"/>
              </a:rPr>
              <a:t>Včeraj je šlo vse </a:t>
            </a:r>
            <a:r>
              <a:rPr lang="sl-SI" sz="2400" smtClean="0">
                <a:latin typeface="Century Gothic" panose="020B0502020202020204" pitchFamily="34" charset="0"/>
              </a:rPr>
              <a:t>narobe </a:t>
            </a:r>
            <a:r>
              <a:rPr lang="sl-SI" sz="2400" smtClean="0">
                <a:latin typeface="Century Gothic" panose="020B0502020202020204" pitchFamily="34" charset="0"/>
              </a:rPr>
              <a:t>Te</a:t>
            </a:r>
            <a:r>
              <a:rPr lang="sl-SI" sz="2400" smtClean="0">
                <a:latin typeface="Century Gothic" panose="020B0502020202020204" pitchFamily="34" charset="0"/>
              </a:rPr>
              <a:t> </a:t>
            </a:r>
            <a:r>
              <a:rPr lang="sl-SI" sz="2400" dirty="0" smtClean="0">
                <a:latin typeface="Century Gothic" panose="020B0502020202020204" pitchFamily="34" charset="0"/>
              </a:rPr>
              <a:t>zanima, zakaj  Najprej sem se prepozno zbudil, saj budilka ni zvonila  Prebudil me je moj pes </a:t>
            </a:r>
            <a:r>
              <a:rPr lang="sl-SI" sz="2400" dirty="0" err="1" smtClean="0">
                <a:latin typeface="Century Gothic" panose="020B0502020202020204" pitchFamily="34" charset="0"/>
              </a:rPr>
              <a:t>Tobi</a:t>
            </a:r>
            <a:r>
              <a:rPr lang="sl-SI" sz="2400" dirty="0" smtClean="0">
                <a:latin typeface="Century Gothic" panose="020B0502020202020204" pitchFamily="34" charset="0"/>
              </a:rPr>
              <a:t>  Kakšna sreča  Nato sem se želel obleči, a nisem našel čistih hlač  Sposodil sem si kar bratove  Zatem sem hitro stekel na avtobus  Joj, pozabil sem karto </a:t>
            </a:r>
            <a:r>
              <a:rPr lang="sl-SI" sz="2400" dirty="0">
                <a:latin typeface="Century Gothic" panose="020B0502020202020204" pitchFamily="34" charset="0"/>
              </a:rPr>
              <a:t>Z</a:t>
            </a:r>
            <a:r>
              <a:rPr lang="sl-SI" sz="2400" dirty="0" smtClean="0">
                <a:latin typeface="Century Gothic" panose="020B0502020202020204" pitchFamily="34" charset="0"/>
              </a:rPr>
              <a:t>a vožnjo do šole sem moral plačati  V šolo pa sem prišel brez šolske torbe  Pozabil sem jo na avtobusu  Grozno</a:t>
            </a:r>
          </a:p>
          <a:p>
            <a:pPr marL="0" indent="0">
              <a:lnSpc>
                <a:spcPct val="150000"/>
              </a:lnSpc>
              <a:buNone/>
            </a:pPr>
            <a:r>
              <a:rPr lang="sl-SI" sz="2400" dirty="0" smtClean="0">
                <a:latin typeface="Century Gothic" panose="020B0502020202020204" pitchFamily="34" charset="0"/>
              </a:rPr>
              <a:t>Je tudi pri </a:t>
            </a:r>
            <a:r>
              <a:rPr lang="sl-SI" sz="2400" dirty="0">
                <a:latin typeface="Century Gothic" panose="020B0502020202020204" pitchFamily="34" charset="0"/>
              </a:rPr>
              <a:t>tebi </a:t>
            </a:r>
            <a:r>
              <a:rPr lang="sl-SI" sz="2400" dirty="0" smtClean="0">
                <a:latin typeface="Century Gothic" panose="020B0502020202020204" pitchFamily="34" charset="0"/>
              </a:rPr>
              <a:t>kdaj šlo </a:t>
            </a:r>
            <a:r>
              <a:rPr lang="sl-SI" sz="2400" dirty="0">
                <a:latin typeface="Century Gothic" panose="020B0502020202020204" pitchFamily="34" charset="0"/>
              </a:rPr>
              <a:t>vse </a:t>
            </a:r>
            <a:r>
              <a:rPr lang="sl-SI" sz="2400" dirty="0" smtClean="0">
                <a:latin typeface="Century Gothic" panose="020B0502020202020204" pitchFamily="34" charset="0"/>
              </a:rPr>
              <a:t>narobe</a:t>
            </a:r>
          </a:p>
        </p:txBody>
      </p:sp>
    </p:spTree>
    <p:extLst>
      <p:ext uri="{BB962C8B-B14F-4D97-AF65-F5344CB8AC3E}">
        <p14:creationId xmlns:p14="http://schemas.microsoft.com/office/powerpoint/2010/main" val="732374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latin typeface="Century Gothic" panose="020B0502020202020204" pitchFamily="34" charset="0"/>
              </a:rPr>
              <a:t>DOKAZI UČENJA 2</a:t>
            </a:r>
            <a:endParaRPr lang="sl-SI" b="1" dirty="0">
              <a:latin typeface="Century Gothic" panose="020B0502020202020204" pitchFamily="34" charset="0"/>
            </a:endParaRPr>
          </a:p>
        </p:txBody>
      </p:sp>
      <p:sp>
        <p:nvSpPr>
          <p:cNvPr id="3" name="Ograda vsebine 2"/>
          <p:cNvSpPr>
            <a:spLocks noGrp="1"/>
          </p:cNvSpPr>
          <p:nvPr>
            <p:ph idx="1"/>
          </p:nvPr>
        </p:nvSpPr>
        <p:spPr/>
        <p:txBody>
          <a:bodyPr/>
          <a:lstStyle/>
          <a:p>
            <a:r>
              <a:rPr lang="sl-SI" dirty="0" smtClean="0">
                <a:latin typeface="Century Gothic" panose="020B0502020202020204" pitchFamily="34" charset="0"/>
              </a:rPr>
              <a:t>Izmisli si tri pripovedne, tri vprašalne in tri vzklične povedi. Zapiši jih v zvezek. </a:t>
            </a:r>
            <a:r>
              <a:rPr lang="sl-SI" sz="1800" dirty="0" smtClean="0">
                <a:latin typeface="Century Gothic" panose="020B0502020202020204" pitchFamily="34" charset="0"/>
              </a:rPr>
              <a:t>Lahko napišeš tudi kratko zgodbo iz teh devetih povedi.</a:t>
            </a:r>
          </a:p>
          <a:p>
            <a:pPr>
              <a:buFont typeface="Wingdings" panose="05000000000000000000" pitchFamily="2" charset="2"/>
              <a:buChar char="Ø"/>
            </a:pPr>
            <a:r>
              <a:rPr lang="sl-SI" sz="2800" dirty="0" smtClean="0">
                <a:solidFill>
                  <a:srgbClr val="0070C0"/>
                </a:solidFill>
                <a:latin typeface="Century Gothic" panose="020B0502020202020204" pitchFamily="34" charset="0"/>
              </a:rPr>
              <a:t>Besedilo fotografiraj in mi ga pošlji po e-pošti.</a:t>
            </a:r>
          </a:p>
          <a:p>
            <a:r>
              <a:rPr lang="sl-SI" sz="2800" dirty="0" smtClean="0">
                <a:latin typeface="Century Gothic" panose="020B0502020202020204" pitchFamily="34" charset="0"/>
              </a:rPr>
              <a:t>Zapisane povedi glasno preberi in se posnemi. Upoštevaj značilnosti pri izgovoru posameznih vrst povedi.</a:t>
            </a:r>
          </a:p>
          <a:p>
            <a:pPr>
              <a:buFont typeface="Wingdings" panose="05000000000000000000" pitchFamily="2" charset="2"/>
              <a:buChar char="Ø"/>
            </a:pPr>
            <a:r>
              <a:rPr lang="sl-SI" sz="2800" dirty="0" smtClean="0">
                <a:solidFill>
                  <a:srgbClr val="0070C0"/>
                </a:solidFill>
                <a:latin typeface="Century Gothic" panose="020B0502020202020204" pitchFamily="34" charset="0"/>
              </a:rPr>
              <a:t>Zvočni posnetek mi pošlji po e-pošti.</a:t>
            </a:r>
          </a:p>
        </p:txBody>
      </p:sp>
    </p:spTree>
    <p:extLst>
      <p:ext uri="{BB962C8B-B14F-4D97-AF65-F5344CB8AC3E}">
        <p14:creationId xmlns:p14="http://schemas.microsoft.com/office/powerpoint/2010/main" val="636326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sl-SI" dirty="0" smtClean="0">
                <a:latin typeface="Century Gothic" panose="020B0502020202020204" pitchFamily="34" charset="0"/>
              </a:rPr>
              <a:t>VRSTE POVEDI</a:t>
            </a:r>
            <a:endParaRPr lang="sl-SI" dirty="0">
              <a:latin typeface="Century Gothic" panose="020B0502020202020204" pitchFamily="34" charset="0"/>
            </a:endParaRPr>
          </a:p>
        </p:txBody>
      </p:sp>
      <p:sp>
        <p:nvSpPr>
          <p:cNvPr id="3" name="Podnaslov 2"/>
          <p:cNvSpPr>
            <a:spLocks noGrp="1"/>
          </p:cNvSpPr>
          <p:nvPr>
            <p:ph type="subTitle" idx="1"/>
          </p:nvPr>
        </p:nvSpPr>
        <p:spPr/>
        <p:txBody>
          <a:bodyPr/>
          <a:lstStyle/>
          <a:p>
            <a:endParaRPr lang="sl-SI"/>
          </a:p>
        </p:txBody>
      </p:sp>
      <p:cxnSp>
        <p:nvCxnSpPr>
          <p:cNvPr id="5" name="Raven puščični povezovalnik 4"/>
          <p:cNvCxnSpPr/>
          <p:nvPr/>
        </p:nvCxnSpPr>
        <p:spPr>
          <a:xfrm flipH="1">
            <a:off x="1475656" y="3212976"/>
            <a:ext cx="1080120"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Zaobljeni pravokotnik 5"/>
          <p:cNvSpPr/>
          <p:nvPr/>
        </p:nvSpPr>
        <p:spPr>
          <a:xfrm>
            <a:off x="395536" y="4293096"/>
            <a:ext cx="2376264" cy="12961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dirty="0" smtClean="0">
                <a:latin typeface="Century Gothic" panose="020B0502020202020204" pitchFamily="34" charset="0"/>
              </a:rPr>
              <a:t>PRIPOVEDNE</a:t>
            </a:r>
            <a:endParaRPr lang="sl-SI" dirty="0">
              <a:latin typeface="Century Gothic" panose="020B0502020202020204" pitchFamily="34" charset="0"/>
            </a:endParaRPr>
          </a:p>
        </p:txBody>
      </p:sp>
      <p:sp>
        <p:nvSpPr>
          <p:cNvPr id="7" name="Zaobljeni pravokotnik 6"/>
          <p:cNvSpPr/>
          <p:nvPr/>
        </p:nvSpPr>
        <p:spPr>
          <a:xfrm>
            <a:off x="3059832" y="4293096"/>
            <a:ext cx="2376264" cy="12961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dirty="0" smtClean="0">
                <a:latin typeface="Century Gothic" panose="020B0502020202020204" pitchFamily="34" charset="0"/>
              </a:rPr>
              <a:t>VPRAŠALNE</a:t>
            </a:r>
            <a:endParaRPr lang="sl-SI" dirty="0">
              <a:latin typeface="Century Gothic" panose="020B0502020202020204" pitchFamily="34" charset="0"/>
            </a:endParaRPr>
          </a:p>
        </p:txBody>
      </p:sp>
      <p:sp>
        <p:nvSpPr>
          <p:cNvPr id="8" name="Zaobljeni pravokotnik 7"/>
          <p:cNvSpPr/>
          <p:nvPr/>
        </p:nvSpPr>
        <p:spPr>
          <a:xfrm>
            <a:off x="5796136" y="4293096"/>
            <a:ext cx="2376264" cy="12961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dirty="0" smtClean="0">
                <a:latin typeface="Century Gothic" panose="020B0502020202020204" pitchFamily="34" charset="0"/>
              </a:rPr>
              <a:t>VZKLIČNE</a:t>
            </a:r>
            <a:endParaRPr lang="sl-SI" dirty="0">
              <a:latin typeface="Century Gothic" panose="020B0502020202020204" pitchFamily="34" charset="0"/>
            </a:endParaRPr>
          </a:p>
        </p:txBody>
      </p:sp>
      <p:cxnSp>
        <p:nvCxnSpPr>
          <p:cNvPr id="9" name="Raven puščični povezovalnik 8"/>
          <p:cNvCxnSpPr/>
          <p:nvPr/>
        </p:nvCxnSpPr>
        <p:spPr>
          <a:xfrm>
            <a:off x="4323776" y="3212976"/>
            <a:ext cx="0"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Raven puščični povezovalnik 10"/>
          <p:cNvCxnSpPr/>
          <p:nvPr/>
        </p:nvCxnSpPr>
        <p:spPr>
          <a:xfrm>
            <a:off x="6084168" y="3212976"/>
            <a:ext cx="1296144"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8380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mph" presetSubtype="0" fill="hold" grpId="0" nodeType="clickEffect">
                                  <p:stCondLst>
                                    <p:cond delay="0"/>
                                  </p:stCondLst>
                                  <p:childTnLst>
                                    <p:animClr clrSpc="hsl" dir="cw">
                                      <p:cBhvr override="childStyle">
                                        <p:cTn id="6" dur="500" fill="hold"/>
                                        <p:tgtEl>
                                          <p:spTgt spid="6"/>
                                        </p:tgtEl>
                                        <p:attrNameLst>
                                          <p:attrName>style.color</p:attrName>
                                        </p:attrNameLst>
                                      </p:cBhvr>
                                      <p:by>
                                        <p:hsl h="0" s="-12549" l="-25098"/>
                                      </p:by>
                                    </p:animClr>
                                    <p:animClr clrSpc="hsl" dir="cw">
                                      <p:cBhvr>
                                        <p:cTn id="7" dur="500" fill="hold"/>
                                        <p:tgtEl>
                                          <p:spTgt spid="6"/>
                                        </p:tgtEl>
                                        <p:attrNameLst>
                                          <p:attrName>fillcolor</p:attrName>
                                        </p:attrNameLst>
                                      </p:cBhvr>
                                      <p:by>
                                        <p:hsl h="0" s="-12549" l="-25098"/>
                                      </p:by>
                                    </p:animClr>
                                    <p:animClr clrSpc="hsl" dir="cw">
                                      <p:cBhvr>
                                        <p:cTn id="8" dur="500" fill="hold"/>
                                        <p:tgtEl>
                                          <p:spTgt spid="6"/>
                                        </p:tgtEl>
                                        <p:attrNameLst>
                                          <p:attrName>stroke.color</p:attrName>
                                        </p:attrNameLst>
                                      </p:cBhvr>
                                      <p:by>
                                        <p:hsl h="0" s="-12549" l="-25098"/>
                                      </p:by>
                                    </p:animClr>
                                    <p:set>
                                      <p:cBhvr>
                                        <p:cTn id="9" dur="500" fill="hold"/>
                                        <p:tgtEl>
                                          <p:spTgt spid="6"/>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4" presetClass="emph" presetSubtype="0" fill="hold" grpId="0" nodeType="clickEffect">
                                  <p:stCondLst>
                                    <p:cond delay="0"/>
                                  </p:stCondLst>
                                  <p:childTnLst>
                                    <p:animClr clrSpc="hsl" dir="cw">
                                      <p:cBhvr override="childStyle">
                                        <p:cTn id="13" dur="500" fill="hold"/>
                                        <p:tgtEl>
                                          <p:spTgt spid="7"/>
                                        </p:tgtEl>
                                        <p:attrNameLst>
                                          <p:attrName>style.color</p:attrName>
                                        </p:attrNameLst>
                                      </p:cBhvr>
                                      <p:by>
                                        <p:hsl h="0" s="-12549" l="-25098"/>
                                      </p:by>
                                    </p:animClr>
                                    <p:animClr clrSpc="hsl" dir="cw">
                                      <p:cBhvr>
                                        <p:cTn id="14" dur="500" fill="hold"/>
                                        <p:tgtEl>
                                          <p:spTgt spid="7"/>
                                        </p:tgtEl>
                                        <p:attrNameLst>
                                          <p:attrName>fillcolor</p:attrName>
                                        </p:attrNameLst>
                                      </p:cBhvr>
                                      <p:by>
                                        <p:hsl h="0" s="-12549" l="-25098"/>
                                      </p:by>
                                    </p:animClr>
                                    <p:animClr clrSpc="hsl" dir="cw">
                                      <p:cBhvr>
                                        <p:cTn id="15" dur="500" fill="hold"/>
                                        <p:tgtEl>
                                          <p:spTgt spid="7"/>
                                        </p:tgtEl>
                                        <p:attrNameLst>
                                          <p:attrName>stroke.color</p:attrName>
                                        </p:attrNameLst>
                                      </p:cBhvr>
                                      <p:by>
                                        <p:hsl h="0" s="-12549" l="-25098"/>
                                      </p:by>
                                    </p:animClr>
                                    <p:set>
                                      <p:cBhvr>
                                        <p:cTn id="16" dur="500" fill="hold"/>
                                        <p:tgtEl>
                                          <p:spTgt spid="7"/>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4" presetClass="emph" presetSubtype="0" fill="hold" grpId="0" nodeType="clickEffect">
                                  <p:stCondLst>
                                    <p:cond delay="0"/>
                                  </p:stCondLst>
                                  <p:childTnLst>
                                    <p:animClr clrSpc="hsl" dir="cw">
                                      <p:cBhvr override="childStyle">
                                        <p:cTn id="20" dur="500" fill="hold"/>
                                        <p:tgtEl>
                                          <p:spTgt spid="8"/>
                                        </p:tgtEl>
                                        <p:attrNameLst>
                                          <p:attrName>style.color</p:attrName>
                                        </p:attrNameLst>
                                      </p:cBhvr>
                                      <p:by>
                                        <p:hsl h="0" s="-12549" l="-25098"/>
                                      </p:by>
                                    </p:animClr>
                                    <p:animClr clrSpc="hsl" dir="cw">
                                      <p:cBhvr>
                                        <p:cTn id="21" dur="500" fill="hold"/>
                                        <p:tgtEl>
                                          <p:spTgt spid="8"/>
                                        </p:tgtEl>
                                        <p:attrNameLst>
                                          <p:attrName>fillcolor</p:attrName>
                                        </p:attrNameLst>
                                      </p:cBhvr>
                                      <p:by>
                                        <p:hsl h="0" s="-12549" l="-25098"/>
                                      </p:by>
                                    </p:animClr>
                                    <p:animClr clrSpc="hsl" dir="cw">
                                      <p:cBhvr>
                                        <p:cTn id="22" dur="500" fill="hold"/>
                                        <p:tgtEl>
                                          <p:spTgt spid="8"/>
                                        </p:tgtEl>
                                        <p:attrNameLst>
                                          <p:attrName>stroke.color</p:attrName>
                                        </p:attrNameLst>
                                      </p:cBhvr>
                                      <p:by>
                                        <p:hsl h="0" s="-12549" l="-25098"/>
                                      </p:by>
                                    </p:animClr>
                                    <p:set>
                                      <p:cBhvr>
                                        <p:cTn id="23" dur="500" fill="hold"/>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latin typeface="Century Gothic" panose="020B0502020202020204" pitchFamily="34" charset="0"/>
              </a:rPr>
              <a:t>VRSTE POVEDI, 1. DEL</a:t>
            </a:r>
            <a:endParaRPr lang="sl-SI" dirty="0">
              <a:latin typeface="Century Gothic" panose="020B0502020202020204" pitchFamily="34" charset="0"/>
            </a:endParaRPr>
          </a:p>
        </p:txBody>
      </p:sp>
      <p:sp>
        <p:nvSpPr>
          <p:cNvPr id="3" name="Ograda besedila 2"/>
          <p:cNvSpPr>
            <a:spLocks noGrp="1"/>
          </p:cNvSpPr>
          <p:nvPr>
            <p:ph type="body" idx="1"/>
          </p:nvPr>
        </p:nvSpPr>
        <p:spPr/>
        <p:txBody>
          <a:bodyPr/>
          <a:lstStyle/>
          <a:p>
            <a:endParaRPr lang="sl-SI" dirty="0"/>
          </a:p>
        </p:txBody>
      </p:sp>
    </p:spTree>
    <p:extLst>
      <p:ext uri="{BB962C8B-B14F-4D97-AF65-F5344CB8AC3E}">
        <p14:creationId xmlns:p14="http://schemas.microsoft.com/office/powerpoint/2010/main" val="31404817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sl-SI" sz="3200" dirty="0" smtClean="0">
                <a:latin typeface="Century Gothic" panose="020B0502020202020204" pitchFamily="34" charset="0"/>
              </a:rPr>
              <a:t>Preberi e-pošto, ki jo je Hana poslala Mini. Besedilu lahko tudi prisluhneš.</a:t>
            </a:r>
            <a:endParaRPr lang="sl-SI" sz="3200" dirty="0">
              <a:latin typeface="Century Gothic" panose="020B0502020202020204" pitchFamily="34" charset="0"/>
            </a:endParaRPr>
          </a:p>
        </p:txBody>
      </p:sp>
      <p:sp>
        <p:nvSpPr>
          <p:cNvPr id="3" name="Ograda vsebine 2"/>
          <p:cNvSpPr>
            <a:spLocks noGrp="1"/>
          </p:cNvSpPr>
          <p:nvPr>
            <p:ph idx="1"/>
          </p:nvPr>
        </p:nvSpPr>
        <p:spPr>
          <a:xfrm>
            <a:off x="107504" y="1600200"/>
            <a:ext cx="8928992" cy="4997152"/>
          </a:xfrm>
        </p:spPr>
        <p:txBody>
          <a:bodyPr>
            <a:noAutofit/>
          </a:bodyPr>
          <a:lstStyle/>
          <a:p>
            <a:pPr marL="0" indent="0">
              <a:buNone/>
            </a:pPr>
            <a:r>
              <a:rPr lang="sl-SI" sz="1600" dirty="0" smtClean="0">
                <a:latin typeface="Times New Roman" panose="02020603050405020304" pitchFamily="18" charset="0"/>
                <a:cs typeface="Times New Roman" panose="02020603050405020304" pitchFamily="18" charset="0"/>
              </a:rPr>
              <a:t>Hej!</a:t>
            </a:r>
          </a:p>
          <a:p>
            <a:pPr marL="0" indent="0">
              <a:buNone/>
            </a:pPr>
            <a:endParaRPr lang="sl-SI" sz="1600" dirty="0" smtClean="0">
              <a:latin typeface="Times New Roman" panose="02020603050405020304" pitchFamily="18" charset="0"/>
              <a:cs typeface="Times New Roman" panose="02020603050405020304" pitchFamily="18" charset="0"/>
            </a:endParaRPr>
          </a:p>
          <a:p>
            <a:pPr marL="0" indent="0">
              <a:buNone/>
            </a:pPr>
            <a:r>
              <a:rPr lang="sl-SI" sz="1600" dirty="0">
                <a:latin typeface="Times New Roman" panose="02020603050405020304" pitchFamily="18" charset="0"/>
                <a:cs typeface="Times New Roman" panose="02020603050405020304" pitchFamily="18" charset="0"/>
              </a:rPr>
              <a:t>S</a:t>
            </a:r>
            <a:r>
              <a:rPr lang="sl-SI" sz="1600" dirty="0" smtClean="0">
                <a:latin typeface="Times New Roman" panose="02020603050405020304" pitchFamily="18" charset="0"/>
                <a:cs typeface="Times New Roman" panose="02020603050405020304" pitchFamily="18" charset="0"/>
              </a:rPr>
              <a:t>pet je tu ponedeljek in jaz ti zopet pišem. Kako se imaš kaj?</a:t>
            </a:r>
          </a:p>
          <a:p>
            <a:pPr marL="0" indent="0">
              <a:buNone/>
            </a:pPr>
            <a:r>
              <a:rPr lang="sl-SI" sz="1600" dirty="0" smtClean="0">
                <a:latin typeface="Times New Roman" panose="02020603050405020304" pitchFamily="18" charset="0"/>
                <a:cs typeface="Times New Roman" panose="02020603050405020304" pitchFamily="18" charset="0"/>
              </a:rPr>
              <a:t>Jaz sem prejšnji  teden na </a:t>
            </a:r>
            <a:r>
              <a:rPr lang="sl-SI" sz="1600" dirty="0">
                <a:latin typeface="Times New Roman" panose="02020603050405020304" pitchFamily="18" charset="0"/>
                <a:cs typeface="Times New Roman" panose="02020603050405020304" pitchFamily="18" charset="0"/>
              </a:rPr>
              <a:t>podstrešju </a:t>
            </a:r>
            <a:r>
              <a:rPr lang="sl-SI" sz="1600" dirty="0" smtClean="0">
                <a:latin typeface="Times New Roman" panose="02020603050405020304" pitchFamily="18" charset="0"/>
                <a:cs typeface="Times New Roman" panose="02020603050405020304" pitchFamily="18" charset="0"/>
              </a:rPr>
              <a:t>našla </a:t>
            </a:r>
            <a:r>
              <a:rPr lang="sl-SI" sz="1600" dirty="0">
                <a:latin typeface="Times New Roman" panose="02020603050405020304" pitchFamily="18" charset="0"/>
                <a:cs typeface="Times New Roman" panose="02020603050405020304" pitchFamily="18" charset="0"/>
              </a:rPr>
              <a:t>zares staro </a:t>
            </a:r>
            <a:r>
              <a:rPr lang="sl-SI" sz="1600" dirty="0" smtClean="0">
                <a:latin typeface="Times New Roman" panose="02020603050405020304" pitchFamily="18" charset="0"/>
                <a:cs typeface="Times New Roman" panose="02020603050405020304" pitchFamily="18" charset="0"/>
              </a:rPr>
              <a:t>mamino </a:t>
            </a:r>
            <a:r>
              <a:rPr lang="sl-SI" sz="1600" dirty="0">
                <a:latin typeface="Times New Roman" panose="02020603050405020304" pitchFamily="18" charset="0"/>
                <a:cs typeface="Times New Roman" panose="02020603050405020304" pitchFamily="18" charset="0"/>
              </a:rPr>
              <a:t>knjigo pravljic. </a:t>
            </a:r>
            <a:r>
              <a:rPr lang="sl-SI" sz="1600" dirty="0" smtClean="0">
                <a:latin typeface="Times New Roman" panose="02020603050405020304" pitchFamily="18" charset="0"/>
                <a:cs typeface="Times New Roman" panose="02020603050405020304" pitchFamily="18" charset="0"/>
              </a:rPr>
              <a:t>Joj, kako sem se razveselila! </a:t>
            </a:r>
            <a:r>
              <a:rPr lang="sl-SI" sz="1600" dirty="0">
                <a:latin typeface="Times New Roman" panose="02020603050405020304" pitchFamily="18" charset="0"/>
                <a:cs typeface="Times New Roman" panose="02020603050405020304" pitchFamily="18" charset="0"/>
              </a:rPr>
              <a:t>R</a:t>
            </a:r>
            <a:r>
              <a:rPr lang="sl-SI" sz="1600" dirty="0" smtClean="0">
                <a:latin typeface="Times New Roman" panose="02020603050405020304" pitchFamily="18" charset="0"/>
                <a:cs typeface="Times New Roman" panose="02020603050405020304" pitchFamily="18" charset="0"/>
              </a:rPr>
              <a:t>ada prebiram takšne stare knjige. Zdaj pa so knjižnice zaprte. Kakšne knjige so pa tebi všeč? </a:t>
            </a:r>
          </a:p>
          <a:p>
            <a:pPr marL="0" indent="0">
              <a:buNone/>
            </a:pPr>
            <a:r>
              <a:rPr lang="sl-SI" sz="1600" dirty="0" smtClean="0">
                <a:latin typeface="Times New Roman" panose="02020603050405020304" pitchFamily="18" charset="0"/>
                <a:cs typeface="Times New Roman" panose="02020603050405020304" pitchFamily="18" charset="0"/>
              </a:rPr>
              <a:t>Lotila sem se tudi peke čokoladnih kolačkov po tvojem receptu. Zapomnila sem si tvoje nasvete. Prišli so mi prav in kolački so bili slastni. Ne morem pa se odločiti, kakšen kruh naj spečem. Bi mi lahko pomagala s kakšnim novim nasvetom?</a:t>
            </a:r>
          </a:p>
          <a:p>
            <a:pPr marL="0" indent="0">
              <a:buNone/>
            </a:pPr>
            <a:r>
              <a:rPr lang="sl-SI" sz="1600" dirty="0" smtClean="0">
                <a:latin typeface="Times New Roman" panose="02020603050405020304" pitchFamily="18" charset="0"/>
                <a:cs typeface="Times New Roman" panose="02020603050405020304" pitchFamily="18" charset="0"/>
              </a:rPr>
              <a:t>Zdaj imamo pa kosilo. </a:t>
            </a:r>
            <a:r>
              <a:rPr lang="sl-SI" sz="1600" dirty="0">
                <a:latin typeface="Times New Roman" panose="02020603050405020304" pitchFamily="18" charset="0"/>
                <a:cs typeface="Times New Roman" panose="02020603050405020304" pitchFamily="18" charset="0"/>
              </a:rPr>
              <a:t>I</a:t>
            </a:r>
            <a:r>
              <a:rPr lang="sl-SI" sz="1600" dirty="0" smtClean="0">
                <a:latin typeface="Times New Roman" panose="02020603050405020304" pitchFamily="18" charset="0"/>
                <a:cs typeface="Times New Roman" panose="02020603050405020304" pitchFamily="18" charset="0"/>
              </a:rPr>
              <a:t>z kuhinje že slišim: „Hana, pridi!“</a:t>
            </a:r>
          </a:p>
          <a:p>
            <a:pPr marL="0" indent="0">
              <a:buNone/>
            </a:pPr>
            <a:r>
              <a:rPr lang="sl-SI" sz="1600" dirty="0" smtClean="0">
                <a:latin typeface="Times New Roman" panose="02020603050405020304" pitchFamily="18" charset="0"/>
                <a:cs typeface="Times New Roman" panose="02020603050405020304" pitchFamily="18" charset="0"/>
              </a:rPr>
              <a:t>Moram zaključiti</a:t>
            </a:r>
            <a:r>
              <a:rPr lang="sl-SI" sz="1600" dirty="0">
                <a:latin typeface="Times New Roman" panose="02020603050405020304" pitchFamily="18" charset="0"/>
                <a:cs typeface="Times New Roman" panose="02020603050405020304" pitchFamily="18" charset="0"/>
              </a:rPr>
              <a:t>. </a:t>
            </a:r>
            <a:endParaRPr lang="sl-SI" sz="1600" dirty="0" smtClean="0">
              <a:latin typeface="Times New Roman" panose="02020603050405020304" pitchFamily="18" charset="0"/>
              <a:cs typeface="Times New Roman" panose="02020603050405020304" pitchFamily="18" charset="0"/>
            </a:endParaRPr>
          </a:p>
          <a:p>
            <a:pPr marL="0" indent="0">
              <a:buNone/>
            </a:pPr>
            <a:endParaRPr lang="sl-SI" sz="1600" dirty="0">
              <a:latin typeface="Times New Roman" panose="02020603050405020304" pitchFamily="18" charset="0"/>
              <a:cs typeface="Times New Roman" panose="02020603050405020304" pitchFamily="18" charset="0"/>
            </a:endParaRPr>
          </a:p>
          <a:p>
            <a:pPr marL="0" indent="0">
              <a:buNone/>
            </a:pPr>
            <a:r>
              <a:rPr lang="sl-SI" sz="1600" dirty="0" smtClean="0">
                <a:latin typeface="Times New Roman" panose="02020603050405020304" pitchFamily="18" charset="0"/>
                <a:cs typeface="Times New Roman" panose="02020603050405020304" pitchFamily="18" charset="0"/>
              </a:rPr>
              <a:t>Piši </a:t>
            </a:r>
            <a:r>
              <a:rPr lang="sl-SI" sz="1600" dirty="0">
                <a:latin typeface="Times New Roman" panose="02020603050405020304" pitchFamily="18" charset="0"/>
                <a:cs typeface="Times New Roman" panose="02020603050405020304" pitchFamily="18" charset="0"/>
              </a:rPr>
              <a:t>mi kaj. </a:t>
            </a:r>
          </a:p>
          <a:p>
            <a:pPr marL="0" indent="0">
              <a:buNone/>
            </a:pPr>
            <a:endParaRPr lang="sl-SI" sz="1600" dirty="0" smtClean="0">
              <a:latin typeface="Times New Roman" panose="02020603050405020304" pitchFamily="18" charset="0"/>
              <a:cs typeface="Times New Roman" panose="02020603050405020304" pitchFamily="18" charset="0"/>
            </a:endParaRPr>
          </a:p>
          <a:p>
            <a:pPr marL="0" indent="0">
              <a:buNone/>
            </a:pPr>
            <a:r>
              <a:rPr lang="sl-SI" sz="1600" dirty="0" smtClean="0">
                <a:latin typeface="Times New Roman" panose="02020603050405020304" pitchFamily="18" charset="0"/>
                <a:cs typeface="Times New Roman" panose="02020603050405020304" pitchFamily="18" charset="0"/>
              </a:rPr>
              <a:t>Lepo te pozdravljam.</a:t>
            </a:r>
          </a:p>
          <a:p>
            <a:pPr marL="0" indent="0">
              <a:buNone/>
            </a:pPr>
            <a:endParaRPr lang="sl-SI" sz="1600" dirty="0" smtClean="0">
              <a:latin typeface="Times New Roman" panose="02020603050405020304" pitchFamily="18" charset="0"/>
              <a:cs typeface="Times New Roman" panose="02020603050405020304" pitchFamily="18" charset="0"/>
            </a:endParaRPr>
          </a:p>
          <a:p>
            <a:pPr marL="0" indent="0">
              <a:buNone/>
            </a:pPr>
            <a:r>
              <a:rPr lang="sl-SI" sz="1600" dirty="0" smtClean="0">
                <a:latin typeface="Times New Roman" panose="02020603050405020304" pitchFamily="18" charset="0"/>
                <a:cs typeface="Times New Roman" panose="02020603050405020304" pitchFamily="18" charset="0"/>
              </a:rPr>
              <a:t>Hana </a:t>
            </a:r>
          </a:p>
        </p:txBody>
      </p:sp>
      <p:pic>
        <p:nvPicPr>
          <p:cNvPr id="4" name="E-pošta">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6876256" y="4941168"/>
            <a:ext cx="609600" cy="609600"/>
          </a:xfrm>
          <a:prstGeom prst="rect">
            <a:avLst/>
          </a:prstGeom>
        </p:spPr>
      </p:pic>
    </p:spTree>
    <p:extLst>
      <p:ext uri="{BB962C8B-B14F-4D97-AF65-F5344CB8AC3E}">
        <p14:creationId xmlns:p14="http://schemas.microsoft.com/office/powerpoint/2010/main" val="3458031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 calcmode="lin" valueType="num">
                                      <p:cBhvr additive="base">
                                        <p:cTn id="4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anim calcmode="lin" valueType="num">
                                      <p:cBhvr additive="base">
                                        <p:cTn id="5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57" restart="whenNotActive" fill="hold" evtFilter="cancelBubble" nodeType="interactiveSeq">
                <p:stCondLst>
                  <p:cond evt="onClick" delay="0">
                    <p:tgtEl>
                      <p:spTgt spid="4"/>
                    </p:tgtEl>
                  </p:cond>
                </p:stCondLst>
                <p:endSync evt="end" delay="0">
                  <p:rtn val="all"/>
                </p:endSync>
                <p:childTnLst>
                  <p:par>
                    <p:cTn id="58" fill="hold">
                      <p:stCondLst>
                        <p:cond delay="0"/>
                      </p:stCondLst>
                      <p:childTnLst>
                        <p:par>
                          <p:cTn id="59" fill="hold">
                            <p:stCondLst>
                              <p:cond delay="0"/>
                            </p:stCondLst>
                            <p:childTnLst>
                              <p:par>
                                <p:cTn id="60" presetID="1" presetClass="mediacall" presetSubtype="0" fill="hold" nodeType="clickEffect">
                                  <p:stCondLst>
                                    <p:cond delay="0"/>
                                  </p:stCondLst>
                                  <p:childTnLst>
                                    <p:cmd type="call" cmd="playFrom(0.0)">
                                      <p:cBhvr>
                                        <p:cTn id="61" dur="61345" fill="hold"/>
                                        <p:tgtEl>
                                          <p:spTgt spid="4"/>
                                        </p:tgtEl>
                                      </p:cBhvr>
                                    </p:cmd>
                                  </p:childTnLst>
                                </p:cTn>
                              </p:par>
                            </p:childTnLst>
                          </p:cTn>
                        </p:par>
                      </p:childTnLst>
                    </p:cTn>
                  </p:par>
                </p:childTnLst>
              </p:cTn>
              <p:nextCondLst>
                <p:cond evt="onClick" delay="0">
                  <p:tgtEl>
                    <p:spTgt spid="4"/>
                  </p:tgtEl>
                </p:cond>
              </p:nextCondLst>
            </p:seq>
            <p:audio>
              <p:cMediaNode vol="80000">
                <p:cTn id="62" fill="hold" display="0">
                  <p:stCondLst>
                    <p:cond delay="indefinite"/>
                  </p:stCondLst>
                  <p:endCondLst>
                    <p:cond evt="onStopAudio" delay="0">
                      <p:tgtEl>
                        <p:sldTgt/>
                      </p:tgtEl>
                    </p:cond>
                  </p:endCondLst>
                </p:cTn>
                <p:tgtEl>
                  <p:spTgt spid="4"/>
                </p:tgtEl>
              </p:cMediaNode>
            </p:audio>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smtClean="0">
                <a:latin typeface="Century Gothic" panose="020B0502020202020204" pitchFamily="34" charset="0"/>
              </a:rPr>
              <a:t>DELO Z ZVOČNIM POSNETKOM</a:t>
            </a:r>
            <a:endParaRPr lang="sl-SI" dirty="0">
              <a:latin typeface="Century Gothic" panose="020B0502020202020204" pitchFamily="34" charset="0"/>
            </a:endParaRPr>
          </a:p>
        </p:txBody>
      </p:sp>
      <p:sp>
        <p:nvSpPr>
          <p:cNvPr id="3" name="Ograda vsebine 2"/>
          <p:cNvSpPr>
            <a:spLocks noGrp="1"/>
          </p:cNvSpPr>
          <p:nvPr>
            <p:ph idx="1"/>
          </p:nvPr>
        </p:nvSpPr>
        <p:spPr>
          <a:xfrm>
            <a:off x="467544" y="1628800"/>
            <a:ext cx="8229600" cy="4525963"/>
          </a:xfrm>
        </p:spPr>
        <p:txBody>
          <a:bodyPr>
            <a:normAutofit/>
          </a:bodyPr>
          <a:lstStyle/>
          <a:p>
            <a:r>
              <a:rPr lang="sl-SI" dirty="0">
                <a:latin typeface="Century Gothic" panose="020B0502020202020204" pitchFamily="34" charset="0"/>
              </a:rPr>
              <a:t>Prisluhni posnetku.</a:t>
            </a:r>
          </a:p>
          <a:p>
            <a:pPr marL="0" indent="0">
              <a:buNone/>
            </a:pPr>
            <a:r>
              <a:rPr lang="sl-SI" dirty="0">
                <a:latin typeface="Century Gothic" panose="020B0502020202020204" pitchFamily="34" charset="0"/>
              </a:rPr>
              <a:t>Po vsaki povedi posnetek ustavi in poved zapiši v zvezek za SLJ. Na koncu povedi zapiši ustrezno ločilo. Vedno izpusti eno vrstico. Naslov je </a:t>
            </a:r>
            <a:r>
              <a:rPr lang="sl-SI" dirty="0">
                <a:solidFill>
                  <a:srgbClr val="FF0000"/>
                </a:solidFill>
                <a:latin typeface="Century Gothic" panose="020B0502020202020204" pitchFamily="34" charset="0"/>
              </a:rPr>
              <a:t>VRSTE POVEDI.</a:t>
            </a:r>
          </a:p>
          <a:p>
            <a:pPr marL="0" indent="0">
              <a:buNone/>
            </a:pPr>
            <a:endParaRPr lang="sl-SI" dirty="0">
              <a:latin typeface="Century Gothic" panose="020B0502020202020204" pitchFamily="34" charset="0"/>
            </a:endParaRPr>
          </a:p>
          <a:p>
            <a:r>
              <a:rPr lang="sl-SI" dirty="0">
                <a:latin typeface="Century Gothic" panose="020B0502020202020204" pitchFamily="34" charset="0"/>
              </a:rPr>
              <a:t>Preglej si rešitve na naslednji prosojnici.</a:t>
            </a:r>
          </a:p>
          <a:p>
            <a:pPr marL="0" indent="0">
              <a:lnSpc>
                <a:spcPct val="120000"/>
              </a:lnSpc>
              <a:buNone/>
            </a:pPr>
            <a:endParaRPr lang="sl-SI" dirty="0" smtClean="0">
              <a:solidFill>
                <a:srgbClr val="0070C0"/>
              </a:solidFill>
              <a:latin typeface="Calibri" panose="020F0502020204030204" pitchFamily="34" charset="0"/>
              <a:cs typeface="Calibri" panose="020F0502020204030204" pitchFamily="34" charset="0"/>
            </a:endParaRPr>
          </a:p>
          <a:p>
            <a:pPr marL="0" indent="0">
              <a:buNone/>
            </a:pPr>
            <a:endParaRPr lang="sl-SI" dirty="0">
              <a:solidFill>
                <a:srgbClr val="00B050"/>
              </a:solidFill>
              <a:latin typeface="Calibri" panose="020F0502020204030204" pitchFamily="34" charset="0"/>
              <a:cs typeface="Calibri" panose="020F0502020204030204" pitchFamily="34" charset="0"/>
            </a:endParaRPr>
          </a:p>
        </p:txBody>
      </p:sp>
      <p:pic>
        <p:nvPicPr>
          <p:cNvPr id="4" name="Posnet zvok">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4547026" y="4227837"/>
            <a:ext cx="609600" cy="609600"/>
          </a:xfrm>
          <a:prstGeom prst="rect">
            <a:avLst/>
          </a:prstGeom>
        </p:spPr>
      </p:pic>
    </p:spTree>
    <p:extLst>
      <p:ext uri="{BB962C8B-B14F-4D97-AF65-F5344CB8AC3E}">
        <p14:creationId xmlns:p14="http://schemas.microsoft.com/office/powerpoint/2010/main" val="622733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21" restart="whenNotActive" fill="hold" evtFilter="cancelBubble" nodeType="interactiveSeq">
                <p:stCondLst>
                  <p:cond evt="onClick" delay="0">
                    <p:tgtEl>
                      <p:spTgt spid="4"/>
                    </p:tgtEl>
                  </p:cond>
                </p:stCondLst>
                <p:endSync evt="end" delay="0">
                  <p:rtn val="all"/>
                </p:endSync>
                <p:childTnLst>
                  <p:par>
                    <p:cTn id="22" fill="hold">
                      <p:stCondLst>
                        <p:cond delay="0"/>
                      </p:stCondLst>
                      <p:childTnLst>
                        <p:par>
                          <p:cTn id="23" fill="hold">
                            <p:stCondLst>
                              <p:cond delay="0"/>
                            </p:stCondLst>
                            <p:childTnLst>
                              <p:par>
                                <p:cTn id="24" presetID="1" presetClass="mediacall" presetSubtype="0" fill="hold" nodeType="clickEffect">
                                  <p:stCondLst>
                                    <p:cond delay="0"/>
                                  </p:stCondLst>
                                  <p:childTnLst>
                                    <p:cmd type="call" cmd="playFrom(0.0)">
                                      <p:cBhvr>
                                        <p:cTn id="25" dur="65307" fill="hold"/>
                                        <p:tgtEl>
                                          <p:spTgt spid="4"/>
                                        </p:tgtEl>
                                      </p:cBhvr>
                                    </p:cmd>
                                  </p:childTnLst>
                                </p:cTn>
                              </p:par>
                            </p:childTnLst>
                          </p:cTn>
                        </p:par>
                      </p:childTnLst>
                    </p:cTn>
                  </p:par>
                </p:childTnLst>
              </p:cTn>
              <p:nextCondLst>
                <p:cond evt="onClick" delay="0">
                  <p:tgtEl>
                    <p:spTgt spid="4"/>
                  </p:tgtEl>
                </p:cond>
              </p:nextCondLst>
            </p:seq>
            <p:audio>
              <p:cMediaNode vol="80000">
                <p:cTn id="26" fill="hold" display="0">
                  <p:stCondLst>
                    <p:cond delay="indefinite"/>
                  </p:stCondLst>
                  <p:endCondLst>
                    <p:cond evt="onStopAudio" delay="0">
                      <p:tgtEl>
                        <p:sldTgt/>
                      </p:tgtEl>
                    </p:cond>
                  </p:endCondLst>
                </p:cTn>
                <p:tgtEl>
                  <p:spTgt spid="4"/>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dirty="0" smtClean="0">
                <a:latin typeface="Century Gothic" panose="020B0502020202020204" pitchFamily="34" charset="0"/>
              </a:rPr>
              <a:t>REŠITVE</a:t>
            </a:r>
            <a:endParaRPr lang="sl-SI" dirty="0">
              <a:latin typeface="Century Gothic" panose="020B0502020202020204" pitchFamily="34" charset="0"/>
            </a:endParaRPr>
          </a:p>
        </p:txBody>
      </p:sp>
      <p:sp>
        <p:nvSpPr>
          <p:cNvPr id="3" name="Ograda vsebine 2"/>
          <p:cNvSpPr>
            <a:spLocks noGrp="1"/>
          </p:cNvSpPr>
          <p:nvPr>
            <p:ph idx="1"/>
          </p:nvPr>
        </p:nvSpPr>
        <p:spPr>
          <a:xfrm>
            <a:off x="467544" y="1556792"/>
            <a:ext cx="8229600" cy="4525963"/>
          </a:xfrm>
        </p:spPr>
        <p:txBody>
          <a:bodyPr>
            <a:normAutofit fontScale="85000" lnSpcReduction="20000"/>
          </a:bodyPr>
          <a:lstStyle/>
          <a:p>
            <a:pPr>
              <a:lnSpc>
                <a:spcPct val="120000"/>
              </a:lnSpc>
            </a:pPr>
            <a:r>
              <a:rPr lang="sl-SI" dirty="0">
                <a:latin typeface="Century Gothic" panose="020B0502020202020204" pitchFamily="34" charset="0"/>
                <a:cs typeface="Calibri" panose="020F0502020204030204" pitchFamily="34" charset="0"/>
              </a:rPr>
              <a:t>Zapomnila sem si tvoje nasvete</a:t>
            </a:r>
            <a:r>
              <a:rPr lang="sl-SI" b="1" dirty="0">
                <a:solidFill>
                  <a:srgbClr val="FF0000"/>
                </a:solidFill>
                <a:latin typeface="Century Gothic" panose="020B0502020202020204" pitchFamily="34" charset="0"/>
              </a:rPr>
              <a:t>.</a:t>
            </a:r>
          </a:p>
          <a:p>
            <a:pPr>
              <a:lnSpc>
                <a:spcPct val="120000"/>
              </a:lnSpc>
            </a:pPr>
            <a:r>
              <a:rPr lang="sl-SI" dirty="0">
                <a:latin typeface="Century Gothic" panose="020B0502020202020204" pitchFamily="34" charset="0"/>
                <a:cs typeface="Calibri" panose="020F0502020204030204" pitchFamily="34" charset="0"/>
              </a:rPr>
              <a:t>Bi mi lahko pomagala s kakšnim novim nasvetom</a:t>
            </a:r>
            <a:r>
              <a:rPr lang="sl-SI" b="1" dirty="0">
                <a:solidFill>
                  <a:srgbClr val="FF0000"/>
                </a:solidFill>
                <a:latin typeface="Century Gothic" panose="020B0502020202020204" pitchFamily="34" charset="0"/>
                <a:cs typeface="Calibri" panose="020F0502020204030204" pitchFamily="34" charset="0"/>
              </a:rPr>
              <a:t>?</a:t>
            </a:r>
          </a:p>
          <a:p>
            <a:pPr>
              <a:lnSpc>
                <a:spcPct val="120000"/>
              </a:lnSpc>
            </a:pPr>
            <a:r>
              <a:rPr lang="sl-SI" dirty="0">
                <a:latin typeface="Century Gothic" panose="020B0502020202020204" pitchFamily="34" charset="0"/>
                <a:cs typeface="Calibri" panose="020F0502020204030204" pitchFamily="34" charset="0"/>
              </a:rPr>
              <a:t>R</a:t>
            </a:r>
            <a:r>
              <a:rPr lang="sl-SI" dirty="0" smtClean="0">
                <a:latin typeface="Century Gothic" panose="020B0502020202020204" pitchFamily="34" charset="0"/>
                <a:cs typeface="Calibri" panose="020F0502020204030204" pitchFamily="34" charset="0"/>
              </a:rPr>
              <a:t>ada </a:t>
            </a:r>
            <a:r>
              <a:rPr lang="sl-SI" dirty="0">
                <a:latin typeface="Century Gothic" panose="020B0502020202020204" pitchFamily="34" charset="0"/>
                <a:cs typeface="Calibri" panose="020F0502020204030204" pitchFamily="34" charset="0"/>
              </a:rPr>
              <a:t>prebiram </a:t>
            </a:r>
            <a:r>
              <a:rPr lang="sl-SI" dirty="0" smtClean="0">
                <a:latin typeface="Century Gothic" panose="020B0502020202020204" pitchFamily="34" charset="0"/>
                <a:cs typeface="Calibri" panose="020F0502020204030204" pitchFamily="34" charset="0"/>
              </a:rPr>
              <a:t>takšne </a:t>
            </a:r>
            <a:r>
              <a:rPr lang="sl-SI" dirty="0">
                <a:latin typeface="Century Gothic" panose="020B0502020202020204" pitchFamily="34" charset="0"/>
                <a:cs typeface="Calibri" panose="020F0502020204030204" pitchFamily="34" charset="0"/>
              </a:rPr>
              <a:t>stare knjige</a:t>
            </a:r>
            <a:r>
              <a:rPr lang="sl-SI" b="1" dirty="0">
                <a:solidFill>
                  <a:srgbClr val="FF0000"/>
                </a:solidFill>
                <a:latin typeface="Century Gothic" panose="020B0502020202020204" pitchFamily="34" charset="0"/>
                <a:cs typeface="Calibri" panose="020F0502020204030204" pitchFamily="34" charset="0"/>
              </a:rPr>
              <a:t>. </a:t>
            </a:r>
          </a:p>
          <a:p>
            <a:r>
              <a:rPr lang="sl-SI" dirty="0">
                <a:latin typeface="Century Gothic" panose="020B0502020202020204" pitchFamily="34" charset="0"/>
                <a:cs typeface="Calibri" panose="020F0502020204030204" pitchFamily="34" charset="0"/>
              </a:rPr>
              <a:t>Hana, pridi</a:t>
            </a:r>
            <a:r>
              <a:rPr lang="sl-SI" b="1" dirty="0">
                <a:solidFill>
                  <a:srgbClr val="FF0000"/>
                </a:solidFill>
                <a:latin typeface="Century Gothic" panose="020B0502020202020204" pitchFamily="34" charset="0"/>
                <a:cs typeface="Calibri" panose="020F0502020204030204" pitchFamily="34" charset="0"/>
              </a:rPr>
              <a:t>!</a:t>
            </a:r>
          </a:p>
          <a:p>
            <a:r>
              <a:rPr lang="sl-SI" dirty="0">
                <a:latin typeface="Century Gothic" panose="020B0502020202020204" pitchFamily="34" charset="0"/>
                <a:cs typeface="Calibri" panose="020F0502020204030204" pitchFamily="34" charset="0"/>
              </a:rPr>
              <a:t>Joj, kako sem se razveselila</a:t>
            </a:r>
            <a:r>
              <a:rPr lang="sl-SI" b="1" dirty="0">
                <a:solidFill>
                  <a:srgbClr val="FF0000"/>
                </a:solidFill>
                <a:latin typeface="Century Gothic" panose="020B0502020202020204" pitchFamily="34" charset="0"/>
                <a:cs typeface="Calibri" panose="020F0502020204030204" pitchFamily="34" charset="0"/>
              </a:rPr>
              <a:t>! </a:t>
            </a:r>
            <a:endParaRPr lang="sl-SI" b="1" dirty="0">
              <a:solidFill>
                <a:srgbClr val="FF0000"/>
              </a:solidFill>
              <a:latin typeface="Century Gothic" panose="020B0502020202020204" pitchFamily="34" charset="0"/>
            </a:endParaRPr>
          </a:p>
          <a:p>
            <a:r>
              <a:rPr lang="sl-SI" dirty="0">
                <a:latin typeface="Century Gothic" panose="020B0502020202020204" pitchFamily="34" charset="0"/>
                <a:cs typeface="Calibri" panose="020F0502020204030204" pitchFamily="34" charset="0"/>
              </a:rPr>
              <a:t>Kakšne knjige so pa tebi všeč</a:t>
            </a:r>
            <a:r>
              <a:rPr lang="sl-SI" b="1" dirty="0">
                <a:solidFill>
                  <a:srgbClr val="FF0000"/>
                </a:solidFill>
                <a:latin typeface="Century Gothic" panose="020B0502020202020204" pitchFamily="34" charset="0"/>
                <a:cs typeface="Calibri" panose="020F0502020204030204" pitchFamily="34" charset="0"/>
              </a:rPr>
              <a:t>? </a:t>
            </a:r>
          </a:p>
          <a:p>
            <a:r>
              <a:rPr lang="sl-SI" dirty="0">
                <a:latin typeface="Century Gothic" panose="020B0502020202020204" pitchFamily="34" charset="0"/>
                <a:cs typeface="Calibri" panose="020F0502020204030204" pitchFamily="34" charset="0"/>
              </a:rPr>
              <a:t>Hej</a:t>
            </a:r>
            <a:r>
              <a:rPr lang="sl-SI" b="1" dirty="0">
                <a:solidFill>
                  <a:srgbClr val="FF0000"/>
                </a:solidFill>
                <a:latin typeface="Century Gothic" panose="020B0502020202020204" pitchFamily="34" charset="0"/>
                <a:cs typeface="Calibri" panose="020F0502020204030204" pitchFamily="34" charset="0"/>
              </a:rPr>
              <a:t>!</a:t>
            </a:r>
          </a:p>
          <a:p>
            <a:r>
              <a:rPr lang="sl-SI" dirty="0">
                <a:latin typeface="Century Gothic" panose="020B0502020202020204" pitchFamily="34" charset="0"/>
                <a:cs typeface="Calibri" panose="020F0502020204030204" pitchFamily="34" charset="0"/>
              </a:rPr>
              <a:t>Spet je tu ponedeljek in jaz ti zopet pišem</a:t>
            </a:r>
            <a:r>
              <a:rPr lang="sl-SI" b="1" dirty="0">
                <a:solidFill>
                  <a:srgbClr val="FF0000"/>
                </a:solidFill>
                <a:latin typeface="Century Gothic" panose="020B0502020202020204" pitchFamily="34" charset="0"/>
                <a:cs typeface="Calibri" panose="020F0502020204030204" pitchFamily="34" charset="0"/>
              </a:rPr>
              <a:t>.</a:t>
            </a:r>
          </a:p>
          <a:p>
            <a:r>
              <a:rPr lang="sl-SI" dirty="0">
                <a:latin typeface="Century Gothic" panose="020B0502020202020204" pitchFamily="34" charset="0"/>
                <a:cs typeface="Calibri" panose="020F0502020204030204" pitchFamily="34" charset="0"/>
              </a:rPr>
              <a:t>Kako se imaš kaj</a:t>
            </a:r>
            <a:r>
              <a:rPr lang="sl-SI" b="1" dirty="0">
                <a:solidFill>
                  <a:srgbClr val="FF0000"/>
                </a:solidFill>
                <a:latin typeface="Century Gothic" panose="020B0502020202020204" pitchFamily="34" charset="0"/>
                <a:cs typeface="Calibri" panose="020F0502020204030204" pitchFamily="34" charset="0"/>
              </a:rPr>
              <a:t>?</a:t>
            </a:r>
          </a:p>
          <a:p>
            <a:endParaRPr lang="sl-SI" dirty="0">
              <a:latin typeface="Century Gothic" panose="020B0502020202020204" pitchFamily="34" charset="0"/>
            </a:endParaRPr>
          </a:p>
          <a:p>
            <a:endParaRPr lang="sl-SI" dirty="0">
              <a:latin typeface="Century Gothic" panose="020B0502020202020204" pitchFamily="34" charset="0"/>
            </a:endParaRPr>
          </a:p>
        </p:txBody>
      </p:sp>
    </p:spTree>
    <p:extLst>
      <p:ext uri="{BB962C8B-B14F-4D97-AF65-F5344CB8AC3E}">
        <p14:creationId xmlns:p14="http://schemas.microsoft.com/office/powerpoint/2010/main" val="1083799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arn(inVertic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arn(inVertical)">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smtClean="0">
                <a:latin typeface="Century Gothic" panose="020B0502020202020204" pitchFamily="34" charset="0"/>
              </a:rPr>
              <a:t>IZZIV: POSNETKU PRISLUHNI ŠE ENKRAT …</a:t>
            </a:r>
            <a:endParaRPr lang="sl-SI" dirty="0">
              <a:latin typeface="Century Gothic" panose="020B0502020202020204" pitchFamily="34" charset="0"/>
            </a:endParaRPr>
          </a:p>
        </p:txBody>
      </p:sp>
      <p:sp>
        <p:nvSpPr>
          <p:cNvPr id="3" name="Ograda vsebine 2"/>
          <p:cNvSpPr>
            <a:spLocks noGrp="1"/>
          </p:cNvSpPr>
          <p:nvPr>
            <p:ph idx="1"/>
          </p:nvPr>
        </p:nvSpPr>
        <p:spPr/>
        <p:txBody>
          <a:bodyPr>
            <a:normAutofit fontScale="77500" lnSpcReduction="20000"/>
          </a:bodyPr>
          <a:lstStyle/>
          <a:p>
            <a:r>
              <a:rPr lang="sl-SI" dirty="0" smtClean="0">
                <a:latin typeface="Century Gothic" panose="020B0502020202020204" pitchFamily="34" charset="0"/>
              </a:rPr>
              <a:t>Bodi pozoren/pozorna na potek glasu. Pri katerih povedih gremo na koncu z glasom:</a:t>
            </a:r>
          </a:p>
          <a:p>
            <a:pPr lvl="1"/>
            <a:r>
              <a:rPr lang="sl-SI" dirty="0" smtClean="0">
                <a:latin typeface="Century Gothic" panose="020B0502020202020204" pitchFamily="34" charset="0"/>
              </a:rPr>
              <a:t>navzdol?</a:t>
            </a:r>
          </a:p>
          <a:p>
            <a:pPr lvl="1"/>
            <a:r>
              <a:rPr lang="sl-SI" dirty="0">
                <a:latin typeface="Century Gothic" panose="020B0502020202020204" pitchFamily="34" charset="0"/>
              </a:rPr>
              <a:t>n</a:t>
            </a:r>
            <a:r>
              <a:rPr lang="sl-SI" dirty="0" smtClean="0">
                <a:latin typeface="Century Gothic" panose="020B0502020202020204" pitchFamily="34" charset="0"/>
              </a:rPr>
              <a:t>avzgor?</a:t>
            </a:r>
          </a:p>
          <a:p>
            <a:pPr lvl="1"/>
            <a:r>
              <a:rPr lang="sl-SI" dirty="0" smtClean="0">
                <a:latin typeface="Century Gothic" panose="020B0502020202020204" pitchFamily="34" charset="0"/>
              </a:rPr>
              <a:t>ostajamo v isti višini?</a:t>
            </a:r>
          </a:p>
          <a:p>
            <a:pPr marL="457200" lvl="1" indent="0">
              <a:buNone/>
            </a:pPr>
            <a:endParaRPr lang="sl-SI" dirty="0" smtClean="0">
              <a:latin typeface="Century Gothic" panose="020B0502020202020204" pitchFamily="34" charset="0"/>
            </a:endParaRPr>
          </a:p>
          <a:p>
            <a:r>
              <a:rPr lang="sl-SI" sz="3000" dirty="0" smtClean="0">
                <a:latin typeface="Century Gothic" panose="020B0502020202020204" pitchFamily="34" charset="0"/>
              </a:rPr>
              <a:t>Pod že zapisane povedi s puščicami označi, kako poteka glas</a:t>
            </a:r>
            <a:r>
              <a:rPr lang="sl-SI" sz="3000" dirty="0">
                <a:latin typeface="Century Gothic" panose="020B0502020202020204" pitchFamily="34" charset="0"/>
              </a:rPr>
              <a:t>:</a:t>
            </a:r>
            <a:r>
              <a:rPr lang="sl-SI" sz="3000" dirty="0" smtClean="0">
                <a:latin typeface="Century Gothic" panose="020B0502020202020204" pitchFamily="34" charset="0"/>
              </a:rPr>
              <a:t> </a:t>
            </a:r>
          </a:p>
          <a:p>
            <a:endParaRPr lang="sl-SI" sz="3000" dirty="0">
              <a:latin typeface="Century Gothic" panose="020B0502020202020204" pitchFamily="34" charset="0"/>
            </a:endParaRPr>
          </a:p>
          <a:p>
            <a:pPr marL="0" indent="0">
              <a:buNone/>
            </a:pPr>
            <a:r>
              <a:rPr lang="sl-SI" sz="3000" dirty="0" smtClean="0">
                <a:latin typeface="Century Gothic" panose="020B0502020202020204" pitchFamily="34" charset="0"/>
              </a:rPr>
              <a:t>Kjer se ti zdi, da gremo na koncu povedi z glasom navzdol, pod poved naredi              . Pod povedi, za katere meniš, da slišiš, da gremo proti koncu z glasom navzgor naredi            , pri ostalih pa             . </a:t>
            </a:r>
          </a:p>
          <a:p>
            <a:endParaRPr lang="sl-SI" sz="3000" dirty="0" smtClean="0">
              <a:latin typeface="Century Gothic" panose="020B0502020202020204" pitchFamily="34" charset="0"/>
            </a:endParaRPr>
          </a:p>
          <a:p>
            <a:pPr marL="457200" lvl="1" indent="0">
              <a:buNone/>
            </a:pPr>
            <a:endParaRPr lang="sl-SI" dirty="0"/>
          </a:p>
        </p:txBody>
      </p:sp>
      <p:cxnSp>
        <p:nvCxnSpPr>
          <p:cNvPr id="5" name="Raven puščični povezovalnik 4"/>
          <p:cNvCxnSpPr/>
          <p:nvPr/>
        </p:nvCxnSpPr>
        <p:spPr>
          <a:xfrm>
            <a:off x="2686472" y="2312876"/>
            <a:ext cx="1152128"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Raven puščični povezovalnik 6"/>
          <p:cNvCxnSpPr/>
          <p:nvPr/>
        </p:nvCxnSpPr>
        <p:spPr>
          <a:xfrm flipV="1">
            <a:off x="2665481" y="2672916"/>
            <a:ext cx="864096"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Raven puščični povezovalnik 8"/>
          <p:cNvCxnSpPr/>
          <p:nvPr/>
        </p:nvCxnSpPr>
        <p:spPr>
          <a:xfrm>
            <a:off x="4139952" y="3140968"/>
            <a:ext cx="9361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Raven puščični povezovalnik 9"/>
          <p:cNvCxnSpPr/>
          <p:nvPr/>
        </p:nvCxnSpPr>
        <p:spPr>
          <a:xfrm>
            <a:off x="4608004" y="4977172"/>
            <a:ext cx="933814" cy="1800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Raven puščični povezovalnik 7"/>
          <p:cNvCxnSpPr/>
          <p:nvPr/>
        </p:nvCxnSpPr>
        <p:spPr>
          <a:xfrm flipV="1">
            <a:off x="2665481" y="5593254"/>
            <a:ext cx="864096"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Raven puščični povezovalnik 10"/>
          <p:cNvCxnSpPr/>
          <p:nvPr/>
        </p:nvCxnSpPr>
        <p:spPr>
          <a:xfrm>
            <a:off x="5724128" y="5616981"/>
            <a:ext cx="9361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3430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additive="base">
                                        <p:cTn id="55" dur="500" fill="hold"/>
                                        <p:tgtEl>
                                          <p:spTgt spid="10"/>
                                        </p:tgtEl>
                                        <p:attrNameLst>
                                          <p:attrName>ppt_x</p:attrName>
                                        </p:attrNameLst>
                                      </p:cBhvr>
                                      <p:tavLst>
                                        <p:tav tm="0">
                                          <p:val>
                                            <p:strVal val="#ppt_x"/>
                                          </p:val>
                                        </p:tav>
                                        <p:tav tm="100000">
                                          <p:val>
                                            <p:strVal val="#ppt_x"/>
                                          </p:val>
                                        </p:tav>
                                      </p:tavLst>
                                    </p:anim>
                                    <p:anim calcmode="lin" valueType="num">
                                      <p:cBhvr additive="base">
                                        <p:cTn id="56" dur="500" fill="hold"/>
                                        <p:tgtEl>
                                          <p:spTgt spid="10"/>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8"/>
                                        </p:tgtEl>
                                        <p:attrNameLst>
                                          <p:attrName>style.visibility</p:attrName>
                                        </p:attrNameLst>
                                      </p:cBhvr>
                                      <p:to>
                                        <p:strVal val="visible"/>
                                      </p:to>
                                    </p:set>
                                    <p:anim calcmode="lin" valueType="num">
                                      <p:cBhvr additive="base">
                                        <p:cTn id="59" dur="500" fill="hold"/>
                                        <p:tgtEl>
                                          <p:spTgt spid="8"/>
                                        </p:tgtEl>
                                        <p:attrNameLst>
                                          <p:attrName>ppt_x</p:attrName>
                                        </p:attrNameLst>
                                      </p:cBhvr>
                                      <p:tavLst>
                                        <p:tav tm="0">
                                          <p:val>
                                            <p:strVal val="#ppt_x"/>
                                          </p:val>
                                        </p:tav>
                                        <p:tav tm="100000">
                                          <p:val>
                                            <p:strVal val="#ppt_x"/>
                                          </p:val>
                                        </p:tav>
                                      </p:tavLst>
                                    </p:anim>
                                    <p:anim calcmode="lin" valueType="num">
                                      <p:cBhvr additive="base">
                                        <p:cTn id="60" dur="500" fill="hold"/>
                                        <p:tgtEl>
                                          <p:spTgt spid="8"/>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11"/>
                                        </p:tgtEl>
                                        <p:attrNameLst>
                                          <p:attrName>style.visibility</p:attrName>
                                        </p:attrNameLst>
                                      </p:cBhvr>
                                      <p:to>
                                        <p:strVal val="visible"/>
                                      </p:to>
                                    </p:set>
                                    <p:anim calcmode="lin" valueType="num">
                                      <p:cBhvr additive="base">
                                        <p:cTn id="63" dur="500" fill="hold"/>
                                        <p:tgtEl>
                                          <p:spTgt spid="11"/>
                                        </p:tgtEl>
                                        <p:attrNameLst>
                                          <p:attrName>ppt_x</p:attrName>
                                        </p:attrNameLst>
                                      </p:cBhvr>
                                      <p:tavLst>
                                        <p:tav tm="0">
                                          <p:val>
                                            <p:strVal val="#ppt_x"/>
                                          </p:val>
                                        </p:tav>
                                        <p:tav tm="100000">
                                          <p:val>
                                            <p:strVal val="#ppt_x"/>
                                          </p:val>
                                        </p:tav>
                                      </p:tavLst>
                                    </p:anim>
                                    <p:anim calcmode="lin" valueType="num">
                                      <p:cBhvr additive="base">
                                        <p:cTn id="6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latin typeface="Century Gothic" panose="020B0502020202020204" pitchFamily="34" charset="0"/>
              </a:rPr>
              <a:t>PRIPOVEDNA POVED</a:t>
            </a:r>
            <a:endParaRPr lang="sl-SI" dirty="0">
              <a:latin typeface="Century Gothic" panose="020B0502020202020204" pitchFamily="34" charset="0"/>
            </a:endParaRPr>
          </a:p>
        </p:txBody>
      </p:sp>
      <p:sp>
        <p:nvSpPr>
          <p:cNvPr id="3" name="Ograda vsebine 2"/>
          <p:cNvSpPr>
            <a:spLocks noGrp="1"/>
          </p:cNvSpPr>
          <p:nvPr>
            <p:ph idx="1"/>
          </p:nvPr>
        </p:nvSpPr>
        <p:spPr/>
        <p:txBody>
          <a:bodyPr>
            <a:normAutofit/>
          </a:bodyPr>
          <a:lstStyle/>
          <a:p>
            <a:pPr>
              <a:lnSpc>
                <a:spcPct val="120000"/>
              </a:lnSpc>
            </a:pPr>
            <a:r>
              <a:rPr lang="sl-SI" dirty="0">
                <a:latin typeface="Century Gothic" panose="020B0502020202020204" pitchFamily="34" charset="0"/>
                <a:cs typeface="Calibri" panose="020F0502020204030204" pitchFamily="34" charset="0"/>
              </a:rPr>
              <a:t>Zapomnila sem si tvoje nasvete</a:t>
            </a:r>
            <a:r>
              <a:rPr lang="sl-SI" b="1" dirty="0">
                <a:solidFill>
                  <a:srgbClr val="FF0000"/>
                </a:solidFill>
                <a:latin typeface="Century Gothic" panose="020B0502020202020204" pitchFamily="34" charset="0"/>
              </a:rPr>
              <a:t>.</a:t>
            </a:r>
          </a:p>
          <a:p>
            <a:r>
              <a:rPr lang="sl-SI" dirty="0">
                <a:latin typeface="Century Gothic" panose="020B0502020202020204" pitchFamily="34" charset="0"/>
                <a:cs typeface="Calibri" panose="020F0502020204030204" pitchFamily="34" charset="0"/>
              </a:rPr>
              <a:t>Rada prebiram takšne stare knjige</a:t>
            </a:r>
            <a:r>
              <a:rPr lang="sl-SI" b="1" dirty="0">
                <a:solidFill>
                  <a:srgbClr val="FF0000"/>
                </a:solidFill>
                <a:latin typeface="Century Gothic" panose="020B0502020202020204" pitchFamily="34" charset="0"/>
                <a:cs typeface="Calibri" panose="020F0502020204030204" pitchFamily="34" charset="0"/>
              </a:rPr>
              <a:t>. </a:t>
            </a:r>
          </a:p>
          <a:p>
            <a:r>
              <a:rPr lang="sl-SI" dirty="0" smtClean="0">
                <a:latin typeface="Century Gothic" panose="020B0502020202020204" pitchFamily="34" charset="0"/>
                <a:cs typeface="Calibri" panose="020F0502020204030204" pitchFamily="34" charset="0"/>
              </a:rPr>
              <a:t>Spet je tu ponedeljek in jaz ti zopet pišem</a:t>
            </a:r>
            <a:r>
              <a:rPr lang="sl-SI" b="1" dirty="0" smtClean="0">
                <a:solidFill>
                  <a:srgbClr val="FF0000"/>
                </a:solidFill>
                <a:latin typeface="Century Gothic" panose="020B0502020202020204" pitchFamily="34" charset="0"/>
                <a:cs typeface="Calibri" panose="020F0502020204030204" pitchFamily="34" charset="0"/>
              </a:rPr>
              <a:t>.</a:t>
            </a:r>
          </a:p>
          <a:p>
            <a:pPr marL="0" indent="0">
              <a:buNone/>
            </a:pPr>
            <a:endParaRPr lang="sl-SI" dirty="0" smtClean="0"/>
          </a:p>
          <a:p>
            <a:pPr marL="0" indent="0">
              <a:buNone/>
            </a:pPr>
            <a:r>
              <a:rPr lang="sl-SI" i="1" dirty="0" smtClean="0">
                <a:latin typeface="Century Gothic" panose="020B0502020202020204" pitchFamily="34" charset="0"/>
              </a:rPr>
              <a:t>Z njo bi radi kaj povedali. Z glasom gremo na koncu pripovedne povedi rahlo navzdol. Konča se s piko. </a:t>
            </a:r>
            <a:endParaRPr lang="sl-SI" i="1" dirty="0">
              <a:latin typeface="Century Gothic" panose="020B0502020202020204" pitchFamily="34" charset="0"/>
            </a:endParaRPr>
          </a:p>
        </p:txBody>
      </p:sp>
      <p:cxnSp>
        <p:nvCxnSpPr>
          <p:cNvPr id="5" name="Raven puščični povezovalnik 4"/>
          <p:cNvCxnSpPr/>
          <p:nvPr/>
        </p:nvCxnSpPr>
        <p:spPr>
          <a:xfrm>
            <a:off x="7221729" y="1916832"/>
            <a:ext cx="1152128"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Raven puščični povezovalnik 5"/>
          <p:cNvCxnSpPr/>
          <p:nvPr/>
        </p:nvCxnSpPr>
        <p:spPr>
          <a:xfrm>
            <a:off x="7797793" y="2605456"/>
            <a:ext cx="1152128"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Raven puščični povezovalnik 6"/>
          <p:cNvCxnSpPr/>
          <p:nvPr/>
        </p:nvCxnSpPr>
        <p:spPr>
          <a:xfrm>
            <a:off x="2483768" y="3645024"/>
            <a:ext cx="1152128"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1441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additive="base">
                                        <p:cTn id="24" dur="500" fill="hold"/>
                                        <p:tgtEl>
                                          <p:spTgt spid="6"/>
                                        </p:tgtEl>
                                        <p:attrNameLst>
                                          <p:attrName>ppt_x</p:attrName>
                                        </p:attrNameLst>
                                      </p:cBhvr>
                                      <p:tavLst>
                                        <p:tav tm="0">
                                          <p:val>
                                            <p:strVal val="#ppt_x"/>
                                          </p:val>
                                        </p:tav>
                                        <p:tav tm="100000">
                                          <p:val>
                                            <p:strVal val="#ppt_x"/>
                                          </p:val>
                                        </p:tav>
                                      </p:tavLst>
                                    </p:anim>
                                    <p:anim calcmode="lin" valueType="num">
                                      <p:cBhvr additive="base">
                                        <p:cTn id="2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additive="base">
                                        <p:cTn id="3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additive="base">
                                        <p:cTn id="36" dur="500" fill="hold"/>
                                        <p:tgtEl>
                                          <p:spTgt spid="7"/>
                                        </p:tgtEl>
                                        <p:attrNameLst>
                                          <p:attrName>ppt_x</p:attrName>
                                        </p:attrNameLst>
                                      </p:cBhvr>
                                      <p:tavLst>
                                        <p:tav tm="0">
                                          <p:val>
                                            <p:strVal val="#ppt_x"/>
                                          </p:val>
                                        </p:tav>
                                        <p:tav tm="100000">
                                          <p:val>
                                            <p:strVal val="#ppt_x"/>
                                          </p:val>
                                        </p:tav>
                                      </p:tavLst>
                                    </p:anim>
                                    <p:anim calcmode="lin" valueType="num">
                                      <p:cBhvr additive="base">
                                        <p:cTn id="37"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 calcmode="lin" valueType="num">
                                      <p:cBhvr additive="base">
                                        <p:cTn id="4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latin typeface="Century Gothic" panose="020B0502020202020204" pitchFamily="34" charset="0"/>
              </a:rPr>
              <a:t>VPRAŠALNA POVED</a:t>
            </a:r>
            <a:endParaRPr lang="sl-SI" dirty="0">
              <a:latin typeface="Century Gothic" panose="020B0502020202020204" pitchFamily="34" charset="0"/>
            </a:endParaRPr>
          </a:p>
        </p:txBody>
      </p:sp>
      <p:sp>
        <p:nvSpPr>
          <p:cNvPr id="3" name="Ograda vsebine 2"/>
          <p:cNvSpPr>
            <a:spLocks noGrp="1"/>
          </p:cNvSpPr>
          <p:nvPr>
            <p:ph idx="1"/>
          </p:nvPr>
        </p:nvSpPr>
        <p:spPr/>
        <p:txBody>
          <a:bodyPr>
            <a:normAutofit lnSpcReduction="10000"/>
          </a:bodyPr>
          <a:lstStyle/>
          <a:p>
            <a:pPr>
              <a:lnSpc>
                <a:spcPct val="120000"/>
              </a:lnSpc>
            </a:pPr>
            <a:r>
              <a:rPr lang="sl-SI" dirty="0">
                <a:latin typeface="Century Gothic" panose="020B0502020202020204" pitchFamily="34" charset="0"/>
                <a:cs typeface="Calibri" panose="020F0502020204030204" pitchFamily="34" charset="0"/>
              </a:rPr>
              <a:t>Bi mi lahko pomagala s kakšnim novim nasvetom</a:t>
            </a:r>
            <a:r>
              <a:rPr lang="sl-SI" b="1" dirty="0">
                <a:solidFill>
                  <a:srgbClr val="FF0000"/>
                </a:solidFill>
                <a:latin typeface="Century Gothic" panose="020B0502020202020204" pitchFamily="34" charset="0"/>
                <a:cs typeface="Calibri" panose="020F0502020204030204" pitchFamily="34" charset="0"/>
              </a:rPr>
              <a:t>?</a:t>
            </a:r>
          </a:p>
          <a:p>
            <a:r>
              <a:rPr lang="sl-SI" dirty="0">
                <a:latin typeface="Century Gothic" panose="020B0502020202020204" pitchFamily="34" charset="0"/>
                <a:cs typeface="Calibri" panose="020F0502020204030204" pitchFamily="34" charset="0"/>
              </a:rPr>
              <a:t>Kakšne knjige so pa tebi všeč</a:t>
            </a:r>
            <a:r>
              <a:rPr lang="sl-SI" b="1" dirty="0">
                <a:solidFill>
                  <a:srgbClr val="FF0000"/>
                </a:solidFill>
                <a:latin typeface="Century Gothic" panose="020B0502020202020204" pitchFamily="34" charset="0"/>
                <a:cs typeface="Calibri" panose="020F0502020204030204" pitchFamily="34" charset="0"/>
              </a:rPr>
              <a:t>? </a:t>
            </a:r>
          </a:p>
          <a:p>
            <a:r>
              <a:rPr lang="sl-SI" dirty="0">
                <a:latin typeface="Century Gothic" panose="020B0502020202020204" pitchFamily="34" charset="0"/>
                <a:cs typeface="Calibri" panose="020F0502020204030204" pitchFamily="34" charset="0"/>
              </a:rPr>
              <a:t>Kako se imaš kaj</a:t>
            </a:r>
            <a:r>
              <a:rPr lang="sl-SI" b="1" dirty="0">
                <a:solidFill>
                  <a:srgbClr val="FF0000"/>
                </a:solidFill>
                <a:latin typeface="Century Gothic" panose="020B0502020202020204" pitchFamily="34" charset="0"/>
                <a:cs typeface="Calibri" panose="020F0502020204030204" pitchFamily="34" charset="0"/>
              </a:rPr>
              <a:t>?</a:t>
            </a:r>
          </a:p>
          <a:p>
            <a:pPr marL="0" indent="0">
              <a:buNone/>
            </a:pPr>
            <a:endParaRPr lang="sl-SI" dirty="0" smtClean="0"/>
          </a:p>
          <a:p>
            <a:pPr marL="0" indent="0">
              <a:buNone/>
            </a:pPr>
            <a:r>
              <a:rPr lang="sl-SI" i="1" dirty="0" smtClean="0">
                <a:latin typeface="Century Gothic" panose="020B0502020202020204" pitchFamily="34" charset="0"/>
              </a:rPr>
              <a:t>Z njo bi radi kaj vprašali. Na koncu vprašalne povedi gremo z glasom rahlo navzgor. Konča se z vprašajem.</a:t>
            </a:r>
            <a:endParaRPr lang="sl-SI" i="1" dirty="0">
              <a:latin typeface="Century Gothic" panose="020B0502020202020204" pitchFamily="34" charset="0"/>
            </a:endParaRPr>
          </a:p>
        </p:txBody>
      </p:sp>
      <p:cxnSp>
        <p:nvCxnSpPr>
          <p:cNvPr id="4" name="Raven puščični povezovalnik 3"/>
          <p:cNvCxnSpPr/>
          <p:nvPr/>
        </p:nvCxnSpPr>
        <p:spPr>
          <a:xfrm flipV="1">
            <a:off x="3203848" y="2326165"/>
            <a:ext cx="864096"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 name="Raven puščični povezovalnik 4"/>
          <p:cNvCxnSpPr/>
          <p:nvPr/>
        </p:nvCxnSpPr>
        <p:spPr>
          <a:xfrm flipV="1">
            <a:off x="7020272" y="2852936"/>
            <a:ext cx="864096"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Raven puščični povezovalnik 5"/>
          <p:cNvCxnSpPr/>
          <p:nvPr/>
        </p:nvCxnSpPr>
        <p:spPr>
          <a:xfrm flipV="1">
            <a:off x="4549761" y="3356992"/>
            <a:ext cx="864096"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1207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additive="base">
                                        <p:cTn id="37" dur="500" fill="hold"/>
                                        <p:tgtEl>
                                          <p:spTgt spid="6"/>
                                        </p:tgtEl>
                                        <p:attrNameLst>
                                          <p:attrName>ppt_x</p:attrName>
                                        </p:attrNameLst>
                                      </p:cBhvr>
                                      <p:tavLst>
                                        <p:tav tm="0">
                                          <p:val>
                                            <p:strVal val="#ppt_x"/>
                                          </p:val>
                                        </p:tav>
                                        <p:tav tm="100000">
                                          <p:val>
                                            <p:strVal val="#ppt_x"/>
                                          </p:val>
                                        </p:tav>
                                      </p:tavLst>
                                    </p:anim>
                                    <p:anim calcmode="lin" valueType="num">
                                      <p:cBhvr additive="base">
                                        <p:cTn id="3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Effect transition="in" filter="fade">
                                      <p:cBhvr>
                                        <p:cTn id="4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508</TotalTime>
  <Words>745</Words>
  <Application>Microsoft Office PowerPoint</Application>
  <PresentationFormat>Diaprojekcija na zaslonu (4:3)</PresentationFormat>
  <Paragraphs>83</Paragraphs>
  <Slides>14</Slides>
  <Notes>0</Notes>
  <HiddenSlides>0</HiddenSlides>
  <MMClips>2</MMClips>
  <ScaleCrop>false</ScaleCrop>
  <HeadingPairs>
    <vt:vector size="4" baseType="variant">
      <vt:variant>
        <vt:lpstr>Tema</vt:lpstr>
      </vt:variant>
      <vt:variant>
        <vt:i4>1</vt:i4>
      </vt:variant>
      <vt:variant>
        <vt:lpstr>Naslovi diapozitivov</vt:lpstr>
      </vt:variant>
      <vt:variant>
        <vt:i4>14</vt:i4>
      </vt:variant>
    </vt:vector>
  </HeadingPairs>
  <TitlesOfParts>
    <vt:vector size="15" baseType="lpstr">
      <vt:lpstr>Officeova tema</vt:lpstr>
      <vt:lpstr>Nameni učenja </vt:lpstr>
      <vt:lpstr>VRSTE POVEDI</vt:lpstr>
      <vt:lpstr>VRSTE POVEDI, 1. DEL</vt:lpstr>
      <vt:lpstr>Preberi e-pošto, ki jo je Hana poslala Mini. Besedilu lahko tudi prisluhneš.</vt:lpstr>
      <vt:lpstr>DELO Z ZVOČNIM POSNETKOM</vt:lpstr>
      <vt:lpstr>REŠITVE</vt:lpstr>
      <vt:lpstr>IZZIV: POSNETKU PRISLUHNI ŠE ENKRAT …</vt:lpstr>
      <vt:lpstr>PRIPOVEDNA POVED</vt:lpstr>
      <vt:lpstr>VPRAŠALNA POVED</vt:lpstr>
      <vt:lpstr>VZKLIČNA POVED</vt:lpstr>
      <vt:lpstr>MOJI ZAPISKI</vt:lpstr>
      <vt:lpstr>VRSTE POVEDI, 2. DEL</vt:lpstr>
      <vt:lpstr>DOKAZI UČENJA 1: Besedilo prepiši v zvezek in vstavi ustrezna končna ločila. Nalogo lahko narediš tudi na računalnik. Opravljeno nalogo mi pošlji po e-pošti. </vt:lpstr>
      <vt:lpstr>DOKAZI UČENJA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VRSTE POVEDI</dc:title>
  <dc:creator>Anja</dc:creator>
  <cp:lastModifiedBy>Anja</cp:lastModifiedBy>
  <cp:revision>58</cp:revision>
  <dcterms:created xsi:type="dcterms:W3CDTF">2020-03-27T20:02:31Z</dcterms:created>
  <dcterms:modified xsi:type="dcterms:W3CDTF">2020-04-16T17:55:52Z</dcterms:modified>
</cp:coreProperties>
</file>