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9" r:id="rId4"/>
    <p:sldId id="260" r:id="rId5"/>
    <p:sldId id="272" r:id="rId6"/>
    <p:sldId id="261" r:id="rId7"/>
    <p:sldId id="263" r:id="rId8"/>
    <p:sldId id="266" r:id="rId9"/>
    <p:sldId id="265" r:id="rId10"/>
    <p:sldId id="270" r:id="rId11"/>
    <p:sldId id="271" r:id="rId12"/>
    <p:sldId id="267" r:id="rId13"/>
    <p:sldId id="268" r:id="rId14"/>
    <p:sldId id="269" r:id="rId15"/>
    <p:sldId id="264" r:id="rId16"/>
    <p:sldId id="25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70" d="100"/>
          <a:sy n="70" d="100"/>
        </p:scale>
        <p:origin x="53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png"/><Relationship Id="rId4" Type="http://schemas.openxmlformats.org/officeDocument/2006/relationships/image" Target="../media/image9.png"/></Relationships>
</file>

<file path=ppt/diagrams/_rels/data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png"/><Relationship Id="rId4"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599686-751A-43DF-9370-A6EF69F0980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sl-SI"/>
        </a:p>
      </dgm:t>
    </dgm:pt>
    <dgm:pt modelId="{F0394F01-A76C-409B-BA53-D1C1E0A9E9BD}">
      <dgm:prSet phldrT="[besedilo]"/>
      <dgm:spPr/>
      <dgm:t>
        <a:bodyPr/>
        <a:lstStyle/>
        <a:p>
          <a:r>
            <a:rPr lang="sl-SI" dirty="0" smtClean="0">
              <a:latin typeface="Calibri" panose="020F0502020204030204" pitchFamily="34" charset="0"/>
              <a:cs typeface="Calibri" panose="020F0502020204030204" pitchFamily="34" charset="0"/>
            </a:rPr>
            <a:t>POSLUŠANJE IN SLUŠNO RAZUMEVANJE</a:t>
          </a:r>
          <a:endParaRPr lang="sl-SI" dirty="0">
            <a:latin typeface="Calibri" panose="020F0502020204030204" pitchFamily="34" charset="0"/>
            <a:cs typeface="Calibri" panose="020F0502020204030204" pitchFamily="34" charset="0"/>
          </a:endParaRPr>
        </a:p>
      </dgm:t>
    </dgm:pt>
    <dgm:pt modelId="{6448F7F5-A4D2-4A54-A86D-1CE6B33CEE4C}" type="parTrans" cxnId="{1DB8D4A8-4F5A-4B44-9D62-60F51CFBFCA4}">
      <dgm:prSet/>
      <dgm:spPr/>
      <dgm:t>
        <a:bodyPr/>
        <a:lstStyle/>
        <a:p>
          <a:endParaRPr lang="sl-SI"/>
        </a:p>
      </dgm:t>
    </dgm:pt>
    <dgm:pt modelId="{61160217-F4AA-4784-B5F8-0789D6D8BBA5}" type="sibTrans" cxnId="{1DB8D4A8-4F5A-4B44-9D62-60F51CFBFCA4}">
      <dgm:prSet/>
      <dgm:spPr/>
      <dgm:t>
        <a:bodyPr/>
        <a:lstStyle/>
        <a:p>
          <a:endParaRPr lang="sl-SI"/>
        </a:p>
      </dgm:t>
    </dgm:pt>
    <dgm:pt modelId="{95BB1F29-B2DC-4AFE-A0E6-D82065AF6712}">
      <dgm:prSet phldrT="[besedilo]"/>
      <dgm:spPr/>
      <dgm:t>
        <a:bodyPr/>
        <a:lstStyle/>
        <a:p>
          <a:r>
            <a:rPr lang="sl-SI" dirty="0" smtClean="0">
              <a:latin typeface="Calibri" panose="020F0502020204030204" pitchFamily="34" charset="0"/>
              <a:cs typeface="Calibri" panose="020F0502020204030204" pitchFamily="34" charset="0"/>
            </a:rPr>
            <a:t>GOVORJENJE</a:t>
          </a:r>
          <a:endParaRPr lang="sl-SI" dirty="0">
            <a:latin typeface="Calibri" panose="020F0502020204030204" pitchFamily="34" charset="0"/>
            <a:cs typeface="Calibri" panose="020F0502020204030204" pitchFamily="34" charset="0"/>
          </a:endParaRPr>
        </a:p>
      </dgm:t>
    </dgm:pt>
    <dgm:pt modelId="{F6B2B3C7-D693-45A9-85A5-82CC16F3A4BC}" type="parTrans" cxnId="{EA5DE02B-A04C-41FC-A0DC-F2A0DED0B805}">
      <dgm:prSet/>
      <dgm:spPr/>
      <dgm:t>
        <a:bodyPr/>
        <a:lstStyle/>
        <a:p>
          <a:endParaRPr lang="sl-SI"/>
        </a:p>
      </dgm:t>
    </dgm:pt>
    <dgm:pt modelId="{A0F17B0A-2884-4FF4-BACD-6F2B45EBDFB1}" type="sibTrans" cxnId="{EA5DE02B-A04C-41FC-A0DC-F2A0DED0B805}">
      <dgm:prSet/>
      <dgm:spPr/>
      <dgm:t>
        <a:bodyPr/>
        <a:lstStyle/>
        <a:p>
          <a:endParaRPr lang="sl-SI"/>
        </a:p>
      </dgm:t>
    </dgm:pt>
    <dgm:pt modelId="{1786C23A-A652-4172-A65F-756095D15C77}">
      <dgm:prSet phldrT="[besedilo]"/>
      <dgm:spPr/>
      <dgm:t>
        <a:bodyPr/>
        <a:lstStyle/>
        <a:p>
          <a:r>
            <a:rPr lang="sl-SI" dirty="0" smtClean="0">
              <a:latin typeface="Calibri" panose="020F0502020204030204" pitchFamily="34" charset="0"/>
              <a:cs typeface="Calibri" panose="020F0502020204030204" pitchFamily="34" charset="0"/>
            </a:rPr>
            <a:t>BRANJE IN BRALNO RAZUMEVANJE</a:t>
          </a:r>
          <a:endParaRPr lang="sl-SI" dirty="0">
            <a:latin typeface="Calibri" panose="020F0502020204030204" pitchFamily="34" charset="0"/>
            <a:cs typeface="Calibri" panose="020F0502020204030204" pitchFamily="34" charset="0"/>
          </a:endParaRPr>
        </a:p>
      </dgm:t>
    </dgm:pt>
    <dgm:pt modelId="{8F154312-36CA-473B-8D00-CE4215D8D553}" type="parTrans" cxnId="{87214618-72BE-4845-91B1-5D1CCFB240D5}">
      <dgm:prSet/>
      <dgm:spPr/>
      <dgm:t>
        <a:bodyPr/>
        <a:lstStyle/>
        <a:p>
          <a:endParaRPr lang="sl-SI"/>
        </a:p>
      </dgm:t>
    </dgm:pt>
    <dgm:pt modelId="{3F88D1E1-8BB7-40D3-9BD0-97E06C9AC145}" type="sibTrans" cxnId="{87214618-72BE-4845-91B1-5D1CCFB240D5}">
      <dgm:prSet/>
      <dgm:spPr/>
      <dgm:t>
        <a:bodyPr/>
        <a:lstStyle/>
        <a:p>
          <a:endParaRPr lang="sl-SI"/>
        </a:p>
      </dgm:t>
    </dgm:pt>
    <dgm:pt modelId="{7B4F036C-8346-47D2-AE49-312B501B60CA}">
      <dgm:prSet phldrT="[besedilo]"/>
      <dgm:spPr/>
      <dgm:t>
        <a:bodyPr/>
        <a:lstStyle/>
        <a:p>
          <a:r>
            <a:rPr lang="sl-SI" dirty="0" smtClean="0">
              <a:latin typeface="Calibri" panose="020F0502020204030204" pitchFamily="34" charset="0"/>
              <a:cs typeface="Calibri" panose="020F0502020204030204" pitchFamily="34" charset="0"/>
            </a:rPr>
            <a:t>PISNO SPOROČANJE</a:t>
          </a:r>
          <a:endParaRPr lang="sl-SI" dirty="0">
            <a:latin typeface="Calibri" panose="020F0502020204030204" pitchFamily="34" charset="0"/>
            <a:cs typeface="Calibri" panose="020F0502020204030204" pitchFamily="34" charset="0"/>
          </a:endParaRPr>
        </a:p>
      </dgm:t>
    </dgm:pt>
    <dgm:pt modelId="{71D8FB48-F768-4478-8336-600AF83E1DFD}" type="parTrans" cxnId="{7E6D6877-15B3-4713-B159-41E0D9220D50}">
      <dgm:prSet/>
      <dgm:spPr/>
      <dgm:t>
        <a:bodyPr/>
        <a:lstStyle/>
        <a:p>
          <a:endParaRPr lang="sl-SI"/>
        </a:p>
      </dgm:t>
    </dgm:pt>
    <dgm:pt modelId="{7300F28D-07EE-46D9-9FEF-92964367C2A7}" type="sibTrans" cxnId="{7E6D6877-15B3-4713-B159-41E0D9220D50}">
      <dgm:prSet/>
      <dgm:spPr/>
      <dgm:t>
        <a:bodyPr/>
        <a:lstStyle/>
        <a:p>
          <a:endParaRPr lang="sl-SI"/>
        </a:p>
      </dgm:t>
    </dgm:pt>
    <dgm:pt modelId="{3F4A5E10-BFF9-49A5-ADFD-E262DFD612B4}" type="pres">
      <dgm:prSet presAssocID="{8C599686-751A-43DF-9370-A6EF69F0980B}" presName="Name0" presStyleCnt="0">
        <dgm:presLayoutVars>
          <dgm:dir/>
          <dgm:resizeHandles val="exact"/>
        </dgm:presLayoutVars>
      </dgm:prSet>
      <dgm:spPr/>
      <dgm:t>
        <a:bodyPr/>
        <a:lstStyle/>
        <a:p>
          <a:endParaRPr lang="sl-SI"/>
        </a:p>
      </dgm:t>
    </dgm:pt>
    <dgm:pt modelId="{98270994-14D4-4212-97E1-A0DBE3F4CB1D}" type="pres">
      <dgm:prSet presAssocID="{F0394F01-A76C-409B-BA53-D1C1E0A9E9BD}" presName="compNode" presStyleCnt="0"/>
      <dgm:spPr/>
    </dgm:pt>
    <dgm:pt modelId="{5A2E1546-1350-4AD5-98DE-90AF59895757}" type="pres">
      <dgm:prSet presAssocID="{F0394F01-A76C-409B-BA53-D1C1E0A9E9BD}"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47000" b="-47000"/>
          </a:stretch>
        </a:blipFill>
      </dgm:spPr>
      <dgm:t>
        <a:bodyPr/>
        <a:lstStyle/>
        <a:p>
          <a:endParaRPr lang="sl-SI"/>
        </a:p>
      </dgm:t>
    </dgm:pt>
    <dgm:pt modelId="{B2C15520-CBE8-4D4A-AB46-6B56D0C535F8}" type="pres">
      <dgm:prSet presAssocID="{F0394F01-A76C-409B-BA53-D1C1E0A9E9BD}" presName="textRect" presStyleLbl="revTx" presStyleIdx="0" presStyleCnt="4">
        <dgm:presLayoutVars>
          <dgm:bulletEnabled val="1"/>
        </dgm:presLayoutVars>
      </dgm:prSet>
      <dgm:spPr/>
      <dgm:t>
        <a:bodyPr/>
        <a:lstStyle/>
        <a:p>
          <a:endParaRPr lang="sl-SI"/>
        </a:p>
      </dgm:t>
    </dgm:pt>
    <dgm:pt modelId="{F3B1A8DF-9BC3-4190-9A77-7FFB93369994}" type="pres">
      <dgm:prSet presAssocID="{61160217-F4AA-4784-B5F8-0789D6D8BBA5}" presName="sibTrans" presStyleLbl="sibTrans2D1" presStyleIdx="0" presStyleCnt="0"/>
      <dgm:spPr/>
      <dgm:t>
        <a:bodyPr/>
        <a:lstStyle/>
        <a:p>
          <a:endParaRPr lang="sl-SI"/>
        </a:p>
      </dgm:t>
    </dgm:pt>
    <dgm:pt modelId="{ADE0C281-05C6-438D-93C8-31F41939B5EA}" type="pres">
      <dgm:prSet presAssocID="{95BB1F29-B2DC-4AFE-A0E6-D82065AF6712}" presName="compNode" presStyleCnt="0"/>
      <dgm:spPr/>
    </dgm:pt>
    <dgm:pt modelId="{6DCE1880-A7B6-4EAD-AFAA-01E68F10A06F}" type="pres">
      <dgm:prSet presAssocID="{95BB1F29-B2DC-4AFE-A0E6-D82065AF6712}" presName="pict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8000" b="-28000"/>
          </a:stretch>
        </a:blipFill>
      </dgm:spPr>
    </dgm:pt>
    <dgm:pt modelId="{7B34308C-CEE5-4048-B798-EF280893F0D4}" type="pres">
      <dgm:prSet presAssocID="{95BB1F29-B2DC-4AFE-A0E6-D82065AF6712}" presName="textRect" presStyleLbl="revTx" presStyleIdx="1" presStyleCnt="4">
        <dgm:presLayoutVars>
          <dgm:bulletEnabled val="1"/>
        </dgm:presLayoutVars>
      </dgm:prSet>
      <dgm:spPr/>
      <dgm:t>
        <a:bodyPr/>
        <a:lstStyle/>
        <a:p>
          <a:endParaRPr lang="sl-SI"/>
        </a:p>
      </dgm:t>
    </dgm:pt>
    <dgm:pt modelId="{97A8DA4B-1CA7-47D3-A36F-516E728B14CC}" type="pres">
      <dgm:prSet presAssocID="{A0F17B0A-2884-4FF4-BACD-6F2B45EBDFB1}" presName="sibTrans" presStyleLbl="sibTrans2D1" presStyleIdx="0" presStyleCnt="0"/>
      <dgm:spPr/>
      <dgm:t>
        <a:bodyPr/>
        <a:lstStyle/>
        <a:p>
          <a:endParaRPr lang="sl-SI"/>
        </a:p>
      </dgm:t>
    </dgm:pt>
    <dgm:pt modelId="{72A76649-C65B-4FCA-B9CE-D99BCCC496A1}" type="pres">
      <dgm:prSet presAssocID="{1786C23A-A652-4172-A65F-756095D15C77}" presName="compNode" presStyleCnt="0"/>
      <dgm:spPr/>
    </dgm:pt>
    <dgm:pt modelId="{3C45A4DA-0E83-41F4-96A4-3EC554981E2B}" type="pres">
      <dgm:prSet presAssocID="{1786C23A-A652-4172-A65F-756095D15C77}"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22000" b="-22000"/>
          </a:stretch>
        </a:blipFill>
      </dgm:spPr>
    </dgm:pt>
    <dgm:pt modelId="{3D3F5F11-B581-4069-BD15-F0224D0B7667}" type="pres">
      <dgm:prSet presAssocID="{1786C23A-A652-4172-A65F-756095D15C77}" presName="textRect" presStyleLbl="revTx" presStyleIdx="2" presStyleCnt="4">
        <dgm:presLayoutVars>
          <dgm:bulletEnabled val="1"/>
        </dgm:presLayoutVars>
      </dgm:prSet>
      <dgm:spPr/>
      <dgm:t>
        <a:bodyPr/>
        <a:lstStyle/>
        <a:p>
          <a:endParaRPr lang="sl-SI"/>
        </a:p>
      </dgm:t>
    </dgm:pt>
    <dgm:pt modelId="{4E7F7E06-ABDD-4C27-90A0-F737613F701E}" type="pres">
      <dgm:prSet presAssocID="{3F88D1E1-8BB7-40D3-9BD0-97E06C9AC145}" presName="sibTrans" presStyleLbl="sibTrans2D1" presStyleIdx="0" presStyleCnt="0"/>
      <dgm:spPr/>
      <dgm:t>
        <a:bodyPr/>
        <a:lstStyle/>
        <a:p>
          <a:endParaRPr lang="sl-SI"/>
        </a:p>
      </dgm:t>
    </dgm:pt>
    <dgm:pt modelId="{2E58B140-9C0C-41D2-8F11-9DC6975314FC}" type="pres">
      <dgm:prSet presAssocID="{7B4F036C-8346-47D2-AE49-312B501B60CA}" presName="compNode" presStyleCnt="0"/>
      <dgm:spPr/>
    </dgm:pt>
    <dgm:pt modelId="{A70274BD-AC52-4BDB-B034-57A0F38B1FF5}" type="pres">
      <dgm:prSet presAssocID="{7B4F036C-8346-47D2-AE49-312B501B60CA}" presName="pict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5000" b="-5000"/>
          </a:stretch>
        </a:blipFill>
      </dgm:spPr>
    </dgm:pt>
    <dgm:pt modelId="{06AF4F8E-F895-453A-91AE-DA4A60628A02}" type="pres">
      <dgm:prSet presAssocID="{7B4F036C-8346-47D2-AE49-312B501B60CA}" presName="textRect" presStyleLbl="revTx" presStyleIdx="3" presStyleCnt="4">
        <dgm:presLayoutVars>
          <dgm:bulletEnabled val="1"/>
        </dgm:presLayoutVars>
      </dgm:prSet>
      <dgm:spPr/>
      <dgm:t>
        <a:bodyPr/>
        <a:lstStyle/>
        <a:p>
          <a:endParaRPr lang="sl-SI"/>
        </a:p>
      </dgm:t>
    </dgm:pt>
  </dgm:ptLst>
  <dgm:cxnLst>
    <dgm:cxn modelId="{89F33CD1-C1D1-440E-AD6B-B307DE7D90D7}" type="presOf" srcId="{1786C23A-A652-4172-A65F-756095D15C77}" destId="{3D3F5F11-B581-4069-BD15-F0224D0B7667}" srcOrd="0" destOrd="0" presId="urn:microsoft.com/office/officeart/2005/8/layout/pList1"/>
    <dgm:cxn modelId="{87214618-72BE-4845-91B1-5D1CCFB240D5}" srcId="{8C599686-751A-43DF-9370-A6EF69F0980B}" destId="{1786C23A-A652-4172-A65F-756095D15C77}" srcOrd="2" destOrd="0" parTransId="{8F154312-36CA-473B-8D00-CE4215D8D553}" sibTransId="{3F88D1E1-8BB7-40D3-9BD0-97E06C9AC145}"/>
    <dgm:cxn modelId="{6972A7D7-A748-4CBF-9FDD-01ED7C17609C}" type="presOf" srcId="{61160217-F4AA-4784-B5F8-0789D6D8BBA5}" destId="{F3B1A8DF-9BC3-4190-9A77-7FFB93369994}" srcOrd="0" destOrd="0" presId="urn:microsoft.com/office/officeart/2005/8/layout/pList1"/>
    <dgm:cxn modelId="{B89F3082-D05B-4EC6-96FC-322D63D89D02}" type="presOf" srcId="{A0F17B0A-2884-4FF4-BACD-6F2B45EBDFB1}" destId="{97A8DA4B-1CA7-47D3-A36F-516E728B14CC}" srcOrd="0" destOrd="0" presId="urn:microsoft.com/office/officeart/2005/8/layout/pList1"/>
    <dgm:cxn modelId="{67C52ADE-900D-4F8C-B2CF-D6E5769B8170}" type="presOf" srcId="{7B4F036C-8346-47D2-AE49-312B501B60CA}" destId="{06AF4F8E-F895-453A-91AE-DA4A60628A02}" srcOrd="0" destOrd="0" presId="urn:microsoft.com/office/officeart/2005/8/layout/pList1"/>
    <dgm:cxn modelId="{716F2A34-3BBB-4A9D-AE3E-B9899D92C571}" type="presOf" srcId="{95BB1F29-B2DC-4AFE-A0E6-D82065AF6712}" destId="{7B34308C-CEE5-4048-B798-EF280893F0D4}" srcOrd="0" destOrd="0" presId="urn:microsoft.com/office/officeart/2005/8/layout/pList1"/>
    <dgm:cxn modelId="{E2323D79-BCB1-44DB-B983-3BAFF440B24F}" type="presOf" srcId="{3F88D1E1-8BB7-40D3-9BD0-97E06C9AC145}" destId="{4E7F7E06-ABDD-4C27-90A0-F737613F701E}" srcOrd="0" destOrd="0" presId="urn:microsoft.com/office/officeart/2005/8/layout/pList1"/>
    <dgm:cxn modelId="{7E6D6877-15B3-4713-B159-41E0D9220D50}" srcId="{8C599686-751A-43DF-9370-A6EF69F0980B}" destId="{7B4F036C-8346-47D2-AE49-312B501B60CA}" srcOrd="3" destOrd="0" parTransId="{71D8FB48-F768-4478-8336-600AF83E1DFD}" sibTransId="{7300F28D-07EE-46D9-9FEF-92964367C2A7}"/>
    <dgm:cxn modelId="{D42DECD2-99E6-4459-982B-E90ABC9F9E8C}" type="presOf" srcId="{F0394F01-A76C-409B-BA53-D1C1E0A9E9BD}" destId="{B2C15520-CBE8-4D4A-AB46-6B56D0C535F8}" srcOrd="0" destOrd="0" presId="urn:microsoft.com/office/officeart/2005/8/layout/pList1"/>
    <dgm:cxn modelId="{EA5DE02B-A04C-41FC-A0DC-F2A0DED0B805}" srcId="{8C599686-751A-43DF-9370-A6EF69F0980B}" destId="{95BB1F29-B2DC-4AFE-A0E6-D82065AF6712}" srcOrd="1" destOrd="0" parTransId="{F6B2B3C7-D693-45A9-85A5-82CC16F3A4BC}" sibTransId="{A0F17B0A-2884-4FF4-BACD-6F2B45EBDFB1}"/>
    <dgm:cxn modelId="{1DB8D4A8-4F5A-4B44-9D62-60F51CFBFCA4}" srcId="{8C599686-751A-43DF-9370-A6EF69F0980B}" destId="{F0394F01-A76C-409B-BA53-D1C1E0A9E9BD}" srcOrd="0" destOrd="0" parTransId="{6448F7F5-A4D2-4A54-A86D-1CE6B33CEE4C}" sibTransId="{61160217-F4AA-4784-B5F8-0789D6D8BBA5}"/>
    <dgm:cxn modelId="{5FCC8C81-55B3-4F4B-AA71-53EA01E68650}" type="presOf" srcId="{8C599686-751A-43DF-9370-A6EF69F0980B}" destId="{3F4A5E10-BFF9-49A5-ADFD-E262DFD612B4}" srcOrd="0" destOrd="0" presId="urn:microsoft.com/office/officeart/2005/8/layout/pList1"/>
    <dgm:cxn modelId="{30630027-7E2C-408C-AC71-EC5240A04295}" type="presParOf" srcId="{3F4A5E10-BFF9-49A5-ADFD-E262DFD612B4}" destId="{98270994-14D4-4212-97E1-A0DBE3F4CB1D}" srcOrd="0" destOrd="0" presId="urn:microsoft.com/office/officeart/2005/8/layout/pList1"/>
    <dgm:cxn modelId="{BAFA48B3-3DA2-4BC4-92C5-ABB61C62E38A}" type="presParOf" srcId="{98270994-14D4-4212-97E1-A0DBE3F4CB1D}" destId="{5A2E1546-1350-4AD5-98DE-90AF59895757}" srcOrd="0" destOrd="0" presId="urn:microsoft.com/office/officeart/2005/8/layout/pList1"/>
    <dgm:cxn modelId="{F1695758-04FE-4FFF-8CC1-D69E11B15089}" type="presParOf" srcId="{98270994-14D4-4212-97E1-A0DBE3F4CB1D}" destId="{B2C15520-CBE8-4D4A-AB46-6B56D0C535F8}" srcOrd="1" destOrd="0" presId="urn:microsoft.com/office/officeart/2005/8/layout/pList1"/>
    <dgm:cxn modelId="{EF48D432-2B21-4A02-BC3A-B27207FBDDD0}" type="presParOf" srcId="{3F4A5E10-BFF9-49A5-ADFD-E262DFD612B4}" destId="{F3B1A8DF-9BC3-4190-9A77-7FFB93369994}" srcOrd="1" destOrd="0" presId="urn:microsoft.com/office/officeart/2005/8/layout/pList1"/>
    <dgm:cxn modelId="{03FEEE32-D5E4-44A4-B13C-02B5BE650956}" type="presParOf" srcId="{3F4A5E10-BFF9-49A5-ADFD-E262DFD612B4}" destId="{ADE0C281-05C6-438D-93C8-31F41939B5EA}" srcOrd="2" destOrd="0" presId="urn:microsoft.com/office/officeart/2005/8/layout/pList1"/>
    <dgm:cxn modelId="{A2225A55-8ECF-420B-B594-885387A6B145}" type="presParOf" srcId="{ADE0C281-05C6-438D-93C8-31F41939B5EA}" destId="{6DCE1880-A7B6-4EAD-AFAA-01E68F10A06F}" srcOrd="0" destOrd="0" presId="urn:microsoft.com/office/officeart/2005/8/layout/pList1"/>
    <dgm:cxn modelId="{4B5207C6-A375-4A4D-8DD5-81F262E46AAC}" type="presParOf" srcId="{ADE0C281-05C6-438D-93C8-31F41939B5EA}" destId="{7B34308C-CEE5-4048-B798-EF280893F0D4}" srcOrd="1" destOrd="0" presId="urn:microsoft.com/office/officeart/2005/8/layout/pList1"/>
    <dgm:cxn modelId="{1FE59389-9B69-42B2-BC61-7DE951F78294}" type="presParOf" srcId="{3F4A5E10-BFF9-49A5-ADFD-E262DFD612B4}" destId="{97A8DA4B-1CA7-47D3-A36F-516E728B14CC}" srcOrd="3" destOrd="0" presId="urn:microsoft.com/office/officeart/2005/8/layout/pList1"/>
    <dgm:cxn modelId="{24D980EE-61B1-40A1-8776-9EE69FEA53D7}" type="presParOf" srcId="{3F4A5E10-BFF9-49A5-ADFD-E262DFD612B4}" destId="{72A76649-C65B-4FCA-B9CE-D99BCCC496A1}" srcOrd="4" destOrd="0" presId="urn:microsoft.com/office/officeart/2005/8/layout/pList1"/>
    <dgm:cxn modelId="{A6A7DD67-890E-41AA-A50B-696F6FF85906}" type="presParOf" srcId="{72A76649-C65B-4FCA-B9CE-D99BCCC496A1}" destId="{3C45A4DA-0E83-41F4-96A4-3EC554981E2B}" srcOrd="0" destOrd="0" presId="urn:microsoft.com/office/officeart/2005/8/layout/pList1"/>
    <dgm:cxn modelId="{30FE77D9-B93C-4D6B-9BA0-76704682E44B}" type="presParOf" srcId="{72A76649-C65B-4FCA-B9CE-D99BCCC496A1}" destId="{3D3F5F11-B581-4069-BD15-F0224D0B7667}" srcOrd="1" destOrd="0" presId="urn:microsoft.com/office/officeart/2005/8/layout/pList1"/>
    <dgm:cxn modelId="{BC6A418E-7256-4C49-BB89-7B83D1729D68}" type="presParOf" srcId="{3F4A5E10-BFF9-49A5-ADFD-E262DFD612B4}" destId="{4E7F7E06-ABDD-4C27-90A0-F737613F701E}" srcOrd="5" destOrd="0" presId="urn:microsoft.com/office/officeart/2005/8/layout/pList1"/>
    <dgm:cxn modelId="{6F862A5D-B3FC-4FFC-8AC3-E251EF9EA165}" type="presParOf" srcId="{3F4A5E10-BFF9-49A5-ADFD-E262DFD612B4}" destId="{2E58B140-9C0C-41D2-8F11-9DC6975314FC}" srcOrd="6" destOrd="0" presId="urn:microsoft.com/office/officeart/2005/8/layout/pList1"/>
    <dgm:cxn modelId="{8CFAC46D-18B9-4380-8939-09CB968072A6}" type="presParOf" srcId="{2E58B140-9C0C-41D2-8F11-9DC6975314FC}" destId="{A70274BD-AC52-4BDB-B034-57A0F38B1FF5}" srcOrd="0" destOrd="0" presId="urn:microsoft.com/office/officeart/2005/8/layout/pList1"/>
    <dgm:cxn modelId="{673A794F-EEA8-4765-A575-82F5F23CE89F}" type="presParOf" srcId="{2E58B140-9C0C-41D2-8F11-9DC6975314FC}" destId="{06AF4F8E-F895-453A-91AE-DA4A60628A02}"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30B902-6179-4ECC-826C-15D91CFC40E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sl-SI"/>
        </a:p>
      </dgm:t>
    </dgm:pt>
    <dgm:pt modelId="{B5BFB031-852C-41D4-A2EC-C431D97D3869}">
      <dgm:prSet phldrT="[besedilo]"/>
      <dgm:spPr/>
      <dgm:t>
        <a:bodyPr/>
        <a:lstStyle/>
        <a:p>
          <a:r>
            <a:rPr lang="sl-SI" dirty="0" smtClean="0">
              <a:latin typeface="Calibri" panose="020F0502020204030204" pitchFamily="34" charset="0"/>
              <a:cs typeface="Calibri" panose="020F0502020204030204" pitchFamily="34" charset="0"/>
            </a:rPr>
            <a:t>BARVE</a:t>
          </a:r>
          <a:endParaRPr lang="sl-SI" dirty="0">
            <a:latin typeface="Calibri" panose="020F0502020204030204" pitchFamily="34" charset="0"/>
            <a:cs typeface="Calibri" panose="020F0502020204030204" pitchFamily="34" charset="0"/>
          </a:endParaRPr>
        </a:p>
      </dgm:t>
    </dgm:pt>
    <dgm:pt modelId="{73B63DE0-59CE-4427-828B-7FAED7108D6F}" type="parTrans" cxnId="{E4408274-298C-49E2-B29F-8CEE889E7CAF}">
      <dgm:prSet/>
      <dgm:spPr/>
      <dgm:t>
        <a:bodyPr/>
        <a:lstStyle/>
        <a:p>
          <a:endParaRPr lang="sl-SI"/>
        </a:p>
      </dgm:t>
    </dgm:pt>
    <dgm:pt modelId="{C676521A-1B6A-467E-851D-4807B956A84D}" type="sibTrans" cxnId="{E4408274-298C-49E2-B29F-8CEE889E7CAF}">
      <dgm:prSet/>
      <dgm:spPr/>
      <dgm:t>
        <a:bodyPr/>
        <a:lstStyle/>
        <a:p>
          <a:endParaRPr lang="sl-SI"/>
        </a:p>
      </dgm:t>
    </dgm:pt>
    <dgm:pt modelId="{A9C9016A-FF10-436F-BA1A-7F63C8AD9F85}">
      <dgm:prSet phldrT="[besedilo]"/>
      <dgm:spPr/>
      <dgm:t>
        <a:bodyPr/>
        <a:lstStyle/>
        <a:p>
          <a:r>
            <a:rPr lang="sl-SI" dirty="0" smtClean="0">
              <a:latin typeface="Calibri" panose="020F0502020204030204" pitchFamily="34" charset="0"/>
              <a:cs typeface="Calibri" panose="020F0502020204030204" pitchFamily="34" charset="0"/>
            </a:rPr>
            <a:t>OBLAČILA</a:t>
          </a:r>
          <a:endParaRPr lang="sl-SI" dirty="0">
            <a:latin typeface="Calibri" panose="020F0502020204030204" pitchFamily="34" charset="0"/>
            <a:cs typeface="Calibri" panose="020F0502020204030204" pitchFamily="34" charset="0"/>
          </a:endParaRPr>
        </a:p>
      </dgm:t>
    </dgm:pt>
    <dgm:pt modelId="{F64ACC7D-49FD-4318-8877-8BDE6E2DC64D}" type="parTrans" cxnId="{F345C545-9EA3-4121-9211-BFD6495C9C03}">
      <dgm:prSet/>
      <dgm:spPr/>
      <dgm:t>
        <a:bodyPr/>
        <a:lstStyle/>
        <a:p>
          <a:endParaRPr lang="sl-SI"/>
        </a:p>
      </dgm:t>
    </dgm:pt>
    <dgm:pt modelId="{87637DA1-8732-41E6-82C0-AD85B041F528}" type="sibTrans" cxnId="{F345C545-9EA3-4121-9211-BFD6495C9C03}">
      <dgm:prSet/>
      <dgm:spPr/>
      <dgm:t>
        <a:bodyPr/>
        <a:lstStyle/>
        <a:p>
          <a:endParaRPr lang="sl-SI"/>
        </a:p>
      </dgm:t>
    </dgm:pt>
    <dgm:pt modelId="{D236BE22-C191-4656-8A23-582D8B873529}">
      <dgm:prSet phldrT="[besedilo]"/>
      <dgm:spPr/>
      <dgm:t>
        <a:bodyPr/>
        <a:lstStyle/>
        <a:p>
          <a:r>
            <a:rPr lang="sl-SI" dirty="0" smtClean="0">
              <a:latin typeface="Calibri" panose="020F0502020204030204" pitchFamily="34" charset="0"/>
              <a:cs typeface="Calibri" panose="020F0502020204030204" pitchFamily="34" charset="0"/>
            </a:rPr>
            <a:t>OBLIKOVANJE JEZIKOVNEGA VZORCA</a:t>
          </a:r>
          <a:endParaRPr lang="sl-SI" dirty="0">
            <a:latin typeface="Calibri" panose="020F0502020204030204" pitchFamily="34" charset="0"/>
            <a:cs typeface="Calibri" panose="020F0502020204030204" pitchFamily="34" charset="0"/>
          </a:endParaRPr>
        </a:p>
      </dgm:t>
    </dgm:pt>
    <dgm:pt modelId="{6EA3603A-FF6E-400A-B263-6A4D165E6CBD}" type="parTrans" cxnId="{3CBD2CFD-381C-4F2A-96BD-8A4407E5DA62}">
      <dgm:prSet/>
      <dgm:spPr/>
      <dgm:t>
        <a:bodyPr/>
        <a:lstStyle/>
        <a:p>
          <a:endParaRPr lang="sl-SI"/>
        </a:p>
      </dgm:t>
    </dgm:pt>
    <dgm:pt modelId="{457DE035-3C2E-43C9-BF75-B0081DB7111E}" type="sibTrans" cxnId="{3CBD2CFD-381C-4F2A-96BD-8A4407E5DA62}">
      <dgm:prSet/>
      <dgm:spPr/>
      <dgm:t>
        <a:bodyPr/>
        <a:lstStyle/>
        <a:p>
          <a:endParaRPr lang="sl-SI"/>
        </a:p>
      </dgm:t>
    </dgm:pt>
    <dgm:pt modelId="{EB52427F-9D21-497C-9533-F3A6A95CBAC1}" type="pres">
      <dgm:prSet presAssocID="{EF30B902-6179-4ECC-826C-15D91CFC40E2}" presName="Name0" presStyleCnt="0">
        <dgm:presLayoutVars>
          <dgm:dir/>
          <dgm:resizeHandles val="exact"/>
        </dgm:presLayoutVars>
      </dgm:prSet>
      <dgm:spPr/>
      <dgm:t>
        <a:bodyPr/>
        <a:lstStyle/>
        <a:p>
          <a:endParaRPr lang="sl-SI"/>
        </a:p>
      </dgm:t>
    </dgm:pt>
    <dgm:pt modelId="{490A0DD2-B84B-4AA4-8DF7-8A61619E945E}" type="pres">
      <dgm:prSet presAssocID="{B5BFB031-852C-41D4-A2EC-C431D97D3869}" presName="composite" presStyleCnt="0"/>
      <dgm:spPr/>
    </dgm:pt>
    <dgm:pt modelId="{738AAA34-A9FC-44D2-BB77-B0489FF9BA2F}" type="pres">
      <dgm:prSet presAssocID="{B5BFB031-852C-41D4-A2EC-C431D97D3869}" presName="rect1" presStyleLbl="trAlignAcc1" presStyleIdx="0" presStyleCnt="3">
        <dgm:presLayoutVars>
          <dgm:bulletEnabled val="1"/>
        </dgm:presLayoutVars>
      </dgm:prSet>
      <dgm:spPr/>
      <dgm:t>
        <a:bodyPr/>
        <a:lstStyle/>
        <a:p>
          <a:endParaRPr lang="sl-SI"/>
        </a:p>
      </dgm:t>
    </dgm:pt>
    <dgm:pt modelId="{83FC5E77-F5C2-4623-9F76-AC46CD831E9A}" type="pres">
      <dgm:prSet presAssocID="{B5BFB031-852C-41D4-A2EC-C431D97D3869}"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1BEF8267-2B0B-42BE-935B-E21F610E0106}" type="pres">
      <dgm:prSet presAssocID="{C676521A-1B6A-467E-851D-4807B956A84D}" presName="sibTrans" presStyleCnt="0"/>
      <dgm:spPr/>
    </dgm:pt>
    <dgm:pt modelId="{77E91886-6380-4205-8EFE-025562E9F14A}" type="pres">
      <dgm:prSet presAssocID="{A9C9016A-FF10-436F-BA1A-7F63C8AD9F85}" presName="composite" presStyleCnt="0"/>
      <dgm:spPr/>
    </dgm:pt>
    <dgm:pt modelId="{47FBCD5E-9076-494D-809E-9A46D4C52085}" type="pres">
      <dgm:prSet presAssocID="{A9C9016A-FF10-436F-BA1A-7F63C8AD9F85}" presName="rect1" presStyleLbl="trAlignAcc1" presStyleIdx="1" presStyleCnt="3">
        <dgm:presLayoutVars>
          <dgm:bulletEnabled val="1"/>
        </dgm:presLayoutVars>
      </dgm:prSet>
      <dgm:spPr/>
      <dgm:t>
        <a:bodyPr/>
        <a:lstStyle/>
        <a:p>
          <a:endParaRPr lang="sl-SI"/>
        </a:p>
      </dgm:t>
    </dgm:pt>
    <dgm:pt modelId="{CD7B344C-5C74-42AF-BBD9-06AAEAC7AE37}" type="pres">
      <dgm:prSet presAssocID="{A9C9016A-FF10-436F-BA1A-7F63C8AD9F85}" presName="rect2" presStyleLbl="fgImgPlace1" presStyleIdx="1" presStyleCnt="3" custLinFactNeighborX="-9602" custLinFactNeighborY="2009"/>
      <dgm:spPr>
        <a:blipFill>
          <a:blip xmlns:r="http://schemas.openxmlformats.org/officeDocument/2006/relationships" r:embed="rId2">
            <a:extLst>
              <a:ext uri="{28A0092B-C50C-407E-A947-70E740481C1C}">
                <a14:useLocalDpi xmlns:a14="http://schemas.microsoft.com/office/drawing/2010/main" val="0"/>
              </a:ext>
            </a:extLst>
          </a:blip>
          <a:srcRect/>
          <a:stretch>
            <a:fillRect l="-52000" r="-52000"/>
          </a:stretch>
        </a:blipFill>
      </dgm:spPr>
    </dgm:pt>
    <dgm:pt modelId="{C6CC048F-BB90-441A-87AC-498C18E8B77E}" type="pres">
      <dgm:prSet presAssocID="{87637DA1-8732-41E6-82C0-AD85B041F528}" presName="sibTrans" presStyleCnt="0"/>
      <dgm:spPr/>
    </dgm:pt>
    <dgm:pt modelId="{55D6B2D3-5FF0-485A-901F-6C14AB49F27B}" type="pres">
      <dgm:prSet presAssocID="{D236BE22-C191-4656-8A23-582D8B873529}" presName="composite" presStyleCnt="0"/>
      <dgm:spPr/>
    </dgm:pt>
    <dgm:pt modelId="{761C07DF-E332-4499-9E5A-8E59AF136C72}" type="pres">
      <dgm:prSet presAssocID="{D236BE22-C191-4656-8A23-582D8B873529}" presName="rect1" presStyleLbl="trAlignAcc1" presStyleIdx="2" presStyleCnt="3">
        <dgm:presLayoutVars>
          <dgm:bulletEnabled val="1"/>
        </dgm:presLayoutVars>
      </dgm:prSet>
      <dgm:spPr/>
      <dgm:t>
        <a:bodyPr/>
        <a:lstStyle/>
        <a:p>
          <a:endParaRPr lang="sl-SI"/>
        </a:p>
      </dgm:t>
    </dgm:pt>
    <dgm:pt modelId="{D30DEB33-C610-46B2-AC81-54DB2AC353F2}" type="pres">
      <dgm:prSet presAssocID="{D236BE22-C191-4656-8A23-582D8B873529}" presName="rect2"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50000" r="-50000"/>
          </a:stretch>
        </a:blipFill>
      </dgm:spPr>
    </dgm:pt>
  </dgm:ptLst>
  <dgm:cxnLst>
    <dgm:cxn modelId="{E4408274-298C-49E2-B29F-8CEE889E7CAF}" srcId="{EF30B902-6179-4ECC-826C-15D91CFC40E2}" destId="{B5BFB031-852C-41D4-A2EC-C431D97D3869}" srcOrd="0" destOrd="0" parTransId="{73B63DE0-59CE-4427-828B-7FAED7108D6F}" sibTransId="{C676521A-1B6A-467E-851D-4807B956A84D}"/>
    <dgm:cxn modelId="{3CBD2CFD-381C-4F2A-96BD-8A4407E5DA62}" srcId="{EF30B902-6179-4ECC-826C-15D91CFC40E2}" destId="{D236BE22-C191-4656-8A23-582D8B873529}" srcOrd="2" destOrd="0" parTransId="{6EA3603A-FF6E-400A-B263-6A4D165E6CBD}" sibTransId="{457DE035-3C2E-43C9-BF75-B0081DB7111E}"/>
    <dgm:cxn modelId="{11D0F13D-53C0-411A-9A1F-9EC465E14B7B}" type="presOf" srcId="{D236BE22-C191-4656-8A23-582D8B873529}" destId="{761C07DF-E332-4499-9E5A-8E59AF136C72}" srcOrd="0" destOrd="0" presId="urn:microsoft.com/office/officeart/2008/layout/PictureStrips"/>
    <dgm:cxn modelId="{5BCA6B1A-C2CF-4750-BE7D-009FE8D659C0}" type="presOf" srcId="{B5BFB031-852C-41D4-A2EC-C431D97D3869}" destId="{738AAA34-A9FC-44D2-BB77-B0489FF9BA2F}" srcOrd="0" destOrd="0" presId="urn:microsoft.com/office/officeart/2008/layout/PictureStrips"/>
    <dgm:cxn modelId="{F345C545-9EA3-4121-9211-BFD6495C9C03}" srcId="{EF30B902-6179-4ECC-826C-15D91CFC40E2}" destId="{A9C9016A-FF10-436F-BA1A-7F63C8AD9F85}" srcOrd="1" destOrd="0" parTransId="{F64ACC7D-49FD-4318-8877-8BDE6E2DC64D}" sibTransId="{87637DA1-8732-41E6-82C0-AD85B041F528}"/>
    <dgm:cxn modelId="{18D3B659-DCBB-4BCC-9432-52A004B1E44C}" type="presOf" srcId="{A9C9016A-FF10-436F-BA1A-7F63C8AD9F85}" destId="{47FBCD5E-9076-494D-809E-9A46D4C52085}" srcOrd="0" destOrd="0" presId="urn:microsoft.com/office/officeart/2008/layout/PictureStrips"/>
    <dgm:cxn modelId="{3F7971ED-E729-4E76-BF52-107587FBE268}" type="presOf" srcId="{EF30B902-6179-4ECC-826C-15D91CFC40E2}" destId="{EB52427F-9D21-497C-9533-F3A6A95CBAC1}" srcOrd="0" destOrd="0" presId="urn:microsoft.com/office/officeart/2008/layout/PictureStrips"/>
    <dgm:cxn modelId="{97994420-2BD1-42EB-9699-C00508778036}" type="presParOf" srcId="{EB52427F-9D21-497C-9533-F3A6A95CBAC1}" destId="{490A0DD2-B84B-4AA4-8DF7-8A61619E945E}" srcOrd="0" destOrd="0" presId="urn:microsoft.com/office/officeart/2008/layout/PictureStrips"/>
    <dgm:cxn modelId="{38391B48-83CE-468F-9F2A-3B8287F7B710}" type="presParOf" srcId="{490A0DD2-B84B-4AA4-8DF7-8A61619E945E}" destId="{738AAA34-A9FC-44D2-BB77-B0489FF9BA2F}" srcOrd="0" destOrd="0" presId="urn:microsoft.com/office/officeart/2008/layout/PictureStrips"/>
    <dgm:cxn modelId="{90D3E017-19D5-4D16-BC84-6756150D9D31}" type="presParOf" srcId="{490A0DD2-B84B-4AA4-8DF7-8A61619E945E}" destId="{83FC5E77-F5C2-4623-9F76-AC46CD831E9A}" srcOrd="1" destOrd="0" presId="urn:microsoft.com/office/officeart/2008/layout/PictureStrips"/>
    <dgm:cxn modelId="{0E06393C-7802-4841-9353-579EA84D6E75}" type="presParOf" srcId="{EB52427F-9D21-497C-9533-F3A6A95CBAC1}" destId="{1BEF8267-2B0B-42BE-935B-E21F610E0106}" srcOrd="1" destOrd="0" presId="urn:microsoft.com/office/officeart/2008/layout/PictureStrips"/>
    <dgm:cxn modelId="{13A3BC81-FC57-4FE7-88EF-55CC6090FC32}" type="presParOf" srcId="{EB52427F-9D21-497C-9533-F3A6A95CBAC1}" destId="{77E91886-6380-4205-8EFE-025562E9F14A}" srcOrd="2" destOrd="0" presId="urn:microsoft.com/office/officeart/2008/layout/PictureStrips"/>
    <dgm:cxn modelId="{BD150542-B44D-4401-8BB5-42017D3327B7}" type="presParOf" srcId="{77E91886-6380-4205-8EFE-025562E9F14A}" destId="{47FBCD5E-9076-494D-809E-9A46D4C52085}" srcOrd="0" destOrd="0" presId="urn:microsoft.com/office/officeart/2008/layout/PictureStrips"/>
    <dgm:cxn modelId="{1BBE539F-8890-4C73-A4AF-D3918BEEE62E}" type="presParOf" srcId="{77E91886-6380-4205-8EFE-025562E9F14A}" destId="{CD7B344C-5C74-42AF-BBD9-06AAEAC7AE37}" srcOrd="1" destOrd="0" presId="urn:microsoft.com/office/officeart/2008/layout/PictureStrips"/>
    <dgm:cxn modelId="{10E6544C-B586-480B-B207-4B4D864BBB5E}" type="presParOf" srcId="{EB52427F-9D21-497C-9533-F3A6A95CBAC1}" destId="{C6CC048F-BB90-441A-87AC-498C18E8B77E}" srcOrd="3" destOrd="0" presId="urn:microsoft.com/office/officeart/2008/layout/PictureStrips"/>
    <dgm:cxn modelId="{6F2C4F82-5983-4E8B-BE10-8F528D848AC8}" type="presParOf" srcId="{EB52427F-9D21-497C-9533-F3A6A95CBAC1}" destId="{55D6B2D3-5FF0-485A-901F-6C14AB49F27B}" srcOrd="4" destOrd="0" presId="urn:microsoft.com/office/officeart/2008/layout/PictureStrips"/>
    <dgm:cxn modelId="{3BCCEC4E-E90D-42F0-8EBA-CA3189992B5A}" type="presParOf" srcId="{55D6B2D3-5FF0-485A-901F-6C14AB49F27B}" destId="{761C07DF-E332-4499-9E5A-8E59AF136C72}" srcOrd="0" destOrd="0" presId="urn:microsoft.com/office/officeart/2008/layout/PictureStrips"/>
    <dgm:cxn modelId="{E71A2EEF-183B-45A3-8F4B-51759649C6A4}" type="presParOf" srcId="{55D6B2D3-5FF0-485A-901F-6C14AB49F27B}" destId="{D30DEB33-C610-46B2-AC81-54DB2AC353F2}"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E1546-1350-4AD5-98DE-90AF59895757}">
      <dsp:nvSpPr>
        <dsp:cNvPr id="0" name=""/>
        <dsp:cNvSpPr/>
      </dsp:nvSpPr>
      <dsp:spPr>
        <a:xfrm>
          <a:off x="4910" y="787140"/>
          <a:ext cx="2336810" cy="161006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7000" b="-4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C15520-CBE8-4D4A-AB46-6B56D0C535F8}">
      <dsp:nvSpPr>
        <dsp:cNvPr id="0" name=""/>
        <dsp:cNvSpPr/>
      </dsp:nvSpPr>
      <dsp:spPr>
        <a:xfrm>
          <a:off x="4910" y="2397202"/>
          <a:ext cx="2336810" cy="86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sl-SI" sz="1700" kern="1200" dirty="0" smtClean="0">
              <a:latin typeface="Calibri" panose="020F0502020204030204" pitchFamily="34" charset="0"/>
              <a:cs typeface="Calibri" panose="020F0502020204030204" pitchFamily="34" charset="0"/>
            </a:rPr>
            <a:t>POSLUŠANJE IN SLUŠNO RAZUMEVANJE</a:t>
          </a:r>
          <a:endParaRPr lang="sl-SI" sz="1700" kern="1200" dirty="0">
            <a:latin typeface="Calibri" panose="020F0502020204030204" pitchFamily="34" charset="0"/>
            <a:cs typeface="Calibri" panose="020F0502020204030204" pitchFamily="34" charset="0"/>
          </a:endParaRPr>
        </a:p>
      </dsp:txBody>
      <dsp:txXfrm>
        <a:off x="4910" y="2397202"/>
        <a:ext cx="2336810" cy="866956"/>
      </dsp:txXfrm>
    </dsp:sp>
    <dsp:sp modelId="{6DCE1880-A7B6-4EAD-AFAA-01E68F10A06F}">
      <dsp:nvSpPr>
        <dsp:cNvPr id="0" name=""/>
        <dsp:cNvSpPr/>
      </dsp:nvSpPr>
      <dsp:spPr>
        <a:xfrm>
          <a:off x="2575500" y="787140"/>
          <a:ext cx="2336810" cy="161006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8000" b="-28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34308C-CEE5-4048-B798-EF280893F0D4}">
      <dsp:nvSpPr>
        <dsp:cNvPr id="0" name=""/>
        <dsp:cNvSpPr/>
      </dsp:nvSpPr>
      <dsp:spPr>
        <a:xfrm>
          <a:off x="2575500" y="2397202"/>
          <a:ext cx="2336810" cy="86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sl-SI" sz="1700" kern="1200" dirty="0" smtClean="0">
              <a:latin typeface="Calibri" panose="020F0502020204030204" pitchFamily="34" charset="0"/>
              <a:cs typeface="Calibri" panose="020F0502020204030204" pitchFamily="34" charset="0"/>
            </a:rPr>
            <a:t>GOVORJENJE</a:t>
          </a:r>
          <a:endParaRPr lang="sl-SI" sz="1700" kern="1200" dirty="0">
            <a:latin typeface="Calibri" panose="020F0502020204030204" pitchFamily="34" charset="0"/>
            <a:cs typeface="Calibri" panose="020F0502020204030204" pitchFamily="34" charset="0"/>
          </a:endParaRPr>
        </a:p>
      </dsp:txBody>
      <dsp:txXfrm>
        <a:off x="2575500" y="2397202"/>
        <a:ext cx="2336810" cy="866956"/>
      </dsp:txXfrm>
    </dsp:sp>
    <dsp:sp modelId="{3C45A4DA-0E83-41F4-96A4-3EC554981E2B}">
      <dsp:nvSpPr>
        <dsp:cNvPr id="0" name=""/>
        <dsp:cNvSpPr/>
      </dsp:nvSpPr>
      <dsp:spPr>
        <a:xfrm>
          <a:off x="5146089" y="787140"/>
          <a:ext cx="2336810" cy="161006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3F5F11-B581-4069-BD15-F0224D0B7667}">
      <dsp:nvSpPr>
        <dsp:cNvPr id="0" name=""/>
        <dsp:cNvSpPr/>
      </dsp:nvSpPr>
      <dsp:spPr>
        <a:xfrm>
          <a:off x="5146089" y="2397202"/>
          <a:ext cx="2336810" cy="86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sl-SI" sz="1700" kern="1200" dirty="0" smtClean="0">
              <a:latin typeface="Calibri" panose="020F0502020204030204" pitchFamily="34" charset="0"/>
              <a:cs typeface="Calibri" panose="020F0502020204030204" pitchFamily="34" charset="0"/>
            </a:rPr>
            <a:t>BRANJE IN BRALNO RAZUMEVANJE</a:t>
          </a:r>
          <a:endParaRPr lang="sl-SI" sz="1700" kern="1200" dirty="0">
            <a:latin typeface="Calibri" panose="020F0502020204030204" pitchFamily="34" charset="0"/>
            <a:cs typeface="Calibri" panose="020F0502020204030204" pitchFamily="34" charset="0"/>
          </a:endParaRPr>
        </a:p>
      </dsp:txBody>
      <dsp:txXfrm>
        <a:off x="5146089" y="2397202"/>
        <a:ext cx="2336810" cy="866956"/>
      </dsp:txXfrm>
    </dsp:sp>
    <dsp:sp modelId="{A70274BD-AC52-4BDB-B034-57A0F38B1FF5}">
      <dsp:nvSpPr>
        <dsp:cNvPr id="0" name=""/>
        <dsp:cNvSpPr/>
      </dsp:nvSpPr>
      <dsp:spPr>
        <a:xfrm>
          <a:off x="7716679" y="787140"/>
          <a:ext cx="2336810" cy="161006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AF4F8E-F895-453A-91AE-DA4A60628A02}">
      <dsp:nvSpPr>
        <dsp:cNvPr id="0" name=""/>
        <dsp:cNvSpPr/>
      </dsp:nvSpPr>
      <dsp:spPr>
        <a:xfrm>
          <a:off x="7716679" y="2397202"/>
          <a:ext cx="2336810" cy="866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sl-SI" sz="1700" kern="1200" dirty="0" smtClean="0">
              <a:latin typeface="Calibri" panose="020F0502020204030204" pitchFamily="34" charset="0"/>
              <a:cs typeface="Calibri" panose="020F0502020204030204" pitchFamily="34" charset="0"/>
            </a:rPr>
            <a:t>PISNO SPOROČANJE</a:t>
          </a:r>
          <a:endParaRPr lang="sl-SI" sz="1700" kern="1200" dirty="0">
            <a:latin typeface="Calibri" panose="020F0502020204030204" pitchFamily="34" charset="0"/>
            <a:cs typeface="Calibri" panose="020F0502020204030204" pitchFamily="34" charset="0"/>
          </a:endParaRPr>
        </a:p>
      </dsp:txBody>
      <dsp:txXfrm>
        <a:off x="7716679" y="2397202"/>
        <a:ext cx="2336810" cy="8669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AAA34-A9FC-44D2-BB77-B0489FF9BA2F}">
      <dsp:nvSpPr>
        <dsp:cNvPr id="0" name=""/>
        <dsp:cNvSpPr/>
      </dsp:nvSpPr>
      <dsp:spPr>
        <a:xfrm>
          <a:off x="200974" y="463267"/>
          <a:ext cx="4729019" cy="14778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0976" tIns="118110" rIns="118110" bIns="118110" numCol="1" spcCol="1270" anchor="ctr" anchorCtr="0">
          <a:noAutofit/>
        </a:bodyPr>
        <a:lstStyle/>
        <a:p>
          <a:pPr lvl="0" algn="l" defTabSz="1377950">
            <a:lnSpc>
              <a:spcPct val="90000"/>
            </a:lnSpc>
            <a:spcBef>
              <a:spcPct val="0"/>
            </a:spcBef>
            <a:spcAft>
              <a:spcPct val="35000"/>
            </a:spcAft>
          </a:pPr>
          <a:r>
            <a:rPr lang="sl-SI" sz="3100" kern="1200" dirty="0" smtClean="0">
              <a:latin typeface="Calibri" panose="020F0502020204030204" pitchFamily="34" charset="0"/>
              <a:cs typeface="Calibri" panose="020F0502020204030204" pitchFamily="34" charset="0"/>
            </a:rPr>
            <a:t>BARVE</a:t>
          </a:r>
          <a:endParaRPr lang="sl-SI" sz="3100" kern="1200" dirty="0">
            <a:latin typeface="Calibri" panose="020F0502020204030204" pitchFamily="34" charset="0"/>
            <a:cs typeface="Calibri" panose="020F0502020204030204" pitchFamily="34" charset="0"/>
          </a:endParaRPr>
        </a:p>
      </dsp:txBody>
      <dsp:txXfrm>
        <a:off x="200974" y="463267"/>
        <a:ext cx="4729019" cy="1477818"/>
      </dsp:txXfrm>
    </dsp:sp>
    <dsp:sp modelId="{83FC5E77-F5C2-4623-9F76-AC46CD831E9A}">
      <dsp:nvSpPr>
        <dsp:cNvPr id="0" name=""/>
        <dsp:cNvSpPr/>
      </dsp:nvSpPr>
      <dsp:spPr>
        <a:xfrm>
          <a:off x="3932" y="249804"/>
          <a:ext cx="1034473" cy="155170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FBCD5E-9076-494D-809E-9A46D4C52085}">
      <dsp:nvSpPr>
        <dsp:cNvPr id="0" name=""/>
        <dsp:cNvSpPr/>
      </dsp:nvSpPr>
      <dsp:spPr>
        <a:xfrm>
          <a:off x="5325447" y="463267"/>
          <a:ext cx="4729019" cy="14778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0976" tIns="118110" rIns="118110" bIns="118110" numCol="1" spcCol="1270" anchor="ctr" anchorCtr="0">
          <a:noAutofit/>
        </a:bodyPr>
        <a:lstStyle/>
        <a:p>
          <a:pPr lvl="0" algn="l" defTabSz="1377950">
            <a:lnSpc>
              <a:spcPct val="90000"/>
            </a:lnSpc>
            <a:spcBef>
              <a:spcPct val="0"/>
            </a:spcBef>
            <a:spcAft>
              <a:spcPct val="35000"/>
            </a:spcAft>
          </a:pPr>
          <a:r>
            <a:rPr lang="sl-SI" sz="3100" kern="1200" dirty="0" smtClean="0">
              <a:latin typeface="Calibri" panose="020F0502020204030204" pitchFamily="34" charset="0"/>
              <a:cs typeface="Calibri" panose="020F0502020204030204" pitchFamily="34" charset="0"/>
            </a:rPr>
            <a:t>OBLAČILA</a:t>
          </a:r>
          <a:endParaRPr lang="sl-SI" sz="3100" kern="1200" dirty="0">
            <a:latin typeface="Calibri" panose="020F0502020204030204" pitchFamily="34" charset="0"/>
            <a:cs typeface="Calibri" panose="020F0502020204030204" pitchFamily="34" charset="0"/>
          </a:endParaRPr>
        </a:p>
      </dsp:txBody>
      <dsp:txXfrm>
        <a:off x="5325447" y="463267"/>
        <a:ext cx="4729019" cy="1477818"/>
      </dsp:txXfrm>
    </dsp:sp>
    <dsp:sp modelId="{CD7B344C-5C74-42AF-BBD9-06AAEAC7AE37}">
      <dsp:nvSpPr>
        <dsp:cNvPr id="0" name=""/>
        <dsp:cNvSpPr/>
      </dsp:nvSpPr>
      <dsp:spPr>
        <a:xfrm>
          <a:off x="5029075" y="280978"/>
          <a:ext cx="1034473" cy="155170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2000" r="-52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1C07DF-E332-4499-9E5A-8E59AF136C72}">
      <dsp:nvSpPr>
        <dsp:cNvPr id="0" name=""/>
        <dsp:cNvSpPr/>
      </dsp:nvSpPr>
      <dsp:spPr>
        <a:xfrm>
          <a:off x="2763211" y="2323676"/>
          <a:ext cx="4729019" cy="14778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00976" tIns="118110" rIns="118110" bIns="118110" numCol="1" spcCol="1270" anchor="ctr" anchorCtr="0">
          <a:noAutofit/>
        </a:bodyPr>
        <a:lstStyle/>
        <a:p>
          <a:pPr lvl="0" algn="l" defTabSz="1377950">
            <a:lnSpc>
              <a:spcPct val="90000"/>
            </a:lnSpc>
            <a:spcBef>
              <a:spcPct val="0"/>
            </a:spcBef>
            <a:spcAft>
              <a:spcPct val="35000"/>
            </a:spcAft>
          </a:pPr>
          <a:r>
            <a:rPr lang="sl-SI" sz="3100" kern="1200" dirty="0" smtClean="0">
              <a:latin typeface="Calibri" panose="020F0502020204030204" pitchFamily="34" charset="0"/>
              <a:cs typeface="Calibri" panose="020F0502020204030204" pitchFamily="34" charset="0"/>
            </a:rPr>
            <a:t>OBLIKOVANJE JEZIKOVNEGA VZORCA</a:t>
          </a:r>
          <a:endParaRPr lang="sl-SI" sz="3100" kern="1200" dirty="0">
            <a:latin typeface="Calibri" panose="020F0502020204030204" pitchFamily="34" charset="0"/>
            <a:cs typeface="Calibri" panose="020F0502020204030204" pitchFamily="34" charset="0"/>
          </a:endParaRPr>
        </a:p>
      </dsp:txBody>
      <dsp:txXfrm>
        <a:off x="2763211" y="2323676"/>
        <a:ext cx="4729019" cy="1477818"/>
      </dsp:txXfrm>
    </dsp:sp>
    <dsp:sp modelId="{D30DEB33-C610-46B2-AC81-54DB2AC353F2}">
      <dsp:nvSpPr>
        <dsp:cNvPr id="0" name=""/>
        <dsp:cNvSpPr/>
      </dsp:nvSpPr>
      <dsp:spPr>
        <a:xfrm>
          <a:off x="2566168" y="2110214"/>
          <a:ext cx="1034473" cy="155170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sl-SI" smtClean="0"/>
              <a:t>Uredite slog naslova matrice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l-SI" smtClean="0"/>
              <a:t>Uredite slog podnaslova matrice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sl-SI" smtClean="0"/>
              <a:t>Uredite slog naslova matrice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sl-SI" smtClean="0"/>
              <a:t>Uredite slog naslova matrice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5/17/2020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5/17/2020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l-SI" smtClean="0"/>
              <a:t>Uredite slog naslova matrice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5/17/2020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5/17/2020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5/17/2020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aslov in vsebina">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sl-SI" smtClean="0"/>
              <a:t>Uredite slog naslova matrice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DA16AA21-1863-4931-97CB-99D0A168701B}" type="datetimeFigureOut">
              <a:rPr lang="en-US" dirty="0"/>
              <a:t>5/17/2020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3772C379-9A7C-4C87-A116-CBE9F58B04C5}" type="datetimeFigureOut">
              <a:rPr lang="en-US" dirty="0"/>
              <a:t>5/17/2020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sl-SI" smtClean="0"/>
              <a:t>Uredite slog naslova matrice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5/17/2020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padlet.com/ksenijasket/ENGLISH"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UveFBZ6Nn-c"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youtube.com/watch?v=UveFBZ6Nn-c"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sz="7200" dirty="0" smtClean="0">
                <a:latin typeface="Calibri" panose="020F0502020204030204" pitchFamily="34" charset="0"/>
                <a:cs typeface="Calibri" panose="020F0502020204030204" pitchFamily="34" charset="0"/>
              </a:rPr>
              <a:t>Primer izvedbe sklopa tujega jezika na daljavo</a:t>
            </a:r>
            <a:endParaRPr lang="sl-SI" sz="7200" dirty="0">
              <a:latin typeface="Calibri" panose="020F0502020204030204" pitchFamily="34" charset="0"/>
              <a:cs typeface="Calibri" panose="020F0502020204030204" pitchFamily="34" charset="0"/>
            </a:endParaRPr>
          </a:p>
        </p:txBody>
      </p:sp>
      <p:sp>
        <p:nvSpPr>
          <p:cNvPr id="3" name="Podnaslov 2"/>
          <p:cNvSpPr>
            <a:spLocks noGrp="1"/>
          </p:cNvSpPr>
          <p:nvPr>
            <p:ph type="subTitle" idx="1"/>
          </p:nvPr>
        </p:nvSpPr>
        <p:spPr/>
        <p:txBody>
          <a:bodyPr/>
          <a:lstStyle/>
          <a:p>
            <a:r>
              <a:rPr lang="sl-SI" dirty="0" smtClean="0">
                <a:latin typeface="Calibri" panose="020F0502020204030204" pitchFamily="34" charset="0"/>
                <a:cs typeface="Calibri" panose="020F0502020204030204" pitchFamily="34" charset="0"/>
              </a:rPr>
              <a:t>…z elementi formativnega spremljanja</a:t>
            </a:r>
            <a:endParaRPr lang="sl-SI"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5939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79387"/>
            <a:ext cx="11804072" cy="1609344"/>
          </a:xfrm>
        </p:spPr>
        <p:txBody>
          <a:bodyPr>
            <a:normAutofit fontScale="90000"/>
          </a:bodyPr>
          <a:lstStyle/>
          <a:p>
            <a:pPr algn="ctr"/>
            <a:r>
              <a:rPr lang="sl-SI" dirty="0" smtClean="0">
                <a:latin typeface="Calibri" panose="020F0502020204030204" pitchFamily="34" charset="0"/>
                <a:cs typeface="Calibri" panose="020F0502020204030204" pitchFamily="34" charset="0"/>
              </a:rPr>
              <a:t>Medpredmetno povezovanje – tja in </a:t>
            </a:r>
            <a:r>
              <a:rPr lang="sl-SI" dirty="0" err="1" smtClean="0">
                <a:latin typeface="Calibri" panose="020F0502020204030204" pitchFamily="34" charset="0"/>
                <a:cs typeface="Calibri" panose="020F0502020204030204" pitchFamily="34" charset="0"/>
              </a:rPr>
              <a:t>špo</a:t>
            </a:r>
            <a:r>
              <a:rPr lang="sl-SI" dirty="0" smtClean="0">
                <a:latin typeface="Calibri" panose="020F0502020204030204" pitchFamily="34" charset="0"/>
                <a:cs typeface="Calibri" panose="020F0502020204030204" pitchFamily="34" charset="0"/>
              </a:rPr>
              <a:t/>
            </a:r>
            <a:br>
              <a:rPr lang="sl-SI" dirty="0" smtClean="0">
                <a:latin typeface="Calibri" panose="020F0502020204030204" pitchFamily="34" charset="0"/>
                <a:cs typeface="Calibri" panose="020F0502020204030204" pitchFamily="34" charset="0"/>
              </a:rPr>
            </a:br>
            <a:r>
              <a:rPr lang="sl-SI" dirty="0" smtClean="0">
                <a:latin typeface="Calibri" panose="020F0502020204030204" pitchFamily="34" charset="0"/>
                <a:cs typeface="Calibri" panose="020F0502020204030204" pitchFamily="34" charset="0"/>
              </a:rPr>
              <a:t>učenje skozi gibanje</a:t>
            </a:r>
            <a:endParaRPr lang="sl-SI" dirty="0">
              <a:latin typeface="Calibri" panose="020F0502020204030204" pitchFamily="34" charset="0"/>
              <a:cs typeface="Calibri" panose="020F0502020204030204" pitchFamily="34" charset="0"/>
            </a:endParaRPr>
          </a:p>
        </p:txBody>
      </p:sp>
      <p:graphicFrame>
        <p:nvGraphicFramePr>
          <p:cNvPr id="4" name="Označba mesta vsebine 3"/>
          <p:cNvGraphicFramePr>
            <a:graphicFrameLocks noGrp="1"/>
          </p:cNvGraphicFramePr>
          <p:nvPr>
            <p:ph idx="1"/>
            <p:extLst>
              <p:ext uri="{D42A27DB-BD31-4B8C-83A1-F6EECF244321}">
                <p14:modId xmlns:p14="http://schemas.microsoft.com/office/powerpoint/2010/main" val="3056408474"/>
              </p:ext>
            </p:extLst>
          </p:nvPr>
        </p:nvGraphicFramePr>
        <p:xfrm>
          <a:off x="598793" y="3992208"/>
          <a:ext cx="2601191" cy="2011680"/>
        </p:xfrm>
        <a:graphic>
          <a:graphicData uri="http://schemas.openxmlformats.org/drawingml/2006/table">
            <a:tbl>
              <a:tblPr firstRow="1" bandRow="1">
                <a:tableStyleId>{5C22544A-7EE6-4342-B048-85BDC9FD1C3A}</a:tableStyleId>
              </a:tblPr>
              <a:tblGrid>
                <a:gridCol w="2601191">
                  <a:extLst>
                    <a:ext uri="{9D8B030D-6E8A-4147-A177-3AD203B41FA5}">
                      <a16:colId xmlns:a16="http://schemas.microsoft.com/office/drawing/2014/main" val="20000"/>
                    </a:ext>
                  </a:extLst>
                </a:gridCol>
              </a:tblGrid>
              <a:tr h="1338824">
                <a:tc>
                  <a:txBody>
                    <a:bodyPr/>
                    <a:lstStyle/>
                    <a:p>
                      <a:r>
                        <a:rPr lang="sl-SI" dirty="0" smtClean="0">
                          <a:latin typeface="Calibri" panose="020F0502020204030204" pitchFamily="34" charset="0"/>
                          <a:cs typeface="Calibri" panose="020F0502020204030204" pitchFamily="34" charset="0"/>
                        </a:rPr>
                        <a:t>ENGLISH WITH SAVANNAH</a:t>
                      </a:r>
                    </a:p>
                    <a:p>
                      <a:endParaRPr lang="sl-SI" dirty="0" smtClean="0">
                        <a:latin typeface="Calibri" panose="020F0502020204030204" pitchFamily="34" charset="0"/>
                        <a:cs typeface="Calibri" panose="020F0502020204030204" pitchFamily="34" charset="0"/>
                      </a:endParaRPr>
                    </a:p>
                    <a:p>
                      <a:r>
                        <a:rPr lang="sl-SI" dirty="0" smtClean="0">
                          <a:latin typeface="Calibri" panose="020F0502020204030204" pitchFamily="34" charset="0"/>
                          <a:cs typeface="Calibri" panose="020F0502020204030204" pitchFamily="34" charset="0"/>
                        </a:rPr>
                        <a:t>Pripravi si sličice oziroma besede za oblačila. Na druge listke si zapiši načine gibanja. </a:t>
                      </a:r>
                    </a:p>
                  </a:txBody>
                  <a:tcPr/>
                </a:tc>
                <a:extLst>
                  <a:ext uri="{0D108BD9-81ED-4DB2-BD59-A6C34878D82A}">
                    <a16:rowId xmlns:a16="http://schemas.microsoft.com/office/drawing/2014/main" val="10000"/>
                  </a:ext>
                </a:extLst>
              </a:tr>
            </a:tbl>
          </a:graphicData>
        </a:graphic>
      </p:graphicFrame>
      <p:graphicFrame>
        <p:nvGraphicFramePr>
          <p:cNvPr id="6" name="Tabela 5"/>
          <p:cNvGraphicFramePr>
            <a:graphicFrameLocks noGrp="1"/>
          </p:cNvGraphicFramePr>
          <p:nvPr>
            <p:extLst>
              <p:ext uri="{D42A27DB-BD31-4B8C-83A1-F6EECF244321}">
                <p14:modId xmlns:p14="http://schemas.microsoft.com/office/powerpoint/2010/main" val="2480255964"/>
              </p:ext>
            </p:extLst>
          </p:nvPr>
        </p:nvGraphicFramePr>
        <p:xfrm>
          <a:off x="5638508" y="2450811"/>
          <a:ext cx="5306860" cy="3587750"/>
        </p:xfrm>
        <a:graphic>
          <a:graphicData uri="http://schemas.openxmlformats.org/drawingml/2006/table">
            <a:tbl>
              <a:tblPr firstRow="1" firstCol="1" bandRow="1">
                <a:tableStyleId>{5C22544A-7EE6-4342-B048-85BDC9FD1C3A}</a:tableStyleId>
              </a:tblPr>
              <a:tblGrid>
                <a:gridCol w="2841433">
                  <a:extLst>
                    <a:ext uri="{9D8B030D-6E8A-4147-A177-3AD203B41FA5}">
                      <a16:colId xmlns:a16="http://schemas.microsoft.com/office/drawing/2014/main" val="20000"/>
                    </a:ext>
                  </a:extLst>
                </a:gridCol>
                <a:gridCol w="2465427">
                  <a:extLst>
                    <a:ext uri="{9D8B030D-6E8A-4147-A177-3AD203B41FA5}">
                      <a16:colId xmlns:a16="http://schemas.microsoft.com/office/drawing/2014/main" val="20001"/>
                    </a:ext>
                  </a:extLst>
                </a:gridCol>
              </a:tblGrid>
              <a:tr h="504337">
                <a:tc>
                  <a:txBody>
                    <a:bodyPr/>
                    <a:lstStyle/>
                    <a:p>
                      <a:pPr algn="ctr">
                        <a:lnSpc>
                          <a:spcPct val="107000"/>
                        </a:lnSpc>
                        <a:spcAft>
                          <a:spcPts val="0"/>
                        </a:spcAft>
                      </a:pPr>
                      <a:r>
                        <a:rPr lang="sl-SI" sz="2200" dirty="0" err="1">
                          <a:effectLst/>
                          <a:latin typeface="Calibri" panose="020F0502020204030204" pitchFamily="34" charset="0"/>
                          <a:cs typeface="Calibri" panose="020F0502020204030204" pitchFamily="34" charset="0"/>
                        </a:rPr>
                        <a:t>forwards</a:t>
                      </a:r>
                      <a:r>
                        <a:rPr lang="sl-SI" sz="2200" dirty="0">
                          <a:effectLst/>
                          <a:latin typeface="Calibri" panose="020F0502020204030204" pitchFamily="34" charset="0"/>
                          <a:cs typeface="Calibri" panose="020F0502020204030204" pitchFamily="34" charset="0"/>
                        </a:rPr>
                        <a:t> – naprej</a:t>
                      </a:r>
                      <a:endParaRPr lang="sl-SI" sz="1100" dirty="0">
                        <a:effectLst/>
                        <a:latin typeface="Calibri" panose="020F0502020204030204" pitchFamily="34" charset="0"/>
                        <a:cs typeface="Calibri" panose="020F0502020204030204" pitchFamily="34" charset="0"/>
                      </a:endParaRPr>
                    </a:p>
                    <a:p>
                      <a:pPr>
                        <a:lnSpc>
                          <a:spcPct val="107000"/>
                        </a:lnSpc>
                        <a:spcAft>
                          <a:spcPts val="0"/>
                        </a:spcAft>
                      </a:pPr>
                      <a:r>
                        <a:rPr lang="sl-SI" sz="2200" dirty="0">
                          <a:effectLst/>
                          <a:latin typeface="Calibri" panose="020F0502020204030204" pitchFamily="34" charset="0"/>
                          <a:cs typeface="Calibri" panose="020F0502020204030204" pitchFamily="34" charset="0"/>
                        </a:rPr>
                        <a:t> </a:t>
                      </a:r>
                      <a:endParaRPr lang="sl-SI"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sl-SI" sz="2200" dirty="0" err="1">
                          <a:effectLst/>
                          <a:latin typeface="Calibri" panose="020F0502020204030204" pitchFamily="34" charset="0"/>
                          <a:cs typeface="Calibri" panose="020F0502020204030204" pitchFamily="34" charset="0"/>
                        </a:rPr>
                        <a:t>backwards</a:t>
                      </a:r>
                      <a:r>
                        <a:rPr lang="sl-SI" sz="2200" dirty="0">
                          <a:effectLst/>
                          <a:latin typeface="Calibri" panose="020F0502020204030204" pitchFamily="34" charset="0"/>
                          <a:cs typeface="Calibri" panose="020F0502020204030204" pitchFamily="34" charset="0"/>
                        </a:rPr>
                        <a:t> - nazaj</a:t>
                      </a:r>
                      <a:endParaRPr lang="sl-SI" sz="1100" dirty="0">
                        <a:effectLst/>
                        <a:latin typeface="Calibri" panose="020F0502020204030204" pitchFamily="34" charset="0"/>
                        <a:cs typeface="Calibri" panose="020F0502020204030204" pitchFamily="34" charset="0"/>
                      </a:endParaRPr>
                    </a:p>
                    <a:p>
                      <a:pPr>
                        <a:lnSpc>
                          <a:spcPct val="107000"/>
                        </a:lnSpc>
                        <a:spcAft>
                          <a:spcPts val="0"/>
                        </a:spcAft>
                      </a:pPr>
                      <a:r>
                        <a:rPr lang="sl-SI" sz="2200" dirty="0">
                          <a:effectLst/>
                          <a:latin typeface="Calibri" panose="020F0502020204030204" pitchFamily="34" charset="0"/>
                          <a:cs typeface="Calibri" panose="020F0502020204030204" pitchFamily="34" charset="0"/>
                        </a:rPr>
                        <a:t> </a:t>
                      </a:r>
                      <a:endParaRPr lang="sl-SI"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0"/>
                  </a:ext>
                </a:extLst>
              </a:tr>
              <a:tr h="762888">
                <a:tc>
                  <a:txBody>
                    <a:bodyPr/>
                    <a:lstStyle/>
                    <a:p>
                      <a:pPr algn="ctr">
                        <a:lnSpc>
                          <a:spcPct val="107000"/>
                        </a:lnSpc>
                        <a:spcAft>
                          <a:spcPts val="0"/>
                        </a:spcAft>
                      </a:pPr>
                      <a:r>
                        <a:rPr lang="sl-SI" sz="2200" dirty="0" err="1">
                          <a:effectLst/>
                          <a:latin typeface="Calibri" panose="020F0502020204030204" pitchFamily="34" charset="0"/>
                          <a:cs typeface="Calibri" panose="020F0502020204030204" pitchFamily="34" charset="0"/>
                        </a:rPr>
                        <a:t>sideways</a:t>
                      </a:r>
                      <a:r>
                        <a:rPr lang="sl-SI" sz="2200" dirty="0">
                          <a:effectLst/>
                          <a:latin typeface="Calibri" panose="020F0502020204030204" pitchFamily="34" charset="0"/>
                          <a:cs typeface="Calibri" panose="020F0502020204030204" pitchFamily="34" charset="0"/>
                        </a:rPr>
                        <a:t> – postrani</a:t>
                      </a:r>
                      <a:endParaRPr lang="sl-SI" sz="1100" dirty="0">
                        <a:effectLst/>
                        <a:latin typeface="Calibri" panose="020F0502020204030204" pitchFamily="34" charset="0"/>
                        <a:cs typeface="Calibri" panose="020F0502020204030204" pitchFamily="34" charset="0"/>
                      </a:endParaRPr>
                    </a:p>
                    <a:p>
                      <a:pPr>
                        <a:lnSpc>
                          <a:spcPct val="107000"/>
                        </a:lnSpc>
                        <a:spcAft>
                          <a:spcPts val="0"/>
                        </a:spcAft>
                      </a:pPr>
                      <a:r>
                        <a:rPr lang="sl-SI" sz="2200" dirty="0">
                          <a:effectLst/>
                          <a:latin typeface="Calibri" panose="020F0502020204030204" pitchFamily="34" charset="0"/>
                          <a:cs typeface="Calibri" panose="020F0502020204030204" pitchFamily="34" charset="0"/>
                        </a:rPr>
                        <a:t> </a:t>
                      </a:r>
                      <a:endParaRPr lang="sl-SI"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sl-SI" sz="2200" dirty="0" err="1">
                          <a:effectLst/>
                          <a:latin typeface="Calibri" panose="020F0502020204030204" pitchFamily="34" charset="0"/>
                          <a:cs typeface="Calibri" panose="020F0502020204030204" pitchFamily="34" charset="0"/>
                        </a:rPr>
                        <a:t>all</a:t>
                      </a:r>
                      <a:r>
                        <a:rPr lang="sl-SI" sz="2200" dirty="0">
                          <a:effectLst/>
                          <a:latin typeface="Calibri" panose="020F0502020204030204" pitchFamily="34" charset="0"/>
                          <a:cs typeface="Calibri" panose="020F0502020204030204" pitchFamily="34" charset="0"/>
                        </a:rPr>
                        <a:t> </a:t>
                      </a:r>
                      <a:r>
                        <a:rPr lang="sl-SI" sz="2200" dirty="0" err="1">
                          <a:effectLst/>
                          <a:latin typeface="Calibri" panose="020F0502020204030204" pitchFamily="34" charset="0"/>
                          <a:cs typeface="Calibri" panose="020F0502020204030204" pitchFamily="34" charset="0"/>
                        </a:rPr>
                        <a:t>fours</a:t>
                      </a:r>
                      <a:r>
                        <a:rPr lang="sl-SI" sz="2200" dirty="0">
                          <a:effectLst/>
                          <a:latin typeface="Calibri" panose="020F0502020204030204" pitchFamily="34" charset="0"/>
                          <a:cs typeface="Calibri" panose="020F0502020204030204" pitchFamily="34" charset="0"/>
                        </a:rPr>
                        <a:t> – po vseh štirih</a:t>
                      </a:r>
                      <a:endParaRPr lang="sl-SI" sz="1100" dirty="0">
                        <a:effectLst/>
                        <a:latin typeface="Calibri" panose="020F0502020204030204" pitchFamily="34" charset="0"/>
                        <a:cs typeface="Calibri" panose="020F0502020204030204" pitchFamily="34" charset="0"/>
                      </a:endParaRPr>
                    </a:p>
                    <a:p>
                      <a:pPr algn="ctr">
                        <a:lnSpc>
                          <a:spcPct val="107000"/>
                        </a:lnSpc>
                        <a:spcAft>
                          <a:spcPts val="0"/>
                        </a:spcAft>
                      </a:pPr>
                      <a:r>
                        <a:rPr lang="sl-SI" sz="2200" dirty="0">
                          <a:effectLst/>
                          <a:latin typeface="Calibri" panose="020F0502020204030204" pitchFamily="34" charset="0"/>
                          <a:cs typeface="Calibri" panose="020F0502020204030204" pitchFamily="34" charset="0"/>
                        </a:rPr>
                        <a:t> </a:t>
                      </a:r>
                      <a:endParaRPr lang="sl-SI"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r h="1279992">
                <a:tc>
                  <a:txBody>
                    <a:bodyPr/>
                    <a:lstStyle/>
                    <a:p>
                      <a:pPr algn="ctr">
                        <a:lnSpc>
                          <a:spcPct val="107000"/>
                        </a:lnSpc>
                        <a:spcAft>
                          <a:spcPts val="0"/>
                        </a:spcAft>
                      </a:pPr>
                      <a:r>
                        <a:rPr lang="sl-SI" sz="2200">
                          <a:effectLst/>
                          <a:latin typeface="Calibri" panose="020F0502020204030204" pitchFamily="34" charset="0"/>
                          <a:cs typeface="Calibri" panose="020F0502020204030204" pitchFamily="34" charset="0"/>
                        </a:rPr>
                        <a:t>Star jumps – poskakuješ in dviguješ roke (zvezda poskoki)</a:t>
                      </a:r>
                      <a:endParaRPr lang="sl-SI"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sl-SI" sz="2200" dirty="0">
                          <a:effectLst/>
                          <a:latin typeface="Calibri" panose="020F0502020204030204" pitchFamily="34" charset="0"/>
                          <a:cs typeface="Calibri" panose="020F0502020204030204" pitchFamily="34" charset="0"/>
                        </a:rPr>
                        <a:t>LAHKO ŠE: </a:t>
                      </a:r>
                      <a:endParaRPr lang="sl-SI" sz="1100" dirty="0">
                        <a:effectLst/>
                        <a:latin typeface="Calibri" panose="020F0502020204030204" pitchFamily="34" charset="0"/>
                        <a:cs typeface="Calibri" panose="020F0502020204030204" pitchFamily="34" charset="0"/>
                      </a:endParaRPr>
                    </a:p>
                    <a:p>
                      <a:pPr algn="ctr">
                        <a:lnSpc>
                          <a:spcPct val="107000"/>
                        </a:lnSpc>
                        <a:spcAft>
                          <a:spcPts val="0"/>
                        </a:spcAft>
                      </a:pPr>
                      <a:r>
                        <a:rPr lang="sl-SI" sz="2200" dirty="0" err="1">
                          <a:effectLst/>
                          <a:latin typeface="Calibri" panose="020F0502020204030204" pitchFamily="34" charset="0"/>
                          <a:cs typeface="Calibri" panose="020F0502020204030204" pitchFamily="34" charset="0"/>
                        </a:rPr>
                        <a:t>walk</a:t>
                      </a:r>
                      <a:r>
                        <a:rPr lang="sl-SI" sz="2200" dirty="0">
                          <a:effectLst/>
                          <a:latin typeface="Calibri" panose="020F0502020204030204" pitchFamily="34" charset="0"/>
                          <a:cs typeface="Calibri" panose="020F0502020204030204" pitchFamily="34" charset="0"/>
                        </a:rPr>
                        <a:t> – hoditi</a:t>
                      </a:r>
                      <a:endParaRPr lang="sl-SI" sz="1100" dirty="0">
                        <a:effectLst/>
                        <a:latin typeface="Calibri" panose="020F0502020204030204" pitchFamily="34" charset="0"/>
                        <a:cs typeface="Calibri" panose="020F0502020204030204" pitchFamily="34" charset="0"/>
                      </a:endParaRPr>
                    </a:p>
                    <a:p>
                      <a:pPr algn="ctr">
                        <a:lnSpc>
                          <a:spcPct val="107000"/>
                        </a:lnSpc>
                        <a:spcAft>
                          <a:spcPts val="0"/>
                        </a:spcAft>
                      </a:pPr>
                      <a:r>
                        <a:rPr lang="sl-SI" sz="2200" dirty="0" err="1">
                          <a:effectLst/>
                          <a:latin typeface="Calibri" panose="020F0502020204030204" pitchFamily="34" charset="0"/>
                          <a:cs typeface="Calibri" panose="020F0502020204030204" pitchFamily="34" charset="0"/>
                        </a:rPr>
                        <a:t>jump</a:t>
                      </a:r>
                      <a:r>
                        <a:rPr lang="sl-SI" sz="2200" dirty="0">
                          <a:effectLst/>
                          <a:latin typeface="Calibri" panose="020F0502020204030204" pitchFamily="34" charset="0"/>
                          <a:cs typeface="Calibri" panose="020F0502020204030204" pitchFamily="34" charset="0"/>
                        </a:rPr>
                        <a:t> – skakati</a:t>
                      </a:r>
                      <a:endParaRPr lang="sl-SI" sz="1100" dirty="0">
                        <a:effectLst/>
                        <a:latin typeface="Calibri" panose="020F0502020204030204" pitchFamily="34" charset="0"/>
                        <a:cs typeface="Calibri" panose="020F0502020204030204" pitchFamily="34" charset="0"/>
                      </a:endParaRPr>
                    </a:p>
                    <a:p>
                      <a:pPr algn="ctr">
                        <a:lnSpc>
                          <a:spcPct val="107000"/>
                        </a:lnSpc>
                        <a:spcAft>
                          <a:spcPts val="0"/>
                        </a:spcAft>
                      </a:pPr>
                      <a:r>
                        <a:rPr lang="sl-SI" sz="2200" dirty="0">
                          <a:effectLst/>
                          <a:latin typeface="Calibri" panose="020F0502020204030204" pitchFamily="34" charset="0"/>
                          <a:cs typeface="Calibri" panose="020F0502020204030204" pitchFamily="34" charset="0"/>
                        </a:rPr>
                        <a:t>run - teči</a:t>
                      </a:r>
                      <a:endParaRPr lang="sl-SI" sz="1100" dirty="0">
                        <a:effectLst/>
                        <a:latin typeface="Calibri" panose="020F0502020204030204" pitchFamily="34" charset="0"/>
                        <a:cs typeface="Calibri" panose="020F0502020204030204" pitchFamily="34" charset="0"/>
                      </a:endParaRPr>
                    </a:p>
                    <a:p>
                      <a:pPr algn="ctr">
                        <a:lnSpc>
                          <a:spcPct val="107000"/>
                        </a:lnSpc>
                        <a:spcAft>
                          <a:spcPts val="0"/>
                        </a:spcAft>
                      </a:pPr>
                      <a:r>
                        <a:rPr lang="sl-SI" sz="2200" dirty="0">
                          <a:effectLst/>
                          <a:latin typeface="Calibri" panose="020F0502020204030204" pitchFamily="34" charset="0"/>
                          <a:cs typeface="Calibri" panose="020F0502020204030204" pitchFamily="34" charset="0"/>
                        </a:rPr>
                        <a:t> </a:t>
                      </a:r>
                      <a:endParaRPr lang="sl-SI"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2"/>
                  </a:ext>
                </a:extLst>
              </a:tr>
            </a:tbl>
          </a:graphicData>
        </a:graphic>
      </p:graphicFrame>
      <p:sp>
        <p:nvSpPr>
          <p:cNvPr id="11" name="Zlomljena puščica 10"/>
          <p:cNvSpPr/>
          <p:nvPr/>
        </p:nvSpPr>
        <p:spPr>
          <a:xfrm>
            <a:off x="3199984" y="2450811"/>
            <a:ext cx="2130136" cy="139238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pic>
        <p:nvPicPr>
          <p:cNvPr id="13" name="Slika 12"/>
          <p:cNvPicPr>
            <a:picLocks noChangeAspect="1"/>
          </p:cNvPicPr>
          <p:nvPr/>
        </p:nvPicPr>
        <p:blipFill>
          <a:blip r:embed="rId2"/>
          <a:stretch>
            <a:fillRect/>
          </a:stretch>
        </p:blipFill>
        <p:spPr>
          <a:xfrm>
            <a:off x="10080674" y="681414"/>
            <a:ext cx="1845767" cy="129762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PoljeZBesedilom 13"/>
          <p:cNvSpPr txBox="1"/>
          <p:nvPr/>
        </p:nvSpPr>
        <p:spPr>
          <a:xfrm rot="21214849">
            <a:off x="10307855" y="1065007"/>
            <a:ext cx="1827240" cy="523220"/>
          </a:xfrm>
          <a:prstGeom prst="rect">
            <a:avLst/>
          </a:prstGeom>
          <a:noFill/>
        </p:spPr>
        <p:txBody>
          <a:bodyPr wrap="square" rtlCol="0">
            <a:spAutoFit/>
          </a:bodyPr>
          <a:lstStyle/>
          <a:p>
            <a:r>
              <a:rPr lang="sl-SI" sz="2800" b="1" dirty="0" smtClean="0">
                <a:latin typeface="Bradley Hand ITC" panose="03070402050302030203" pitchFamily="66" charset="0"/>
              </a:rPr>
              <a:t>5. Ura </a:t>
            </a:r>
            <a:endParaRPr lang="sl-SI" sz="2800" b="1" dirty="0">
              <a:latin typeface="Bradley Hand ITC" panose="03070402050302030203" pitchFamily="66" charset="0"/>
            </a:endParaRPr>
          </a:p>
        </p:txBody>
      </p:sp>
      <p:sp>
        <p:nvSpPr>
          <p:cNvPr id="15" name="Prostoročno 14"/>
          <p:cNvSpPr/>
          <p:nvPr/>
        </p:nvSpPr>
        <p:spPr>
          <a:xfrm rot="1465297">
            <a:off x="10914556" y="-27989"/>
            <a:ext cx="206519" cy="567409"/>
          </a:xfrm>
          <a:custGeom>
            <a:avLst/>
            <a:gdLst>
              <a:gd name="connsiteX0" fmla="*/ 174567 w 349134"/>
              <a:gd name="connsiteY0" fmla="*/ 0 h 935181"/>
              <a:gd name="connsiteX1" fmla="*/ 349134 w 349134"/>
              <a:gd name="connsiteY1" fmla="*/ 153786 h 935181"/>
              <a:gd name="connsiteX2" fmla="*/ 298005 w 349134"/>
              <a:gd name="connsiteY2" fmla="*/ 262529 h 935181"/>
              <a:gd name="connsiteX3" fmla="*/ 274320 w 349134"/>
              <a:gd name="connsiteY3" fmla="*/ 276597 h 935181"/>
              <a:gd name="connsiteX4" fmla="*/ 274320 w 349134"/>
              <a:gd name="connsiteY4" fmla="*/ 454923 h 935181"/>
              <a:gd name="connsiteX5" fmla="*/ 298005 w 349134"/>
              <a:gd name="connsiteY5" fmla="*/ 468991 h 935181"/>
              <a:gd name="connsiteX6" fmla="*/ 349134 w 349134"/>
              <a:gd name="connsiteY6" fmla="*/ 577734 h 935181"/>
              <a:gd name="connsiteX7" fmla="*/ 242517 w 349134"/>
              <a:gd name="connsiteY7" fmla="*/ 719435 h 935181"/>
              <a:gd name="connsiteX8" fmla="*/ 197426 w 349134"/>
              <a:gd name="connsiteY8" fmla="*/ 727455 h 935181"/>
              <a:gd name="connsiteX9" fmla="*/ 197425 w 349134"/>
              <a:gd name="connsiteY9" fmla="*/ 929466 h 935181"/>
              <a:gd name="connsiteX10" fmla="*/ 174565 w 349134"/>
              <a:gd name="connsiteY10" fmla="*/ 935181 h 935181"/>
              <a:gd name="connsiteX11" fmla="*/ 151705 w 349134"/>
              <a:gd name="connsiteY11" fmla="*/ 929466 h 935181"/>
              <a:gd name="connsiteX12" fmla="*/ 151706 w 349134"/>
              <a:gd name="connsiteY12" fmla="*/ 727454 h 935181"/>
              <a:gd name="connsiteX13" fmla="*/ 106618 w 349134"/>
              <a:gd name="connsiteY13" fmla="*/ 719435 h 935181"/>
              <a:gd name="connsiteX14" fmla="*/ 0 w 349134"/>
              <a:gd name="connsiteY14" fmla="*/ 577734 h 935181"/>
              <a:gd name="connsiteX15" fmla="*/ 51130 w 349134"/>
              <a:gd name="connsiteY15" fmla="*/ 468991 h 935181"/>
              <a:gd name="connsiteX16" fmla="*/ 74814 w 349134"/>
              <a:gd name="connsiteY16" fmla="*/ 454924 h 935181"/>
              <a:gd name="connsiteX17" fmla="*/ 74814 w 349134"/>
              <a:gd name="connsiteY17" fmla="*/ 276597 h 935181"/>
              <a:gd name="connsiteX18" fmla="*/ 51130 w 349134"/>
              <a:gd name="connsiteY18" fmla="*/ 262529 h 935181"/>
              <a:gd name="connsiteX19" fmla="*/ 0 w 349134"/>
              <a:gd name="connsiteY19" fmla="*/ 153786 h 935181"/>
              <a:gd name="connsiteX20" fmla="*/ 174567 w 349134"/>
              <a:gd name="connsiteY20" fmla="*/ 0 h 9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134" h="935181">
                <a:moveTo>
                  <a:pt x="174567" y="0"/>
                </a:moveTo>
                <a:cubicBezTo>
                  <a:pt x="270978" y="0"/>
                  <a:pt x="349134" y="68852"/>
                  <a:pt x="349134" y="153786"/>
                </a:cubicBezTo>
                <a:cubicBezTo>
                  <a:pt x="349134" y="196253"/>
                  <a:pt x="329595" y="234699"/>
                  <a:pt x="298005" y="262529"/>
                </a:cubicBezTo>
                <a:lnTo>
                  <a:pt x="274320" y="276597"/>
                </a:lnTo>
                <a:lnTo>
                  <a:pt x="274320" y="454923"/>
                </a:lnTo>
                <a:lnTo>
                  <a:pt x="298005" y="468991"/>
                </a:lnTo>
                <a:cubicBezTo>
                  <a:pt x="329595" y="496821"/>
                  <a:pt x="349134" y="535267"/>
                  <a:pt x="349134" y="577734"/>
                </a:cubicBezTo>
                <a:cubicBezTo>
                  <a:pt x="349134" y="641435"/>
                  <a:pt x="305172" y="696089"/>
                  <a:pt x="242517" y="719435"/>
                </a:cubicBezTo>
                <a:lnTo>
                  <a:pt x="197426" y="727455"/>
                </a:lnTo>
                <a:lnTo>
                  <a:pt x="197425" y="929466"/>
                </a:lnTo>
                <a:cubicBezTo>
                  <a:pt x="197425" y="932622"/>
                  <a:pt x="187190" y="935181"/>
                  <a:pt x="174565" y="935181"/>
                </a:cubicBezTo>
                <a:cubicBezTo>
                  <a:pt x="161940" y="935181"/>
                  <a:pt x="151705" y="932622"/>
                  <a:pt x="151705" y="929466"/>
                </a:cubicBezTo>
                <a:lnTo>
                  <a:pt x="151706" y="727454"/>
                </a:lnTo>
                <a:lnTo>
                  <a:pt x="106618" y="719435"/>
                </a:lnTo>
                <a:cubicBezTo>
                  <a:pt x="43963" y="696089"/>
                  <a:pt x="0" y="641435"/>
                  <a:pt x="0" y="577734"/>
                </a:cubicBezTo>
                <a:cubicBezTo>
                  <a:pt x="0" y="535267"/>
                  <a:pt x="19539" y="496821"/>
                  <a:pt x="51130" y="468991"/>
                </a:cubicBezTo>
                <a:lnTo>
                  <a:pt x="74814" y="454924"/>
                </a:lnTo>
                <a:lnTo>
                  <a:pt x="74814" y="276597"/>
                </a:lnTo>
                <a:lnTo>
                  <a:pt x="51130" y="262529"/>
                </a:lnTo>
                <a:cubicBezTo>
                  <a:pt x="19539" y="234699"/>
                  <a:pt x="0" y="196253"/>
                  <a:pt x="0" y="153786"/>
                </a:cubicBezTo>
                <a:cubicBezTo>
                  <a:pt x="0" y="68852"/>
                  <a:pt x="78156" y="0"/>
                  <a:pt x="174567" y="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3566941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 y="484632"/>
            <a:ext cx="12115800" cy="1609344"/>
          </a:xfrm>
        </p:spPr>
        <p:txBody>
          <a:bodyPr>
            <a:normAutofit fontScale="90000"/>
          </a:bodyPr>
          <a:lstStyle/>
          <a:p>
            <a:pPr algn="ctr"/>
            <a:r>
              <a:rPr lang="sl-SI" dirty="0">
                <a:latin typeface="Calibri" panose="020F0502020204030204" pitchFamily="34" charset="0"/>
                <a:cs typeface="Calibri" panose="020F0502020204030204" pitchFamily="34" charset="0"/>
              </a:rPr>
              <a:t>Medpredmetno povezovanje – tja in </a:t>
            </a:r>
            <a:r>
              <a:rPr lang="sl-SI" dirty="0" err="1">
                <a:latin typeface="Calibri" panose="020F0502020204030204" pitchFamily="34" charset="0"/>
                <a:cs typeface="Calibri" panose="020F0502020204030204" pitchFamily="34" charset="0"/>
              </a:rPr>
              <a:t>špo</a:t>
            </a:r>
            <a:r>
              <a:rPr lang="sl-SI" dirty="0">
                <a:latin typeface="Calibri" panose="020F0502020204030204" pitchFamily="34" charset="0"/>
                <a:cs typeface="Calibri" panose="020F0502020204030204" pitchFamily="34" charset="0"/>
              </a:rPr>
              <a:t/>
            </a:r>
            <a:br>
              <a:rPr lang="sl-SI" dirty="0">
                <a:latin typeface="Calibri" panose="020F0502020204030204" pitchFamily="34" charset="0"/>
                <a:cs typeface="Calibri" panose="020F0502020204030204" pitchFamily="34" charset="0"/>
              </a:rPr>
            </a:br>
            <a:r>
              <a:rPr lang="sl-SI" dirty="0">
                <a:latin typeface="Calibri" panose="020F0502020204030204" pitchFamily="34" charset="0"/>
                <a:cs typeface="Calibri" panose="020F0502020204030204" pitchFamily="34" charset="0"/>
              </a:rPr>
              <a:t>učenje skozi gibanje</a:t>
            </a:r>
            <a:endParaRPr lang="sl-SI" dirty="0"/>
          </a:p>
        </p:txBody>
      </p:sp>
      <p:graphicFrame>
        <p:nvGraphicFramePr>
          <p:cNvPr id="4" name="Tabela 3"/>
          <p:cNvGraphicFramePr>
            <a:graphicFrameLocks noGrp="1"/>
          </p:cNvGraphicFramePr>
          <p:nvPr>
            <p:extLst>
              <p:ext uri="{D42A27DB-BD31-4B8C-83A1-F6EECF244321}">
                <p14:modId xmlns:p14="http://schemas.microsoft.com/office/powerpoint/2010/main" val="782146714"/>
              </p:ext>
            </p:extLst>
          </p:nvPr>
        </p:nvGraphicFramePr>
        <p:xfrm>
          <a:off x="405246" y="2440419"/>
          <a:ext cx="4301836" cy="3659045"/>
        </p:xfrm>
        <a:graphic>
          <a:graphicData uri="http://schemas.openxmlformats.org/drawingml/2006/table">
            <a:tbl>
              <a:tblPr firstRow="1" bandRow="1">
                <a:tableStyleId>{5C22544A-7EE6-4342-B048-85BDC9FD1C3A}</a:tableStyleId>
              </a:tblPr>
              <a:tblGrid>
                <a:gridCol w="4301836">
                  <a:extLst>
                    <a:ext uri="{9D8B030D-6E8A-4147-A177-3AD203B41FA5}">
                      <a16:colId xmlns:a16="http://schemas.microsoft.com/office/drawing/2014/main" val="20000"/>
                    </a:ext>
                  </a:extLst>
                </a:gridCol>
              </a:tblGrid>
              <a:tr h="3659045">
                <a:tc>
                  <a:txBody>
                    <a:bodyPr/>
                    <a:lstStyle/>
                    <a:p>
                      <a:r>
                        <a:rPr lang="sl-SI" sz="1400" b="1" kern="1200" dirty="0" smtClean="0">
                          <a:solidFill>
                            <a:schemeClr val="lt1"/>
                          </a:solidFill>
                          <a:effectLst/>
                          <a:latin typeface="Calibri" panose="020F0502020204030204" pitchFamily="34" charset="0"/>
                          <a:ea typeface="+mn-ea"/>
                          <a:cs typeface="Calibri" panose="020F0502020204030204" pitchFamily="34" charset="0"/>
                        </a:rPr>
                        <a:t>NAVODILA ZA IGRO</a:t>
                      </a:r>
                    </a:p>
                    <a:p>
                      <a:r>
                        <a:rPr lang="sl-SI" sz="1400" b="1" kern="1200" dirty="0" smtClean="0">
                          <a:solidFill>
                            <a:schemeClr val="lt1"/>
                          </a:solidFill>
                          <a:effectLst/>
                          <a:latin typeface="Calibri" panose="020F0502020204030204" pitchFamily="34" charset="0"/>
                          <a:ea typeface="+mn-ea"/>
                          <a:cs typeface="Calibri" panose="020F0502020204030204" pitchFamily="34" charset="0"/>
                        </a:rPr>
                        <a:t>V enem lončku imaš besede za oblačila in v drugem način gibanja. </a:t>
                      </a:r>
                    </a:p>
                    <a:p>
                      <a:r>
                        <a:rPr lang="sl-SI" sz="1400" b="1" kern="1200" dirty="0" smtClean="0">
                          <a:solidFill>
                            <a:schemeClr val="lt1"/>
                          </a:solidFill>
                          <a:effectLst/>
                          <a:latin typeface="Calibri" panose="020F0502020204030204" pitchFamily="34" charset="0"/>
                          <a:ea typeface="+mn-ea"/>
                          <a:cs typeface="Calibri" panose="020F0502020204030204" pitchFamily="34" charset="0"/>
                        </a:rPr>
                        <a:t>Na koncu proge so nastavljena vsa oblačila, ki smo</a:t>
                      </a:r>
                      <a:r>
                        <a:rPr lang="sl-SI" sz="1400" b="1" kern="1200" baseline="0" dirty="0" smtClean="0">
                          <a:solidFill>
                            <a:schemeClr val="lt1"/>
                          </a:solidFill>
                          <a:effectLst/>
                          <a:latin typeface="Calibri" panose="020F0502020204030204" pitchFamily="34" charset="0"/>
                          <a:ea typeface="+mn-ea"/>
                          <a:cs typeface="Calibri" panose="020F0502020204030204" pitchFamily="34" charset="0"/>
                        </a:rPr>
                        <a:t> jih obravnavali. </a:t>
                      </a:r>
                      <a:r>
                        <a:rPr lang="sl-SI" sz="1400" b="1" kern="1200" dirty="0" smtClean="0">
                          <a:solidFill>
                            <a:schemeClr val="lt1"/>
                          </a:solidFill>
                          <a:effectLst/>
                          <a:latin typeface="Calibri" panose="020F0502020204030204" pitchFamily="34" charset="0"/>
                          <a:ea typeface="+mn-ea"/>
                          <a:cs typeface="Calibri" panose="020F0502020204030204" pitchFamily="34" charset="0"/>
                        </a:rPr>
                        <a:t>Na znak start vzameš iz lončka za gibanje besedo in iz lončka  za oblačilo besedo. Tvoja naloga je, da prideš čimprej do oblačila, ga oblečeš in prideš nazaj. Paziš, da se gibaš tako, kot moraš. Igro se lahko igraš kadarkoli v tednu (v hiši ali zunaj). Tudi gibanja si lahko prilagodiš. K igri lahko povabiš vso družino, če imajo seveda čas….lahko pa tekmuješ z bratcem ali sestro….lahko pa tudi samo na čas….Lahko si jo prilagodiš po svoje, dodaš več vrst gibanja… Pomembno je, da uporabljaš angleške besede. </a:t>
                      </a:r>
                    </a:p>
                    <a:p>
                      <a:r>
                        <a:rPr lang="sl-SI" sz="1400" b="1" kern="1200" dirty="0" smtClean="0">
                          <a:solidFill>
                            <a:schemeClr val="lt1"/>
                          </a:solidFill>
                          <a:effectLst/>
                          <a:latin typeface="Calibri" panose="020F0502020204030204" pitchFamily="34" charset="0"/>
                          <a:ea typeface="+mn-ea"/>
                          <a:cs typeface="Calibri" panose="020F0502020204030204" pitchFamily="34" charset="0"/>
                        </a:rPr>
                        <a:t>Pazi na varnost. Varnost je vedno prva. </a:t>
                      </a:r>
                    </a:p>
                    <a:p>
                      <a:endParaRPr lang="sl-SI" dirty="0"/>
                    </a:p>
                  </a:txBody>
                  <a:tcPr/>
                </a:tc>
                <a:extLst>
                  <a:ext uri="{0D108BD9-81ED-4DB2-BD59-A6C34878D82A}">
                    <a16:rowId xmlns:a16="http://schemas.microsoft.com/office/drawing/2014/main" val="10000"/>
                  </a:ext>
                </a:extLst>
              </a:tr>
            </a:tbl>
          </a:graphicData>
        </a:graphic>
      </p:graphicFrame>
      <p:pic>
        <p:nvPicPr>
          <p:cNvPr id="6" name="videoplayback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28755" y="2440419"/>
            <a:ext cx="6320242" cy="3555136"/>
          </a:xfrm>
          <a:prstGeom prst="rect">
            <a:avLst/>
          </a:prstGeom>
        </p:spPr>
      </p:pic>
      <p:sp>
        <p:nvSpPr>
          <p:cNvPr id="7" name="PoljeZBesedilom 6"/>
          <p:cNvSpPr txBox="1"/>
          <p:nvPr/>
        </p:nvSpPr>
        <p:spPr>
          <a:xfrm>
            <a:off x="2005445" y="6317673"/>
            <a:ext cx="8936182" cy="369332"/>
          </a:xfrm>
          <a:prstGeom prst="rect">
            <a:avLst/>
          </a:prstGeom>
          <a:noFill/>
        </p:spPr>
        <p:txBody>
          <a:bodyPr wrap="square" rtlCol="0">
            <a:spAutoFit/>
          </a:bodyPr>
          <a:lstStyle/>
          <a:p>
            <a:r>
              <a:rPr lang="sl-SI" dirty="0" smtClean="0">
                <a:latin typeface="Calibri" panose="020F0502020204030204" pitchFamily="34" charset="0"/>
                <a:cs typeface="Calibri" panose="020F0502020204030204" pitchFamily="34" charset="0"/>
              </a:rPr>
              <a:t>NAVODILO BOŠ ZAGOTOVO RAZUMEL PO OGLEDU VIDEOPOSNETKA. </a:t>
            </a:r>
            <a:endParaRPr lang="sl-SI"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5052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latin typeface="Calibri" panose="020F0502020204030204" pitchFamily="34" charset="0"/>
                <a:cs typeface="Calibri" panose="020F0502020204030204" pitchFamily="34" charset="0"/>
              </a:rPr>
              <a:t>OBLIKOVANJE OSNOVNIH JEZIKOVNIH VZORCEV</a:t>
            </a:r>
            <a:endParaRPr lang="sl-SI" dirty="0">
              <a:latin typeface="Calibri" panose="020F0502020204030204" pitchFamily="34" charset="0"/>
              <a:cs typeface="Calibri" panose="020F0502020204030204" pitchFamily="34" charset="0"/>
            </a:endParaRPr>
          </a:p>
        </p:txBody>
      </p:sp>
      <p:graphicFrame>
        <p:nvGraphicFramePr>
          <p:cNvPr id="4" name="Označba mesta vsebine 3"/>
          <p:cNvGraphicFramePr>
            <a:graphicFrameLocks noGrp="1"/>
          </p:cNvGraphicFramePr>
          <p:nvPr>
            <p:ph idx="1"/>
            <p:extLst>
              <p:ext uri="{D42A27DB-BD31-4B8C-83A1-F6EECF244321}">
                <p14:modId xmlns:p14="http://schemas.microsoft.com/office/powerpoint/2010/main" val="3519622543"/>
              </p:ext>
            </p:extLst>
          </p:nvPr>
        </p:nvGraphicFramePr>
        <p:xfrm>
          <a:off x="1069975" y="2120900"/>
          <a:ext cx="10058400"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9454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a:latin typeface="Calibri" panose="020F0502020204030204" pitchFamily="34" charset="0"/>
                <a:cs typeface="Calibri" panose="020F0502020204030204" pitchFamily="34" charset="0"/>
              </a:rPr>
              <a:t>OBLIKOVANJE OSNOVNIH JEZIKOVNIH VZORCEV</a:t>
            </a:r>
            <a:endParaRPr lang="sl-SI" dirty="0"/>
          </a:p>
        </p:txBody>
      </p:sp>
      <p:pic>
        <p:nvPicPr>
          <p:cNvPr id="4" name="What are you wear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23670" y="3493270"/>
            <a:ext cx="609600" cy="609600"/>
          </a:xfrm>
          <a:prstGeom prst="rect">
            <a:avLst/>
          </a:prstGeom>
        </p:spPr>
      </p:pic>
      <p:pic>
        <p:nvPicPr>
          <p:cNvPr id="5" name="Slika 4"/>
          <p:cNvPicPr>
            <a:picLocks noChangeAspect="1"/>
          </p:cNvPicPr>
          <p:nvPr/>
        </p:nvPicPr>
        <p:blipFill rotWithShape="1">
          <a:blip r:embed="rId5">
            <a:extLst>
              <a:ext uri="{28A0092B-C50C-407E-A947-70E740481C1C}">
                <a14:useLocalDpi xmlns:a14="http://schemas.microsoft.com/office/drawing/2010/main" val="0"/>
              </a:ext>
            </a:extLst>
          </a:blip>
          <a:srcRect b="2254"/>
          <a:stretch/>
        </p:blipFill>
        <p:spPr>
          <a:xfrm>
            <a:off x="1657241" y="2568662"/>
            <a:ext cx="2613424" cy="2720312"/>
          </a:xfrm>
          <a:prstGeom prst="rect">
            <a:avLst/>
          </a:prstGeom>
        </p:spPr>
      </p:pic>
      <p:sp>
        <p:nvSpPr>
          <p:cNvPr id="6" name="PoljeZBesedilom 5"/>
          <p:cNvSpPr txBox="1"/>
          <p:nvPr/>
        </p:nvSpPr>
        <p:spPr>
          <a:xfrm>
            <a:off x="7234706" y="3641205"/>
            <a:ext cx="3013363" cy="1569660"/>
          </a:xfrm>
          <a:prstGeom prst="rect">
            <a:avLst/>
          </a:prstGeom>
          <a:noFill/>
        </p:spPr>
        <p:txBody>
          <a:bodyPr wrap="square" rtlCol="0">
            <a:spAutoFit/>
          </a:bodyPr>
          <a:lstStyle/>
          <a:p>
            <a:r>
              <a:rPr lang="sl-SI" sz="2400" b="1" dirty="0" smtClean="0">
                <a:latin typeface="Calibri" panose="020F0502020204030204" pitchFamily="34" charset="0"/>
                <a:cs typeface="Calibri" panose="020F0502020204030204" pitchFamily="34" charset="0"/>
              </a:rPr>
              <a:t>GLASOVNI POSNETEK</a:t>
            </a:r>
          </a:p>
          <a:p>
            <a:r>
              <a:rPr lang="sl-SI" sz="2400" dirty="0" err="1" smtClean="0">
                <a:latin typeface="Calibri" panose="020F0502020204030204" pitchFamily="34" charset="0"/>
                <a:cs typeface="Calibri" panose="020F0502020204030204" pitchFamily="34" charset="0"/>
              </a:rPr>
              <a:t>What</a:t>
            </a:r>
            <a:r>
              <a:rPr lang="sl-SI" sz="2400" dirty="0" smtClean="0">
                <a:latin typeface="Calibri" panose="020F0502020204030204" pitchFamily="34" charset="0"/>
                <a:cs typeface="Calibri" panose="020F0502020204030204" pitchFamily="34" charset="0"/>
              </a:rPr>
              <a:t> are </a:t>
            </a:r>
            <a:r>
              <a:rPr lang="sl-SI" sz="2400" dirty="0" err="1" smtClean="0">
                <a:latin typeface="Calibri" panose="020F0502020204030204" pitchFamily="34" charset="0"/>
                <a:cs typeface="Calibri" panose="020F0502020204030204" pitchFamily="34" charset="0"/>
              </a:rPr>
              <a:t>you</a:t>
            </a:r>
            <a:r>
              <a:rPr lang="sl-SI" sz="2400" dirty="0" smtClean="0">
                <a:latin typeface="Calibri" panose="020F0502020204030204" pitchFamily="34" charset="0"/>
                <a:cs typeface="Calibri" panose="020F0502020204030204" pitchFamily="34" charset="0"/>
              </a:rPr>
              <a:t> </a:t>
            </a:r>
            <a:r>
              <a:rPr lang="sl-SI" sz="2400" dirty="0" err="1" smtClean="0">
                <a:latin typeface="Calibri" panose="020F0502020204030204" pitchFamily="34" charset="0"/>
                <a:cs typeface="Calibri" panose="020F0502020204030204" pitchFamily="34" charset="0"/>
              </a:rPr>
              <a:t>wearing</a:t>
            </a:r>
            <a:r>
              <a:rPr lang="sl-SI" sz="2400" dirty="0" smtClean="0">
                <a:latin typeface="Calibri" panose="020F0502020204030204" pitchFamily="34" charset="0"/>
                <a:cs typeface="Calibri" panose="020F0502020204030204" pitchFamily="34" charset="0"/>
              </a:rPr>
              <a:t>?</a:t>
            </a:r>
          </a:p>
          <a:p>
            <a:r>
              <a:rPr lang="sl-SI" sz="2400" dirty="0" smtClean="0">
                <a:latin typeface="Calibri" panose="020F0502020204030204" pitchFamily="34" charset="0"/>
                <a:cs typeface="Calibri" panose="020F0502020204030204" pitchFamily="34" charset="0"/>
              </a:rPr>
              <a:t>I </a:t>
            </a:r>
            <a:r>
              <a:rPr lang="sl-SI" sz="2400" dirty="0" err="1" smtClean="0">
                <a:latin typeface="Calibri" panose="020F0502020204030204" pitchFamily="34" charset="0"/>
                <a:cs typeface="Calibri" panose="020F0502020204030204" pitchFamily="34" charset="0"/>
              </a:rPr>
              <a:t>am</a:t>
            </a:r>
            <a:r>
              <a:rPr lang="sl-SI" sz="2400" dirty="0" smtClean="0">
                <a:latin typeface="Calibri" panose="020F0502020204030204" pitchFamily="34" charset="0"/>
                <a:cs typeface="Calibri" panose="020F0502020204030204" pitchFamily="34" charset="0"/>
              </a:rPr>
              <a:t> </a:t>
            </a:r>
            <a:r>
              <a:rPr lang="sl-SI" sz="2400" dirty="0" err="1" smtClean="0">
                <a:latin typeface="Calibri" panose="020F0502020204030204" pitchFamily="34" charset="0"/>
                <a:cs typeface="Calibri" panose="020F0502020204030204" pitchFamily="34" charset="0"/>
              </a:rPr>
              <a:t>wearing</a:t>
            </a:r>
            <a:r>
              <a:rPr lang="sl-SI" sz="2400" dirty="0" smtClean="0">
                <a:latin typeface="Calibri" panose="020F0502020204030204" pitchFamily="34" charset="0"/>
                <a:cs typeface="Calibri" panose="020F0502020204030204" pitchFamily="34" charset="0"/>
              </a:rPr>
              <a:t>…</a:t>
            </a:r>
            <a:endParaRPr lang="sl-SI" sz="2400" dirty="0">
              <a:latin typeface="Calibri" panose="020F0502020204030204" pitchFamily="34" charset="0"/>
              <a:cs typeface="Calibri" panose="020F0502020204030204" pitchFamily="34" charset="0"/>
            </a:endParaRPr>
          </a:p>
        </p:txBody>
      </p:sp>
      <p:pic>
        <p:nvPicPr>
          <p:cNvPr id="8" name="Slika 7"/>
          <p:cNvPicPr>
            <a:picLocks noChangeAspect="1"/>
          </p:cNvPicPr>
          <p:nvPr/>
        </p:nvPicPr>
        <p:blipFill>
          <a:blip r:embed="rId6"/>
          <a:stretch>
            <a:fillRect/>
          </a:stretch>
        </p:blipFill>
        <p:spPr>
          <a:xfrm>
            <a:off x="10094931" y="287292"/>
            <a:ext cx="1845767" cy="129762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PoljeZBesedilom 6"/>
          <p:cNvSpPr txBox="1"/>
          <p:nvPr/>
        </p:nvSpPr>
        <p:spPr>
          <a:xfrm rot="21214849">
            <a:off x="10271590" y="684665"/>
            <a:ext cx="1827240" cy="523220"/>
          </a:xfrm>
          <a:prstGeom prst="rect">
            <a:avLst/>
          </a:prstGeom>
          <a:noFill/>
        </p:spPr>
        <p:txBody>
          <a:bodyPr wrap="square" rtlCol="0">
            <a:spAutoFit/>
          </a:bodyPr>
          <a:lstStyle/>
          <a:p>
            <a:r>
              <a:rPr lang="sl-SI" sz="2800" b="1" dirty="0" smtClean="0">
                <a:latin typeface="Bradley Hand ITC" panose="03070402050302030203" pitchFamily="66" charset="0"/>
              </a:rPr>
              <a:t>6. Ura </a:t>
            </a:r>
            <a:endParaRPr lang="sl-SI" sz="2800" b="1" dirty="0">
              <a:latin typeface="Bradley Hand ITC" panose="03070402050302030203" pitchFamily="66" charset="0"/>
            </a:endParaRPr>
          </a:p>
        </p:txBody>
      </p:sp>
      <p:sp>
        <p:nvSpPr>
          <p:cNvPr id="9" name="Prostoročno 8"/>
          <p:cNvSpPr/>
          <p:nvPr/>
        </p:nvSpPr>
        <p:spPr>
          <a:xfrm rot="1465297">
            <a:off x="10914556" y="-27989"/>
            <a:ext cx="206519" cy="567409"/>
          </a:xfrm>
          <a:custGeom>
            <a:avLst/>
            <a:gdLst>
              <a:gd name="connsiteX0" fmla="*/ 174567 w 349134"/>
              <a:gd name="connsiteY0" fmla="*/ 0 h 935181"/>
              <a:gd name="connsiteX1" fmla="*/ 349134 w 349134"/>
              <a:gd name="connsiteY1" fmla="*/ 153786 h 935181"/>
              <a:gd name="connsiteX2" fmla="*/ 298005 w 349134"/>
              <a:gd name="connsiteY2" fmla="*/ 262529 h 935181"/>
              <a:gd name="connsiteX3" fmla="*/ 274320 w 349134"/>
              <a:gd name="connsiteY3" fmla="*/ 276597 h 935181"/>
              <a:gd name="connsiteX4" fmla="*/ 274320 w 349134"/>
              <a:gd name="connsiteY4" fmla="*/ 454923 h 935181"/>
              <a:gd name="connsiteX5" fmla="*/ 298005 w 349134"/>
              <a:gd name="connsiteY5" fmla="*/ 468991 h 935181"/>
              <a:gd name="connsiteX6" fmla="*/ 349134 w 349134"/>
              <a:gd name="connsiteY6" fmla="*/ 577734 h 935181"/>
              <a:gd name="connsiteX7" fmla="*/ 242517 w 349134"/>
              <a:gd name="connsiteY7" fmla="*/ 719435 h 935181"/>
              <a:gd name="connsiteX8" fmla="*/ 197426 w 349134"/>
              <a:gd name="connsiteY8" fmla="*/ 727455 h 935181"/>
              <a:gd name="connsiteX9" fmla="*/ 197425 w 349134"/>
              <a:gd name="connsiteY9" fmla="*/ 929466 h 935181"/>
              <a:gd name="connsiteX10" fmla="*/ 174565 w 349134"/>
              <a:gd name="connsiteY10" fmla="*/ 935181 h 935181"/>
              <a:gd name="connsiteX11" fmla="*/ 151705 w 349134"/>
              <a:gd name="connsiteY11" fmla="*/ 929466 h 935181"/>
              <a:gd name="connsiteX12" fmla="*/ 151706 w 349134"/>
              <a:gd name="connsiteY12" fmla="*/ 727454 h 935181"/>
              <a:gd name="connsiteX13" fmla="*/ 106618 w 349134"/>
              <a:gd name="connsiteY13" fmla="*/ 719435 h 935181"/>
              <a:gd name="connsiteX14" fmla="*/ 0 w 349134"/>
              <a:gd name="connsiteY14" fmla="*/ 577734 h 935181"/>
              <a:gd name="connsiteX15" fmla="*/ 51130 w 349134"/>
              <a:gd name="connsiteY15" fmla="*/ 468991 h 935181"/>
              <a:gd name="connsiteX16" fmla="*/ 74814 w 349134"/>
              <a:gd name="connsiteY16" fmla="*/ 454924 h 935181"/>
              <a:gd name="connsiteX17" fmla="*/ 74814 w 349134"/>
              <a:gd name="connsiteY17" fmla="*/ 276597 h 935181"/>
              <a:gd name="connsiteX18" fmla="*/ 51130 w 349134"/>
              <a:gd name="connsiteY18" fmla="*/ 262529 h 935181"/>
              <a:gd name="connsiteX19" fmla="*/ 0 w 349134"/>
              <a:gd name="connsiteY19" fmla="*/ 153786 h 935181"/>
              <a:gd name="connsiteX20" fmla="*/ 174567 w 349134"/>
              <a:gd name="connsiteY20" fmla="*/ 0 h 9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134" h="935181">
                <a:moveTo>
                  <a:pt x="174567" y="0"/>
                </a:moveTo>
                <a:cubicBezTo>
                  <a:pt x="270978" y="0"/>
                  <a:pt x="349134" y="68852"/>
                  <a:pt x="349134" y="153786"/>
                </a:cubicBezTo>
                <a:cubicBezTo>
                  <a:pt x="349134" y="196253"/>
                  <a:pt x="329595" y="234699"/>
                  <a:pt x="298005" y="262529"/>
                </a:cubicBezTo>
                <a:lnTo>
                  <a:pt x="274320" y="276597"/>
                </a:lnTo>
                <a:lnTo>
                  <a:pt x="274320" y="454923"/>
                </a:lnTo>
                <a:lnTo>
                  <a:pt x="298005" y="468991"/>
                </a:lnTo>
                <a:cubicBezTo>
                  <a:pt x="329595" y="496821"/>
                  <a:pt x="349134" y="535267"/>
                  <a:pt x="349134" y="577734"/>
                </a:cubicBezTo>
                <a:cubicBezTo>
                  <a:pt x="349134" y="641435"/>
                  <a:pt x="305172" y="696089"/>
                  <a:pt x="242517" y="719435"/>
                </a:cubicBezTo>
                <a:lnTo>
                  <a:pt x="197426" y="727455"/>
                </a:lnTo>
                <a:lnTo>
                  <a:pt x="197425" y="929466"/>
                </a:lnTo>
                <a:cubicBezTo>
                  <a:pt x="197425" y="932622"/>
                  <a:pt x="187190" y="935181"/>
                  <a:pt x="174565" y="935181"/>
                </a:cubicBezTo>
                <a:cubicBezTo>
                  <a:pt x="161940" y="935181"/>
                  <a:pt x="151705" y="932622"/>
                  <a:pt x="151705" y="929466"/>
                </a:cubicBezTo>
                <a:lnTo>
                  <a:pt x="151706" y="727454"/>
                </a:lnTo>
                <a:lnTo>
                  <a:pt x="106618" y="719435"/>
                </a:lnTo>
                <a:cubicBezTo>
                  <a:pt x="43963" y="696089"/>
                  <a:pt x="0" y="641435"/>
                  <a:pt x="0" y="577734"/>
                </a:cubicBezTo>
                <a:cubicBezTo>
                  <a:pt x="0" y="535267"/>
                  <a:pt x="19539" y="496821"/>
                  <a:pt x="51130" y="468991"/>
                </a:cubicBezTo>
                <a:lnTo>
                  <a:pt x="74814" y="454924"/>
                </a:lnTo>
                <a:lnTo>
                  <a:pt x="74814" y="276597"/>
                </a:lnTo>
                <a:lnTo>
                  <a:pt x="51130" y="262529"/>
                </a:lnTo>
                <a:cubicBezTo>
                  <a:pt x="19539" y="234699"/>
                  <a:pt x="0" y="196253"/>
                  <a:pt x="0" y="153786"/>
                </a:cubicBezTo>
                <a:cubicBezTo>
                  <a:pt x="0" y="68852"/>
                  <a:pt x="78156" y="0"/>
                  <a:pt x="174567" y="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3556125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33"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24375" y="370332"/>
            <a:ext cx="10058400" cy="1609344"/>
          </a:xfrm>
        </p:spPr>
        <p:txBody>
          <a:bodyPr/>
          <a:lstStyle/>
          <a:p>
            <a:r>
              <a:rPr lang="sl-SI" dirty="0">
                <a:latin typeface="Calibri" panose="020F0502020204030204" pitchFamily="34" charset="0"/>
                <a:cs typeface="Calibri" panose="020F0502020204030204" pitchFamily="34" charset="0"/>
              </a:rPr>
              <a:t>OBLIKOVANJE OSNOVNIH JEZIKOVNIH VZORCEV</a:t>
            </a:r>
            <a:endParaRPr lang="sl-SI" dirty="0"/>
          </a:p>
        </p:txBody>
      </p:sp>
      <p:pic>
        <p:nvPicPr>
          <p:cNvPr id="5" name="Clothes hunt">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6929906" y="4287536"/>
            <a:ext cx="609600" cy="609600"/>
          </a:xfrm>
        </p:spPr>
      </p:pic>
      <p:pic>
        <p:nvPicPr>
          <p:cNvPr id="4" name="Slika 3"/>
          <p:cNvPicPr>
            <a:picLocks noChangeAspect="1"/>
          </p:cNvPicPr>
          <p:nvPr/>
        </p:nvPicPr>
        <p:blipFill rotWithShape="1">
          <a:blip r:embed="rId5">
            <a:extLst>
              <a:ext uri="{28A0092B-C50C-407E-A947-70E740481C1C}">
                <a14:useLocalDpi xmlns:a14="http://schemas.microsoft.com/office/drawing/2010/main" val="0"/>
              </a:ext>
            </a:extLst>
          </a:blip>
          <a:srcRect b="2254"/>
          <a:stretch/>
        </p:blipFill>
        <p:spPr>
          <a:xfrm>
            <a:off x="2386051" y="2786394"/>
            <a:ext cx="2613424" cy="2720312"/>
          </a:xfrm>
          <a:prstGeom prst="rect">
            <a:avLst/>
          </a:prstGeom>
        </p:spPr>
      </p:pic>
      <p:sp>
        <p:nvSpPr>
          <p:cNvPr id="6" name="PoljeZBesedilom 5"/>
          <p:cNvSpPr txBox="1"/>
          <p:nvPr/>
        </p:nvSpPr>
        <p:spPr>
          <a:xfrm>
            <a:off x="6715486" y="3009872"/>
            <a:ext cx="3013363" cy="830997"/>
          </a:xfrm>
          <a:prstGeom prst="rect">
            <a:avLst/>
          </a:prstGeom>
          <a:noFill/>
        </p:spPr>
        <p:txBody>
          <a:bodyPr wrap="square" rtlCol="0">
            <a:spAutoFit/>
          </a:bodyPr>
          <a:lstStyle/>
          <a:p>
            <a:r>
              <a:rPr lang="sl-SI" sz="2400" b="1" dirty="0" smtClean="0">
                <a:latin typeface="Calibri" panose="020F0502020204030204" pitchFamily="34" charset="0"/>
                <a:cs typeface="Calibri" panose="020F0502020204030204" pitchFamily="34" charset="0"/>
              </a:rPr>
              <a:t>GLASOVNI POSNETEK</a:t>
            </a:r>
          </a:p>
          <a:p>
            <a:r>
              <a:rPr lang="sl-SI" sz="2400" dirty="0" err="1" smtClean="0">
                <a:latin typeface="Calibri" panose="020F0502020204030204" pitchFamily="34" charset="0"/>
                <a:cs typeface="Calibri" panose="020F0502020204030204" pitchFamily="34" charset="0"/>
              </a:rPr>
              <a:t>Clothes</a:t>
            </a:r>
            <a:r>
              <a:rPr lang="sl-SI" sz="2400" dirty="0" smtClean="0">
                <a:latin typeface="Calibri" panose="020F0502020204030204" pitchFamily="34" charset="0"/>
                <a:cs typeface="Calibri" panose="020F0502020204030204" pitchFamily="34" charset="0"/>
              </a:rPr>
              <a:t> hunt</a:t>
            </a:r>
            <a:endParaRPr lang="sl-SI"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431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20"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97111" y="121935"/>
            <a:ext cx="10058400" cy="1609344"/>
          </a:xfrm>
        </p:spPr>
        <p:txBody>
          <a:bodyPr/>
          <a:lstStyle/>
          <a:p>
            <a:pPr algn="ctr"/>
            <a:r>
              <a:rPr lang="sl-SI" dirty="0" smtClean="0">
                <a:latin typeface="Calibri" panose="020F0502020204030204" pitchFamily="34" charset="0"/>
                <a:cs typeface="Calibri" panose="020F0502020204030204" pitchFamily="34" charset="0"/>
              </a:rPr>
              <a:t>POVRATNA INFORMACIJA – </a:t>
            </a:r>
            <a:r>
              <a:rPr lang="sl-SI" dirty="0" err="1" smtClean="0">
                <a:latin typeface="Calibri" panose="020F0502020204030204" pitchFamily="34" charset="0"/>
                <a:cs typeface="Calibri" panose="020F0502020204030204" pitchFamily="34" charset="0"/>
              </a:rPr>
              <a:t>padlet</a:t>
            </a:r>
            <a:r>
              <a:rPr lang="sl-SI" dirty="0" smtClean="0">
                <a:latin typeface="Calibri" panose="020F0502020204030204" pitchFamily="34" charset="0"/>
                <a:cs typeface="Calibri" panose="020F0502020204030204" pitchFamily="34" charset="0"/>
              </a:rPr>
              <a:t/>
            </a:r>
            <a:br>
              <a:rPr lang="sl-SI" dirty="0" smtClean="0">
                <a:latin typeface="Calibri" panose="020F0502020204030204" pitchFamily="34" charset="0"/>
                <a:cs typeface="Calibri" panose="020F0502020204030204" pitchFamily="34" charset="0"/>
              </a:rPr>
            </a:br>
            <a:r>
              <a:rPr lang="sl-SI" sz="3600" dirty="0" smtClean="0">
                <a:latin typeface="Calibri" panose="020F0502020204030204" pitchFamily="34" charset="0"/>
                <a:cs typeface="Calibri" panose="020F0502020204030204" pitchFamily="34" charset="0"/>
              </a:rPr>
              <a:t>2 zvezdici in ena želja</a:t>
            </a:r>
            <a:endParaRPr lang="sl-SI" sz="3600" dirty="0">
              <a:latin typeface="Calibri" panose="020F0502020204030204" pitchFamily="34" charset="0"/>
              <a:cs typeface="Calibri" panose="020F0502020204030204" pitchFamily="34" charset="0"/>
            </a:endParaRPr>
          </a:p>
        </p:txBody>
      </p:sp>
      <p:pic>
        <p:nvPicPr>
          <p:cNvPr id="6" name="Slika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848" y="1731279"/>
            <a:ext cx="9279497" cy="4371674"/>
          </a:xfrm>
          <a:prstGeom prst="rect">
            <a:avLst/>
          </a:prstGeom>
        </p:spPr>
      </p:pic>
      <p:sp>
        <p:nvSpPr>
          <p:cNvPr id="7" name="PoljeZBesedilom 6"/>
          <p:cNvSpPr txBox="1"/>
          <p:nvPr/>
        </p:nvSpPr>
        <p:spPr>
          <a:xfrm>
            <a:off x="1069848" y="6317673"/>
            <a:ext cx="9206761" cy="369332"/>
          </a:xfrm>
          <a:prstGeom prst="rect">
            <a:avLst/>
          </a:prstGeom>
          <a:noFill/>
        </p:spPr>
        <p:txBody>
          <a:bodyPr wrap="square" rtlCol="0">
            <a:spAutoFit/>
          </a:bodyPr>
          <a:lstStyle/>
          <a:p>
            <a:pPr algn="ctr"/>
            <a:r>
              <a:rPr lang="sl-SI" dirty="0" smtClean="0">
                <a:latin typeface="Calibri" panose="020F0502020204030204" pitchFamily="34" charset="0"/>
                <a:cs typeface="Calibri" panose="020F0502020204030204" pitchFamily="34" charset="0"/>
              </a:rPr>
              <a:t>Klikni na sličico. </a:t>
            </a:r>
            <a:endParaRPr lang="sl-SI" dirty="0">
              <a:latin typeface="Calibri" panose="020F0502020204030204" pitchFamily="34" charset="0"/>
              <a:cs typeface="Calibri" panose="020F0502020204030204" pitchFamily="34" charset="0"/>
            </a:endParaRPr>
          </a:p>
        </p:txBody>
      </p:sp>
      <p:pic>
        <p:nvPicPr>
          <p:cNvPr id="8" name="Slika 7"/>
          <p:cNvPicPr>
            <a:picLocks noChangeAspect="1"/>
          </p:cNvPicPr>
          <p:nvPr/>
        </p:nvPicPr>
        <p:blipFill>
          <a:blip r:embed="rId4"/>
          <a:stretch>
            <a:fillRect/>
          </a:stretch>
        </p:blipFill>
        <p:spPr>
          <a:xfrm>
            <a:off x="10276609" y="1297558"/>
            <a:ext cx="1845767" cy="129762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PoljeZBesedilom 8"/>
          <p:cNvSpPr txBox="1"/>
          <p:nvPr/>
        </p:nvSpPr>
        <p:spPr>
          <a:xfrm rot="21214849">
            <a:off x="10410717" y="1296470"/>
            <a:ext cx="1827240" cy="1200329"/>
          </a:xfrm>
          <a:prstGeom prst="rect">
            <a:avLst/>
          </a:prstGeom>
          <a:noFill/>
        </p:spPr>
        <p:txBody>
          <a:bodyPr wrap="square" rtlCol="0">
            <a:spAutoFit/>
          </a:bodyPr>
          <a:lstStyle/>
          <a:p>
            <a:r>
              <a:rPr lang="sl-SI" sz="2400" b="1" dirty="0" smtClean="0">
                <a:latin typeface="Bradley Hand ITC" panose="03070402050302030203" pitchFamily="66" charset="0"/>
              </a:rPr>
              <a:t>PI z možnostjo </a:t>
            </a:r>
            <a:r>
              <a:rPr lang="sl-SI" sz="2400" b="1" dirty="0">
                <a:latin typeface="Bradley Hand ITC" panose="03070402050302030203" pitchFamily="66" charset="0"/>
              </a:rPr>
              <a:t>i</a:t>
            </a:r>
            <a:r>
              <a:rPr lang="sl-SI" sz="2400" b="1" dirty="0" smtClean="0">
                <a:latin typeface="Bradley Hand ITC" panose="03070402050302030203" pitchFamily="66" charset="0"/>
              </a:rPr>
              <a:t>zboljšave</a:t>
            </a:r>
            <a:endParaRPr lang="sl-SI" sz="2400" b="1" dirty="0">
              <a:latin typeface="Bradley Hand ITC" panose="03070402050302030203" pitchFamily="66" charset="0"/>
            </a:endParaRPr>
          </a:p>
        </p:txBody>
      </p:sp>
      <p:sp>
        <p:nvSpPr>
          <p:cNvPr id="10" name="Prostoročno 9"/>
          <p:cNvSpPr/>
          <p:nvPr/>
        </p:nvSpPr>
        <p:spPr>
          <a:xfrm rot="1465297">
            <a:off x="11485684" y="914383"/>
            <a:ext cx="206519" cy="567409"/>
          </a:xfrm>
          <a:custGeom>
            <a:avLst/>
            <a:gdLst>
              <a:gd name="connsiteX0" fmla="*/ 174567 w 349134"/>
              <a:gd name="connsiteY0" fmla="*/ 0 h 935181"/>
              <a:gd name="connsiteX1" fmla="*/ 349134 w 349134"/>
              <a:gd name="connsiteY1" fmla="*/ 153786 h 935181"/>
              <a:gd name="connsiteX2" fmla="*/ 298005 w 349134"/>
              <a:gd name="connsiteY2" fmla="*/ 262529 h 935181"/>
              <a:gd name="connsiteX3" fmla="*/ 274320 w 349134"/>
              <a:gd name="connsiteY3" fmla="*/ 276597 h 935181"/>
              <a:gd name="connsiteX4" fmla="*/ 274320 w 349134"/>
              <a:gd name="connsiteY4" fmla="*/ 454923 h 935181"/>
              <a:gd name="connsiteX5" fmla="*/ 298005 w 349134"/>
              <a:gd name="connsiteY5" fmla="*/ 468991 h 935181"/>
              <a:gd name="connsiteX6" fmla="*/ 349134 w 349134"/>
              <a:gd name="connsiteY6" fmla="*/ 577734 h 935181"/>
              <a:gd name="connsiteX7" fmla="*/ 242517 w 349134"/>
              <a:gd name="connsiteY7" fmla="*/ 719435 h 935181"/>
              <a:gd name="connsiteX8" fmla="*/ 197426 w 349134"/>
              <a:gd name="connsiteY8" fmla="*/ 727455 h 935181"/>
              <a:gd name="connsiteX9" fmla="*/ 197425 w 349134"/>
              <a:gd name="connsiteY9" fmla="*/ 929466 h 935181"/>
              <a:gd name="connsiteX10" fmla="*/ 174565 w 349134"/>
              <a:gd name="connsiteY10" fmla="*/ 935181 h 935181"/>
              <a:gd name="connsiteX11" fmla="*/ 151705 w 349134"/>
              <a:gd name="connsiteY11" fmla="*/ 929466 h 935181"/>
              <a:gd name="connsiteX12" fmla="*/ 151706 w 349134"/>
              <a:gd name="connsiteY12" fmla="*/ 727454 h 935181"/>
              <a:gd name="connsiteX13" fmla="*/ 106618 w 349134"/>
              <a:gd name="connsiteY13" fmla="*/ 719435 h 935181"/>
              <a:gd name="connsiteX14" fmla="*/ 0 w 349134"/>
              <a:gd name="connsiteY14" fmla="*/ 577734 h 935181"/>
              <a:gd name="connsiteX15" fmla="*/ 51130 w 349134"/>
              <a:gd name="connsiteY15" fmla="*/ 468991 h 935181"/>
              <a:gd name="connsiteX16" fmla="*/ 74814 w 349134"/>
              <a:gd name="connsiteY16" fmla="*/ 454924 h 935181"/>
              <a:gd name="connsiteX17" fmla="*/ 74814 w 349134"/>
              <a:gd name="connsiteY17" fmla="*/ 276597 h 935181"/>
              <a:gd name="connsiteX18" fmla="*/ 51130 w 349134"/>
              <a:gd name="connsiteY18" fmla="*/ 262529 h 935181"/>
              <a:gd name="connsiteX19" fmla="*/ 0 w 349134"/>
              <a:gd name="connsiteY19" fmla="*/ 153786 h 935181"/>
              <a:gd name="connsiteX20" fmla="*/ 174567 w 349134"/>
              <a:gd name="connsiteY20" fmla="*/ 0 h 9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134" h="935181">
                <a:moveTo>
                  <a:pt x="174567" y="0"/>
                </a:moveTo>
                <a:cubicBezTo>
                  <a:pt x="270978" y="0"/>
                  <a:pt x="349134" y="68852"/>
                  <a:pt x="349134" y="153786"/>
                </a:cubicBezTo>
                <a:cubicBezTo>
                  <a:pt x="349134" y="196253"/>
                  <a:pt x="329595" y="234699"/>
                  <a:pt x="298005" y="262529"/>
                </a:cubicBezTo>
                <a:lnTo>
                  <a:pt x="274320" y="276597"/>
                </a:lnTo>
                <a:lnTo>
                  <a:pt x="274320" y="454923"/>
                </a:lnTo>
                <a:lnTo>
                  <a:pt x="298005" y="468991"/>
                </a:lnTo>
                <a:cubicBezTo>
                  <a:pt x="329595" y="496821"/>
                  <a:pt x="349134" y="535267"/>
                  <a:pt x="349134" y="577734"/>
                </a:cubicBezTo>
                <a:cubicBezTo>
                  <a:pt x="349134" y="641435"/>
                  <a:pt x="305172" y="696089"/>
                  <a:pt x="242517" y="719435"/>
                </a:cubicBezTo>
                <a:lnTo>
                  <a:pt x="197426" y="727455"/>
                </a:lnTo>
                <a:lnTo>
                  <a:pt x="197425" y="929466"/>
                </a:lnTo>
                <a:cubicBezTo>
                  <a:pt x="197425" y="932622"/>
                  <a:pt x="187190" y="935181"/>
                  <a:pt x="174565" y="935181"/>
                </a:cubicBezTo>
                <a:cubicBezTo>
                  <a:pt x="161940" y="935181"/>
                  <a:pt x="151705" y="932622"/>
                  <a:pt x="151705" y="929466"/>
                </a:cubicBezTo>
                <a:lnTo>
                  <a:pt x="151706" y="727454"/>
                </a:lnTo>
                <a:lnTo>
                  <a:pt x="106618" y="719435"/>
                </a:lnTo>
                <a:cubicBezTo>
                  <a:pt x="43963" y="696089"/>
                  <a:pt x="0" y="641435"/>
                  <a:pt x="0" y="577734"/>
                </a:cubicBezTo>
                <a:cubicBezTo>
                  <a:pt x="0" y="535267"/>
                  <a:pt x="19539" y="496821"/>
                  <a:pt x="51130" y="468991"/>
                </a:cubicBezTo>
                <a:lnTo>
                  <a:pt x="74814" y="454924"/>
                </a:lnTo>
                <a:lnTo>
                  <a:pt x="74814" y="276597"/>
                </a:lnTo>
                <a:lnTo>
                  <a:pt x="51130" y="262529"/>
                </a:lnTo>
                <a:cubicBezTo>
                  <a:pt x="19539" y="234699"/>
                  <a:pt x="0" y="196253"/>
                  <a:pt x="0" y="153786"/>
                </a:cubicBezTo>
                <a:cubicBezTo>
                  <a:pt x="0" y="68852"/>
                  <a:pt x="78156" y="0"/>
                  <a:pt x="174567" y="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7318302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latin typeface="Calibri" panose="020F0502020204030204" pitchFamily="34" charset="0"/>
                <a:cs typeface="Calibri" panose="020F0502020204030204" pitchFamily="34" charset="0"/>
              </a:rPr>
              <a:t>LITERATURA</a:t>
            </a:r>
            <a:endParaRPr lang="sl-SI" dirty="0">
              <a:latin typeface="Calibri" panose="020F0502020204030204" pitchFamily="34" charset="0"/>
              <a:cs typeface="Calibri" panose="020F0502020204030204" pitchFamily="34" charset="0"/>
            </a:endParaRPr>
          </a:p>
        </p:txBody>
      </p:sp>
      <p:sp>
        <p:nvSpPr>
          <p:cNvPr id="3" name="Označba mesta vsebine 2"/>
          <p:cNvSpPr>
            <a:spLocks noGrp="1"/>
          </p:cNvSpPr>
          <p:nvPr>
            <p:ph idx="1"/>
          </p:nvPr>
        </p:nvSpPr>
        <p:spPr/>
        <p:txBody>
          <a:bodyPr/>
          <a:lstStyle/>
          <a:p>
            <a:r>
              <a:rPr lang="sl-SI" sz="1400" dirty="0">
                <a:latin typeface="Calibri" panose="020F0502020204030204" pitchFamily="34" charset="0"/>
                <a:cs typeface="Calibri" panose="020F0502020204030204" pitchFamily="34" charset="0"/>
              </a:rPr>
              <a:t>UČNI načrt. Program osnovna šola. Tuji jezik v 2. in 3. razredu [Elektronski vir] / [članice delovne skupine za pripravo učnega načrta Katica Pevec </a:t>
            </a:r>
            <a:r>
              <a:rPr lang="sl-SI" sz="1400" dirty="0" err="1">
                <a:latin typeface="Calibri" panose="020F0502020204030204" pitchFamily="34" charset="0"/>
                <a:cs typeface="Calibri" panose="020F0502020204030204" pitchFamily="34" charset="0"/>
              </a:rPr>
              <a:t>Semec</a:t>
            </a:r>
            <a:r>
              <a:rPr lang="sl-SI" sz="1400" dirty="0">
                <a:latin typeface="Calibri" panose="020F0502020204030204" pitchFamily="34" charset="0"/>
                <a:cs typeface="Calibri" panose="020F0502020204030204" pitchFamily="34" charset="0"/>
              </a:rPr>
              <a:t> ... [et </a:t>
            </a:r>
            <a:r>
              <a:rPr lang="sl-SI" sz="1400" dirty="0" err="1">
                <a:latin typeface="Calibri" panose="020F0502020204030204" pitchFamily="34" charset="0"/>
                <a:cs typeface="Calibri" panose="020F0502020204030204" pitchFamily="34" charset="0"/>
              </a:rPr>
              <a:t>al</a:t>
            </a:r>
            <a:r>
              <a:rPr lang="sl-SI" sz="1400" dirty="0">
                <a:latin typeface="Calibri" panose="020F0502020204030204" pitchFamily="34" charset="0"/>
                <a:cs typeface="Calibri" panose="020F0502020204030204" pitchFamily="34" charset="0"/>
              </a:rPr>
              <a:t>.] ; uredila Katica Pevec </a:t>
            </a:r>
            <a:r>
              <a:rPr lang="sl-SI" sz="1400" dirty="0" err="1">
                <a:latin typeface="Calibri" panose="020F0502020204030204" pitchFamily="34" charset="0"/>
                <a:cs typeface="Calibri" panose="020F0502020204030204" pitchFamily="34" charset="0"/>
              </a:rPr>
              <a:t>Semec</a:t>
            </a:r>
            <a:r>
              <a:rPr lang="sl-SI" sz="1400" dirty="0">
                <a:latin typeface="Calibri" panose="020F0502020204030204" pitchFamily="34" charset="0"/>
                <a:cs typeface="Calibri" panose="020F0502020204030204" pitchFamily="34" charset="0"/>
              </a:rPr>
              <a:t>]. - El. knjiga. - Ljubljana : Ministrstvo za izobraževanje, znanost in šport : Zavod Republike Slovenije za šolstvo, 2013 </a:t>
            </a:r>
            <a:endParaRPr lang="sl-SI" sz="1400" dirty="0" smtClean="0">
              <a:latin typeface="Calibri" panose="020F0502020204030204" pitchFamily="34" charset="0"/>
              <a:cs typeface="Calibri" panose="020F0502020204030204" pitchFamily="34" charset="0"/>
            </a:endParaRPr>
          </a:p>
          <a:p>
            <a:r>
              <a:rPr lang="sl-SI" sz="1400" dirty="0" smtClean="0">
                <a:latin typeface="Calibri" panose="020F0502020204030204" pitchFamily="34" charset="0"/>
                <a:cs typeface="Calibri" panose="020F0502020204030204" pitchFamily="34" charset="0"/>
              </a:rPr>
              <a:t>FORMATIVNO SPREMLJANJE V PODORO UČENJU. Zavod Republike Slovenije za šolstvo</a:t>
            </a:r>
          </a:p>
          <a:p>
            <a:r>
              <a:rPr lang="sl-SI" sz="1400" dirty="0" smtClean="0">
                <a:latin typeface="Calibri" panose="020F0502020204030204" pitchFamily="34" charset="0"/>
                <a:cs typeface="Calibri" panose="020F0502020204030204" pitchFamily="34" charset="0"/>
              </a:rPr>
              <a:t>Spletni vir: </a:t>
            </a:r>
            <a:r>
              <a:rPr lang="sl-SI" sz="1400" dirty="0" err="1" smtClean="0">
                <a:latin typeface="Calibri" panose="020F0502020204030204" pitchFamily="34" charset="0"/>
                <a:cs typeface="Calibri" panose="020F0502020204030204" pitchFamily="34" charset="0"/>
              </a:rPr>
              <a:t>Froggy</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gets</a:t>
            </a:r>
            <a:r>
              <a:rPr lang="sl-SI" sz="1400" dirty="0" smtClean="0">
                <a:latin typeface="Calibri" panose="020F0502020204030204" pitchFamily="34" charset="0"/>
                <a:cs typeface="Calibri" panose="020F0502020204030204" pitchFamily="34" charset="0"/>
              </a:rPr>
              <a:t> </a:t>
            </a:r>
            <a:r>
              <a:rPr lang="sl-SI" sz="1400" dirty="0" err="1" smtClean="0">
                <a:latin typeface="Calibri" panose="020F0502020204030204" pitchFamily="34" charset="0"/>
                <a:cs typeface="Calibri" panose="020F0502020204030204" pitchFamily="34" charset="0"/>
              </a:rPr>
              <a:t>dressed</a:t>
            </a:r>
            <a:r>
              <a:rPr lang="sl-SI" sz="1400" dirty="0" smtClean="0">
                <a:latin typeface="Calibri" panose="020F0502020204030204" pitchFamily="34" charset="0"/>
                <a:cs typeface="Calibri" panose="020F0502020204030204" pitchFamily="34" charset="0"/>
              </a:rPr>
              <a:t> (dosegljivo na naslovu: </a:t>
            </a:r>
            <a:r>
              <a:rPr lang="sl-SI" sz="1400" dirty="0" smtClean="0">
                <a:latin typeface="Calibri" panose="020F0502020204030204" pitchFamily="34" charset="0"/>
                <a:cs typeface="Calibri" panose="020F0502020204030204" pitchFamily="34" charset="0"/>
                <a:hlinkClick r:id="rId2"/>
              </a:rPr>
              <a:t>https</a:t>
            </a:r>
            <a:r>
              <a:rPr lang="sl-SI" sz="1400" dirty="0">
                <a:latin typeface="Calibri" panose="020F0502020204030204" pitchFamily="34" charset="0"/>
                <a:cs typeface="Calibri" panose="020F0502020204030204" pitchFamily="34" charset="0"/>
                <a:hlinkClick r:id="rId2"/>
              </a:rPr>
              <a:t>://</a:t>
            </a:r>
            <a:r>
              <a:rPr lang="sl-SI" sz="1400" dirty="0" smtClean="0">
                <a:latin typeface="Calibri" panose="020F0502020204030204" pitchFamily="34" charset="0"/>
                <a:cs typeface="Calibri" panose="020F0502020204030204" pitchFamily="34" charset="0"/>
                <a:hlinkClick r:id="rId2"/>
              </a:rPr>
              <a:t>www.youtube.com/watch?v=UveFBZ6Nn-c</a:t>
            </a:r>
            <a:r>
              <a:rPr lang="sl-SI" sz="1400" dirty="0" smtClean="0">
                <a:latin typeface="Calibri" panose="020F0502020204030204" pitchFamily="34" charset="0"/>
                <a:cs typeface="Calibri" panose="020F0502020204030204" pitchFamily="34" charset="0"/>
              </a:rPr>
              <a:t>)</a:t>
            </a:r>
          </a:p>
          <a:p>
            <a:pPr marL="0" indent="0">
              <a:buNone/>
            </a:pPr>
            <a:endParaRPr lang="sl-SI" sz="1400" dirty="0" smtClean="0">
              <a:latin typeface="Calibri" panose="020F0502020204030204" pitchFamily="34" charset="0"/>
              <a:cs typeface="Calibri" panose="020F0502020204030204" pitchFamily="34" charset="0"/>
            </a:endParaRPr>
          </a:p>
          <a:p>
            <a:endParaRPr lang="sl-SI" sz="1400" dirty="0" smtClean="0">
              <a:latin typeface="Calibri" panose="020F0502020204030204" pitchFamily="34" charset="0"/>
              <a:cs typeface="Calibri" panose="020F0502020204030204" pitchFamily="34" charset="0"/>
            </a:endParaRPr>
          </a:p>
          <a:p>
            <a:endParaRPr lang="sl-SI"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5774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latin typeface="Calibri" panose="020F0502020204030204" pitchFamily="34" charset="0"/>
                <a:cs typeface="Calibri" panose="020F0502020204030204" pitchFamily="34" charset="0"/>
              </a:rPr>
              <a:t>Uvod</a:t>
            </a:r>
            <a:endParaRPr lang="sl-SI" dirty="0">
              <a:latin typeface="Calibri" panose="020F0502020204030204" pitchFamily="34" charset="0"/>
              <a:cs typeface="Calibri" panose="020F0502020204030204" pitchFamily="34" charset="0"/>
            </a:endParaRPr>
          </a:p>
        </p:txBody>
      </p:sp>
      <p:sp>
        <p:nvSpPr>
          <p:cNvPr id="3" name="Označba mesta vsebine 2"/>
          <p:cNvSpPr>
            <a:spLocks noGrp="1"/>
          </p:cNvSpPr>
          <p:nvPr>
            <p:ph idx="1"/>
          </p:nvPr>
        </p:nvSpPr>
        <p:spPr/>
        <p:txBody>
          <a:bodyPr/>
          <a:lstStyle/>
          <a:p>
            <a:pPr marL="0" indent="0">
              <a:buNone/>
            </a:pPr>
            <a:r>
              <a:rPr lang="sl-SI" dirty="0" smtClean="0">
                <a:latin typeface="Calibri" panose="020F0502020204030204" pitchFamily="34" charset="0"/>
                <a:cs typeface="Calibri" panose="020F0502020204030204" pitchFamily="34" charset="0"/>
              </a:rPr>
              <a:t>„Glede </a:t>
            </a:r>
            <a:r>
              <a:rPr lang="sl-SI" dirty="0">
                <a:latin typeface="Calibri" panose="020F0502020204030204" pitchFamily="34" charset="0"/>
                <a:cs typeface="Calibri" panose="020F0502020204030204" pitchFamily="34" charset="0"/>
              </a:rPr>
              <a:t>na domače in mednarodne raziskave ter izkušnje s poučevanjem tujega jezika v drugem in tretjem razredu je usvajanje jezika uspešno, če vključuje stopnje, ki so poenostavljeno prikazane v nadaljevanju</a:t>
            </a:r>
            <a:r>
              <a:rPr lang="sl-SI" dirty="0" smtClean="0">
                <a:latin typeface="Calibri" panose="020F0502020204030204" pitchFamily="34" charset="0"/>
                <a:cs typeface="Calibri" panose="020F0502020204030204" pitchFamily="34" charset="0"/>
              </a:rPr>
              <a:t>.“ </a:t>
            </a:r>
            <a:r>
              <a:rPr lang="sl-SI" sz="1400" dirty="0" smtClean="0">
                <a:latin typeface="Calibri" panose="020F0502020204030204" pitchFamily="34" charset="0"/>
                <a:cs typeface="Calibri" panose="020F0502020204030204" pitchFamily="34" charset="0"/>
              </a:rPr>
              <a:t>(</a:t>
            </a:r>
            <a:r>
              <a:rPr lang="sl-SI" sz="1400" dirty="0">
                <a:latin typeface="Calibri" panose="020F0502020204030204" pitchFamily="34" charset="0"/>
                <a:cs typeface="Calibri" panose="020F0502020204030204" pitchFamily="34" charset="0"/>
              </a:rPr>
              <a:t>UČNI načrt. </a:t>
            </a:r>
            <a:r>
              <a:rPr lang="sl-SI" sz="1400" dirty="0" smtClean="0">
                <a:latin typeface="Calibri" panose="020F0502020204030204" pitchFamily="34" charset="0"/>
                <a:cs typeface="Calibri" panose="020F0502020204030204" pitchFamily="34" charset="0"/>
              </a:rPr>
              <a:t>Tuji </a:t>
            </a:r>
            <a:r>
              <a:rPr lang="sl-SI" sz="1400" dirty="0">
                <a:latin typeface="Calibri" panose="020F0502020204030204" pitchFamily="34" charset="0"/>
                <a:cs typeface="Calibri" panose="020F0502020204030204" pitchFamily="34" charset="0"/>
              </a:rPr>
              <a:t>jezik v 2. in 3. </a:t>
            </a:r>
            <a:r>
              <a:rPr lang="sl-SI" sz="1400" dirty="0" smtClean="0">
                <a:latin typeface="Calibri" panose="020F0502020204030204" pitchFamily="34" charset="0"/>
                <a:cs typeface="Calibri" panose="020F0502020204030204" pitchFamily="34" charset="0"/>
              </a:rPr>
              <a:t>razredu, 2013). </a:t>
            </a:r>
          </a:p>
          <a:p>
            <a:pPr marL="0" indent="0">
              <a:buNone/>
            </a:pPr>
            <a:r>
              <a:rPr lang="sl-SI" sz="1400" dirty="0" smtClean="0">
                <a:latin typeface="Calibri" panose="020F0502020204030204" pitchFamily="34" charset="0"/>
                <a:cs typeface="Calibri" panose="020F0502020204030204" pitchFamily="34" charset="0"/>
              </a:rPr>
              <a:t> </a:t>
            </a:r>
            <a:endParaRPr lang="sl-SI" sz="1400" dirty="0">
              <a:latin typeface="Calibri" panose="020F0502020204030204" pitchFamily="34" charset="0"/>
              <a:cs typeface="Calibri" panose="020F0502020204030204" pitchFamily="34" charset="0"/>
            </a:endParaRPr>
          </a:p>
        </p:txBody>
      </p:sp>
      <p:pic>
        <p:nvPicPr>
          <p:cNvPr id="10" name="Slika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275" y="3051030"/>
            <a:ext cx="6572250" cy="2543175"/>
          </a:xfrm>
          <a:prstGeom prst="rect">
            <a:avLst/>
          </a:prstGeom>
        </p:spPr>
      </p:pic>
      <p:sp>
        <p:nvSpPr>
          <p:cNvPr id="11" name="PoljeZBesedilom 10"/>
          <p:cNvSpPr txBox="1"/>
          <p:nvPr/>
        </p:nvSpPr>
        <p:spPr>
          <a:xfrm>
            <a:off x="2026227" y="5891855"/>
            <a:ext cx="7533409" cy="307777"/>
          </a:xfrm>
          <a:prstGeom prst="rect">
            <a:avLst/>
          </a:prstGeom>
          <a:noFill/>
        </p:spPr>
        <p:txBody>
          <a:bodyPr wrap="square" rtlCol="0">
            <a:spAutoFit/>
          </a:bodyPr>
          <a:lstStyle/>
          <a:p>
            <a:r>
              <a:rPr lang="sl-SI" sz="1400" dirty="0">
                <a:latin typeface="Calibri" panose="020F0502020204030204" pitchFamily="34" charset="0"/>
                <a:cs typeface="Calibri" panose="020F0502020204030204" pitchFamily="34" charset="0"/>
              </a:rPr>
              <a:t>Prikaz 1: Shematični prikaz koncepta učenja in poučevanja tujih jezikov v drugem in tretjem razredu</a:t>
            </a:r>
          </a:p>
        </p:txBody>
      </p:sp>
    </p:spTree>
    <p:extLst>
      <p:ext uri="{BB962C8B-B14F-4D97-AF65-F5344CB8AC3E}">
        <p14:creationId xmlns:p14="http://schemas.microsoft.com/office/powerpoint/2010/main" val="1731813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latin typeface="Calibri" panose="020F0502020204030204" pitchFamily="34" charset="0"/>
                <a:cs typeface="Calibri" panose="020F0502020204030204" pitchFamily="34" charset="0"/>
              </a:rPr>
              <a:t>CILJI V 2. IN 3. RAZREDU SE NANAŠAJO NA NASLEDNJA PODROČJA:</a:t>
            </a:r>
            <a:endParaRPr lang="sl-SI" dirty="0">
              <a:latin typeface="Calibri" panose="020F0502020204030204" pitchFamily="34" charset="0"/>
              <a:cs typeface="Calibri" panose="020F0502020204030204" pitchFamily="34" charset="0"/>
            </a:endParaRPr>
          </a:p>
        </p:txBody>
      </p:sp>
      <p:graphicFrame>
        <p:nvGraphicFramePr>
          <p:cNvPr id="5" name="Označba mesta vsebine 4"/>
          <p:cNvGraphicFramePr>
            <a:graphicFrameLocks noGrp="1"/>
          </p:cNvGraphicFramePr>
          <p:nvPr>
            <p:ph idx="1"/>
            <p:extLst>
              <p:ext uri="{D42A27DB-BD31-4B8C-83A1-F6EECF244321}">
                <p14:modId xmlns:p14="http://schemas.microsoft.com/office/powerpoint/2010/main" val="1301038839"/>
              </p:ext>
            </p:extLst>
          </p:nvPr>
        </p:nvGraphicFramePr>
        <p:xfrm>
          <a:off x="1069975" y="2120900"/>
          <a:ext cx="10058400"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88975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9773" y="184235"/>
            <a:ext cx="10785348" cy="1400387"/>
          </a:xfrm>
        </p:spPr>
        <p:txBody>
          <a:bodyPr/>
          <a:lstStyle/>
          <a:p>
            <a:r>
              <a:rPr lang="sl-SI" dirty="0" smtClean="0">
                <a:latin typeface="Calibri" panose="020F0502020204030204" pitchFamily="34" charset="0"/>
                <a:cs typeface="Calibri" panose="020F0502020204030204" pitchFamily="34" charset="0"/>
              </a:rPr>
              <a:t>KAKO NAČRTOVATI SKLOP? (CLOTHES)</a:t>
            </a:r>
            <a:endParaRPr lang="sl-SI" dirty="0">
              <a:latin typeface="Calibri" panose="020F0502020204030204" pitchFamily="34" charset="0"/>
              <a:cs typeface="Calibri" panose="020F0502020204030204" pitchFamily="34" charset="0"/>
            </a:endParaRPr>
          </a:p>
        </p:txBody>
      </p:sp>
      <p:sp>
        <p:nvSpPr>
          <p:cNvPr id="3" name="Označba mesta vsebine 2"/>
          <p:cNvSpPr>
            <a:spLocks noGrp="1"/>
          </p:cNvSpPr>
          <p:nvPr>
            <p:ph idx="1"/>
          </p:nvPr>
        </p:nvSpPr>
        <p:spPr>
          <a:xfrm>
            <a:off x="739648" y="1205345"/>
            <a:ext cx="10058400" cy="4197928"/>
          </a:xfrm>
        </p:spPr>
        <p:txBody>
          <a:bodyPr/>
          <a:lstStyle/>
          <a:p>
            <a:pPr marL="0" indent="0">
              <a:buNone/>
            </a:pPr>
            <a:r>
              <a:rPr lang="sl-SI" dirty="0" smtClean="0">
                <a:latin typeface="Calibri" panose="020F0502020204030204" pitchFamily="34" charset="0"/>
                <a:cs typeface="Calibri" panose="020F0502020204030204" pitchFamily="34" charset="0"/>
              </a:rPr>
              <a:t>Učitelj načrtuje na podlagi ciljev v učnem načrtu, katerim sledi skozi načrtovane dejavnosti.</a:t>
            </a:r>
            <a:endParaRPr lang="sl-SI" dirty="0" smtClean="0"/>
          </a:p>
          <a:p>
            <a:pPr marL="0" indent="0">
              <a:buNone/>
            </a:pPr>
            <a:endParaRPr lang="sl-SI" dirty="0"/>
          </a:p>
          <a:p>
            <a:pPr marL="0" indent="0">
              <a:buNone/>
            </a:pPr>
            <a:endParaRPr lang="sl-SI" dirty="0" smtClean="0"/>
          </a:p>
        </p:txBody>
      </p:sp>
      <p:graphicFrame>
        <p:nvGraphicFramePr>
          <p:cNvPr id="5" name="Tabela 4"/>
          <p:cNvGraphicFramePr>
            <a:graphicFrameLocks noGrp="1"/>
          </p:cNvGraphicFramePr>
          <p:nvPr>
            <p:extLst>
              <p:ext uri="{D42A27DB-BD31-4B8C-83A1-F6EECF244321}">
                <p14:modId xmlns:p14="http://schemas.microsoft.com/office/powerpoint/2010/main" val="1232549479"/>
              </p:ext>
            </p:extLst>
          </p:nvPr>
        </p:nvGraphicFramePr>
        <p:xfrm>
          <a:off x="1807603" y="1800320"/>
          <a:ext cx="8128000" cy="3931920"/>
        </p:xfrm>
        <a:graphic>
          <a:graphicData uri="http://schemas.openxmlformats.org/drawingml/2006/table">
            <a:tbl>
              <a:tblPr firstRow="1" bandRow="1">
                <a:tableStyleId>{5C22544A-7EE6-4342-B048-85BDC9FD1C3A}</a:tableStyleId>
              </a:tblPr>
              <a:tblGrid>
                <a:gridCol w="1496707">
                  <a:extLst>
                    <a:ext uri="{9D8B030D-6E8A-4147-A177-3AD203B41FA5}">
                      <a16:colId xmlns:a16="http://schemas.microsoft.com/office/drawing/2014/main" val="20000"/>
                    </a:ext>
                  </a:extLst>
                </a:gridCol>
                <a:gridCol w="6631293">
                  <a:extLst>
                    <a:ext uri="{9D8B030D-6E8A-4147-A177-3AD203B41FA5}">
                      <a16:colId xmlns:a16="http://schemas.microsoft.com/office/drawing/2014/main" val="20001"/>
                    </a:ext>
                  </a:extLst>
                </a:gridCol>
              </a:tblGrid>
              <a:tr h="370840">
                <a:tc>
                  <a:txBody>
                    <a:bodyPr/>
                    <a:lstStyle/>
                    <a:p>
                      <a:r>
                        <a:rPr lang="sl-SI" dirty="0" smtClean="0">
                          <a:latin typeface="Calibri" panose="020F0502020204030204" pitchFamily="34" charset="0"/>
                          <a:cs typeface="Calibri" panose="020F0502020204030204" pitchFamily="34" charset="0"/>
                        </a:rPr>
                        <a:t>POSLUŠANJE</a:t>
                      </a:r>
                      <a:endParaRPr lang="sl-SI" dirty="0">
                        <a:latin typeface="Calibri" panose="020F0502020204030204" pitchFamily="34" charset="0"/>
                        <a:cs typeface="Calibri" panose="020F0502020204030204" pitchFamily="34" charset="0"/>
                      </a:endParaRPr>
                    </a:p>
                  </a:txBody>
                  <a:tcPr/>
                </a:tc>
                <a:tc>
                  <a:txBody>
                    <a:bodyPr/>
                    <a:lstStyle/>
                    <a:p>
                      <a:pPr marL="285750" indent="-285750">
                        <a:buFontTx/>
                        <a:buChar char="-"/>
                      </a:pPr>
                      <a:r>
                        <a:rPr lang="sl-SI" dirty="0" smtClean="0">
                          <a:latin typeface="Calibri" panose="020F0502020204030204" pitchFamily="34" charset="0"/>
                          <a:cs typeface="Calibri" panose="020F0502020204030204" pitchFamily="34" charset="0"/>
                        </a:rPr>
                        <a:t>razumejo pogosto rabljeno besedišče v skladu s predlaganimi vsebinami;</a:t>
                      </a:r>
                    </a:p>
                    <a:p>
                      <a:pPr marL="285750" indent="-285750">
                        <a:buFontTx/>
                        <a:buChar char="-"/>
                      </a:pPr>
                      <a:r>
                        <a:rPr lang="sl-SI" dirty="0" smtClean="0">
                          <a:latin typeface="Calibri" panose="020F0502020204030204" pitchFamily="34" charset="0"/>
                          <a:cs typeface="Calibri" panose="020F0502020204030204" pitchFamily="34" charset="0"/>
                        </a:rPr>
                        <a:t>razumejo pogosto rabljene jezikovne strukture in sporazumevalne funkcije (pozdravi</a:t>
                      </a:r>
                      <a:r>
                        <a:rPr lang="sl-SI" baseline="0" dirty="0" smtClean="0">
                          <a:latin typeface="Calibri" panose="020F0502020204030204" pitchFamily="34" charset="0"/>
                          <a:cs typeface="Calibri" panose="020F0502020204030204" pitchFamily="34" charset="0"/>
                        </a:rPr>
                        <a:t> </a:t>
                      </a:r>
                      <a:r>
                        <a:rPr lang="sl-SI" dirty="0" smtClean="0">
                          <a:latin typeface="Calibri" panose="020F0502020204030204" pitchFamily="34" charset="0"/>
                          <a:cs typeface="Calibri" panose="020F0502020204030204" pitchFamily="34" charset="0"/>
                        </a:rPr>
                        <a:t>ipd.).</a:t>
                      </a:r>
                      <a:endParaRPr lang="sl-SI"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r h="370840">
                <a:tc>
                  <a:txBody>
                    <a:bodyPr/>
                    <a:lstStyle/>
                    <a:p>
                      <a:r>
                        <a:rPr lang="sl-SI" dirty="0" smtClean="0">
                          <a:latin typeface="Calibri" panose="020F0502020204030204" pitchFamily="34" charset="0"/>
                          <a:cs typeface="Calibri" panose="020F0502020204030204" pitchFamily="34" charset="0"/>
                        </a:rPr>
                        <a:t>GOVORJENJE</a:t>
                      </a:r>
                      <a:endParaRPr lang="sl-SI" dirty="0">
                        <a:latin typeface="Calibri" panose="020F0502020204030204" pitchFamily="34" charset="0"/>
                        <a:cs typeface="Calibri" panose="020F0502020204030204" pitchFamily="34" charset="0"/>
                      </a:endParaRPr>
                    </a:p>
                  </a:txBody>
                  <a:tcPr/>
                </a:tc>
                <a:tc>
                  <a:txBody>
                    <a:bodyPr/>
                    <a:lstStyle/>
                    <a:p>
                      <a:pPr marL="285750" indent="-285750">
                        <a:buFontTx/>
                        <a:buChar char="-"/>
                      </a:pPr>
                      <a:r>
                        <a:rPr lang="sl-SI" dirty="0" smtClean="0">
                          <a:latin typeface="Calibri" panose="020F0502020204030204" pitchFamily="34" charset="0"/>
                          <a:cs typeface="Calibri" panose="020F0502020204030204" pitchFamily="34" charset="0"/>
                        </a:rPr>
                        <a:t>uporabljajo besedišče z obravnavanih vsebinskih področij in osnovne jezikovne vzorce;</a:t>
                      </a:r>
                    </a:p>
                    <a:p>
                      <a:pPr marL="285750" indent="-285750">
                        <a:buFontTx/>
                        <a:buChar char="-"/>
                      </a:pPr>
                      <a:r>
                        <a:rPr lang="pt-BR" dirty="0" smtClean="0">
                          <a:latin typeface="Calibri" panose="020F0502020204030204" pitchFamily="34" charset="0"/>
                          <a:cs typeface="Calibri" panose="020F0502020204030204" pitchFamily="34" charset="0"/>
                        </a:rPr>
                        <a:t>se besedno odzivajo na slišano ali prebrano</a:t>
                      </a:r>
                      <a:r>
                        <a:rPr lang="sl-SI" dirty="0" smtClean="0">
                          <a:latin typeface="Calibri" panose="020F0502020204030204" pitchFamily="34" charset="0"/>
                          <a:cs typeface="Calibri" panose="020F0502020204030204" pitchFamily="34" charset="0"/>
                        </a:rPr>
                        <a:t>.</a:t>
                      </a:r>
                      <a:endParaRPr lang="sl-SI"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370840">
                <a:tc>
                  <a:txBody>
                    <a:bodyPr/>
                    <a:lstStyle/>
                    <a:p>
                      <a:r>
                        <a:rPr lang="sl-SI" dirty="0" smtClean="0">
                          <a:latin typeface="Calibri" panose="020F0502020204030204" pitchFamily="34" charset="0"/>
                          <a:cs typeface="Calibri" panose="020F0502020204030204" pitchFamily="34" charset="0"/>
                        </a:rPr>
                        <a:t>BRANJE</a:t>
                      </a:r>
                      <a:endParaRPr lang="sl-SI" dirty="0">
                        <a:latin typeface="Calibri" panose="020F0502020204030204" pitchFamily="34" charset="0"/>
                        <a:cs typeface="Calibri" panose="020F0502020204030204" pitchFamily="34" charset="0"/>
                      </a:endParaRPr>
                    </a:p>
                  </a:txBody>
                  <a:tcPr/>
                </a:tc>
                <a:tc>
                  <a:txBody>
                    <a:bodyPr/>
                    <a:lstStyle/>
                    <a:p>
                      <a:pPr marL="285750" indent="-285750">
                        <a:buFontTx/>
                        <a:buChar char="-"/>
                      </a:pPr>
                      <a:r>
                        <a:rPr lang="sl-SI" dirty="0" err="1" smtClean="0">
                          <a:latin typeface="Calibri" panose="020F0502020204030204" pitchFamily="34" charset="0"/>
                          <a:cs typeface="Calibri" panose="020F0502020204030204" pitchFamily="34" charset="0"/>
                        </a:rPr>
                        <a:t>predopismenjevalne</a:t>
                      </a:r>
                      <a:r>
                        <a:rPr lang="sl-SI" dirty="0" smtClean="0">
                          <a:latin typeface="Calibri" panose="020F0502020204030204" pitchFamily="34" charset="0"/>
                          <a:cs typeface="Calibri" panose="020F0502020204030204" pitchFamily="34" charset="0"/>
                        </a:rPr>
                        <a:t> in opismenjevalne spretnosti/zmožnosti ter zanimanje za branje.</a:t>
                      </a:r>
                    </a:p>
                    <a:p>
                      <a:pPr marL="0" indent="0">
                        <a:buFontTx/>
                        <a:buNone/>
                      </a:pPr>
                      <a:endParaRPr lang="sl-SI"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r h="370840">
                <a:tc>
                  <a:txBody>
                    <a:bodyPr/>
                    <a:lstStyle/>
                    <a:p>
                      <a:r>
                        <a:rPr lang="sl-SI" dirty="0" smtClean="0">
                          <a:latin typeface="Calibri" panose="020F0502020204030204" pitchFamily="34" charset="0"/>
                          <a:cs typeface="Calibri" panose="020F0502020204030204" pitchFamily="34" charset="0"/>
                        </a:rPr>
                        <a:t>PISANJE</a:t>
                      </a:r>
                      <a:endParaRPr lang="sl-SI" dirty="0">
                        <a:latin typeface="Calibri" panose="020F0502020204030204" pitchFamily="34" charset="0"/>
                        <a:cs typeface="Calibri" panose="020F0502020204030204" pitchFamily="34" charset="0"/>
                      </a:endParaRPr>
                    </a:p>
                  </a:txBody>
                  <a:tcPr/>
                </a:tc>
                <a:tc>
                  <a:txBody>
                    <a:bodyPr/>
                    <a:lstStyle/>
                    <a:p>
                      <a:pPr marL="285750" indent="-285750">
                        <a:buFontTx/>
                        <a:buChar char="-"/>
                      </a:pPr>
                      <a:r>
                        <a:rPr lang="sl-SI" dirty="0" smtClean="0">
                          <a:latin typeface="Calibri" panose="020F0502020204030204" pitchFamily="34" charset="0"/>
                          <a:cs typeface="Calibri" panose="020F0502020204030204" pitchFamily="34" charset="0"/>
                        </a:rPr>
                        <a:t>spoznavajo osnovna načela za zapisovanje v tujem jeziku in razmerja med glasovi in</a:t>
                      </a:r>
                      <a:r>
                        <a:rPr lang="sl-SI" baseline="0" dirty="0" smtClean="0">
                          <a:latin typeface="Calibri" panose="020F0502020204030204" pitchFamily="34" charset="0"/>
                          <a:cs typeface="Calibri" panose="020F0502020204030204" pitchFamily="34" charset="0"/>
                        </a:rPr>
                        <a:t> </a:t>
                      </a:r>
                      <a:r>
                        <a:rPr lang="sl-SI" dirty="0" smtClean="0">
                          <a:latin typeface="Calibri" panose="020F0502020204030204" pitchFamily="34" charset="0"/>
                          <a:cs typeface="Calibri" panose="020F0502020204030204" pitchFamily="34" charset="0"/>
                        </a:rPr>
                        <a:t>zapisom.</a:t>
                      </a:r>
                    </a:p>
                    <a:p>
                      <a:pPr marL="285750" indent="-285750">
                        <a:buFontTx/>
                        <a:buChar char="-"/>
                      </a:pPr>
                      <a:endParaRPr lang="sl-SI"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
        <p:nvSpPr>
          <p:cNvPr id="6" name="PoljeZBesedilom 5"/>
          <p:cNvSpPr txBox="1"/>
          <p:nvPr/>
        </p:nvSpPr>
        <p:spPr>
          <a:xfrm>
            <a:off x="535871" y="5844029"/>
            <a:ext cx="10671463" cy="646331"/>
          </a:xfrm>
          <a:prstGeom prst="rect">
            <a:avLst/>
          </a:prstGeom>
          <a:noFill/>
        </p:spPr>
        <p:txBody>
          <a:bodyPr wrap="square" rtlCol="0">
            <a:spAutoFit/>
          </a:bodyPr>
          <a:lstStyle/>
          <a:p>
            <a:r>
              <a:rPr lang="sl-SI" dirty="0" smtClean="0">
                <a:latin typeface="Calibri" panose="020F0502020204030204" pitchFamily="34" charset="0"/>
                <a:cs typeface="Calibri" panose="020F0502020204030204" pitchFamily="34" charset="0"/>
              </a:rPr>
              <a:t>Branje in pisanje sta spretnosti/zmožnosti, katerima </a:t>
            </a:r>
            <a:r>
              <a:rPr lang="sl-SI" dirty="0">
                <a:latin typeface="Calibri" panose="020F0502020204030204" pitchFamily="34" charset="0"/>
                <a:cs typeface="Calibri" panose="020F0502020204030204" pitchFamily="34" charset="0"/>
              </a:rPr>
              <a:t>pri pouku tujega jezika </a:t>
            </a:r>
            <a:r>
              <a:rPr lang="sl-SI" dirty="0" smtClean="0">
                <a:latin typeface="Calibri" panose="020F0502020204030204" pitchFamily="34" charset="0"/>
                <a:cs typeface="Calibri" panose="020F0502020204030204" pitchFamily="34" charset="0"/>
              </a:rPr>
              <a:t>namenimo </a:t>
            </a:r>
            <a:r>
              <a:rPr lang="sl-SI" dirty="0">
                <a:latin typeface="Calibri" panose="020F0502020204030204" pitchFamily="34" charset="0"/>
                <a:cs typeface="Calibri" panose="020F0502020204030204" pitchFamily="34" charset="0"/>
              </a:rPr>
              <a:t>več pozornosti šele proti koncu tretjega razreda. </a:t>
            </a:r>
          </a:p>
        </p:txBody>
      </p:sp>
      <p:pic>
        <p:nvPicPr>
          <p:cNvPr id="7" name="Slik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37776">
            <a:off x="9588855" y="2155860"/>
            <a:ext cx="2418386" cy="1378100"/>
          </a:xfrm>
          <a:prstGeom prst="rect">
            <a:avLst/>
          </a:prstGeom>
        </p:spPr>
      </p:pic>
    </p:spTree>
    <p:extLst>
      <p:ext uri="{BB962C8B-B14F-4D97-AF65-F5344CB8AC3E}">
        <p14:creationId xmlns:p14="http://schemas.microsoft.com/office/powerpoint/2010/main" val="31056649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24503"/>
            <a:ext cx="12192000" cy="1609344"/>
          </a:xfrm>
        </p:spPr>
        <p:txBody>
          <a:bodyPr/>
          <a:lstStyle/>
          <a:p>
            <a:pPr algn="ctr"/>
            <a:r>
              <a:rPr lang="sl-SI" dirty="0" smtClean="0">
                <a:latin typeface="Calibri" panose="020F0502020204030204" pitchFamily="34" charset="0"/>
                <a:cs typeface="Calibri" panose="020F0502020204030204" pitchFamily="34" charset="0"/>
              </a:rPr>
              <a:t>NAMENI UČENJA IN KRITERIJI USPEŠNOSTI</a:t>
            </a:r>
            <a:endParaRPr lang="sl-SI" dirty="0">
              <a:latin typeface="Calibri" panose="020F0502020204030204" pitchFamily="34" charset="0"/>
              <a:cs typeface="Calibri" panose="020F0502020204030204" pitchFamily="34" charset="0"/>
            </a:endParaRPr>
          </a:p>
        </p:txBody>
      </p:sp>
      <p:graphicFrame>
        <p:nvGraphicFramePr>
          <p:cNvPr id="9" name="Tabela 8"/>
          <p:cNvGraphicFramePr>
            <a:graphicFrameLocks noGrp="1"/>
          </p:cNvGraphicFramePr>
          <p:nvPr>
            <p:extLst>
              <p:ext uri="{D42A27DB-BD31-4B8C-83A1-F6EECF244321}">
                <p14:modId xmlns:p14="http://schemas.microsoft.com/office/powerpoint/2010/main" val="3829022306"/>
              </p:ext>
            </p:extLst>
          </p:nvPr>
        </p:nvGraphicFramePr>
        <p:xfrm>
          <a:off x="374071" y="1710210"/>
          <a:ext cx="11481956" cy="2103120"/>
        </p:xfrm>
        <a:graphic>
          <a:graphicData uri="http://schemas.openxmlformats.org/drawingml/2006/table">
            <a:tbl>
              <a:tblPr firstRow="1" bandRow="1">
                <a:tableStyleId>{5C22544A-7EE6-4342-B048-85BDC9FD1C3A}</a:tableStyleId>
              </a:tblPr>
              <a:tblGrid>
                <a:gridCol w="5740978">
                  <a:extLst>
                    <a:ext uri="{9D8B030D-6E8A-4147-A177-3AD203B41FA5}">
                      <a16:colId xmlns:a16="http://schemas.microsoft.com/office/drawing/2014/main" val="20000"/>
                    </a:ext>
                  </a:extLst>
                </a:gridCol>
                <a:gridCol w="5740978">
                  <a:extLst>
                    <a:ext uri="{9D8B030D-6E8A-4147-A177-3AD203B41FA5}">
                      <a16:colId xmlns:a16="http://schemas.microsoft.com/office/drawing/2014/main" val="20001"/>
                    </a:ext>
                  </a:extLst>
                </a:gridCol>
              </a:tblGrid>
              <a:tr h="370840">
                <a:tc>
                  <a:txBody>
                    <a:bodyPr/>
                    <a:lstStyle/>
                    <a:p>
                      <a:r>
                        <a:rPr lang="sl-SI" dirty="0" smtClean="0"/>
                        <a:t>KAJ ŽELIM, DA BI SE MOJI UČENCI NAUČILI?</a:t>
                      </a:r>
                      <a:endParaRPr lang="sl-SI" dirty="0"/>
                    </a:p>
                  </a:txBody>
                  <a:tcPr/>
                </a:tc>
                <a:tc>
                  <a:txBody>
                    <a:bodyPr/>
                    <a:lstStyle/>
                    <a:p>
                      <a:r>
                        <a:rPr lang="sl-SI" dirty="0" smtClean="0"/>
                        <a:t>USPEŠEN BOM, KO BOM….</a:t>
                      </a:r>
                    </a:p>
                    <a:p>
                      <a:endParaRPr lang="sl-SI" dirty="0"/>
                    </a:p>
                  </a:txBody>
                  <a:tcPr/>
                </a:tc>
                <a:extLst>
                  <a:ext uri="{0D108BD9-81ED-4DB2-BD59-A6C34878D82A}">
                    <a16:rowId xmlns:a16="http://schemas.microsoft.com/office/drawing/2014/main" val="10000"/>
                  </a:ext>
                </a:extLst>
              </a:tr>
              <a:tr h="370840">
                <a:tc>
                  <a:txBody>
                    <a:bodyPr/>
                    <a:lstStyle/>
                    <a:p>
                      <a:pPr algn="ctr"/>
                      <a:endParaRPr lang="sl-SI" dirty="0" smtClean="0">
                        <a:latin typeface="Calibri" panose="020F0502020204030204" pitchFamily="34" charset="0"/>
                        <a:cs typeface="Calibri" panose="020F0502020204030204" pitchFamily="34" charset="0"/>
                      </a:endParaRPr>
                    </a:p>
                    <a:p>
                      <a:endParaRPr lang="sl-SI" dirty="0" smtClean="0"/>
                    </a:p>
                    <a:p>
                      <a:endParaRPr lang="sl-SI" dirty="0" smtClean="0"/>
                    </a:p>
                    <a:p>
                      <a:endParaRPr lang="sl-SI" dirty="0" smtClean="0"/>
                    </a:p>
                    <a:p>
                      <a:endParaRPr lang="sl-SI" dirty="0" smtClean="0"/>
                    </a:p>
                  </a:txBody>
                  <a:tcPr/>
                </a:tc>
                <a:tc>
                  <a:txBody>
                    <a:bodyPr/>
                    <a:lstStyle/>
                    <a:p>
                      <a:endParaRPr lang="sl-SI" dirty="0"/>
                    </a:p>
                  </a:txBody>
                  <a:tcPr/>
                </a:tc>
                <a:extLst>
                  <a:ext uri="{0D108BD9-81ED-4DB2-BD59-A6C34878D82A}">
                    <a16:rowId xmlns:a16="http://schemas.microsoft.com/office/drawing/2014/main" val="10001"/>
                  </a:ext>
                </a:extLst>
              </a:tr>
            </a:tbl>
          </a:graphicData>
        </a:graphic>
      </p:graphicFrame>
      <p:pic>
        <p:nvPicPr>
          <p:cNvPr id="4" name="Slika 3"/>
          <p:cNvPicPr>
            <a:picLocks noChangeAspect="1"/>
          </p:cNvPicPr>
          <p:nvPr/>
        </p:nvPicPr>
        <p:blipFill>
          <a:blip r:embed="rId2"/>
          <a:stretch>
            <a:fillRect/>
          </a:stretch>
        </p:blipFill>
        <p:spPr>
          <a:xfrm>
            <a:off x="561791" y="2761770"/>
            <a:ext cx="5361027" cy="332730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PoljeZBesedilom 10"/>
          <p:cNvSpPr txBox="1"/>
          <p:nvPr/>
        </p:nvSpPr>
        <p:spPr>
          <a:xfrm rot="21194470">
            <a:off x="874320" y="2975477"/>
            <a:ext cx="4922592" cy="3139321"/>
          </a:xfrm>
          <a:prstGeom prst="rect">
            <a:avLst/>
          </a:prstGeom>
          <a:noFill/>
        </p:spPr>
        <p:txBody>
          <a:bodyPr wrap="square" rtlCol="0">
            <a:spAutoFit/>
          </a:bodyPr>
          <a:lstStyle/>
          <a:p>
            <a:pPr marL="285750" indent="-285750" algn="ctr">
              <a:buFont typeface="Arial" panose="020B0604020202020204" pitchFamily="34" charset="0"/>
              <a:buChar char="•"/>
            </a:pPr>
            <a:r>
              <a:rPr lang="sl-SI" dirty="0" smtClean="0">
                <a:latin typeface="Calibri" panose="020F0502020204030204" pitchFamily="34" charset="0"/>
                <a:cs typeface="Calibri" panose="020F0502020204030204" pitchFamily="34" charset="0"/>
              </a:rPr>
              <a:t>razumejo/uporabljajo besede, vezane na oblačila.</a:t>
            </a:r>
          </a:p>
          <a:p>
            <a:pPr marL="285750" indent="-285750" algn="ctr">
              <a:buFont typeface="Arial" panose="020B0604020202020204" pitchFamily="34" charset="0"/>
              <a:buChar char="•"/>
            </a:pPr>
            <a:r>
              <a:rPr lang="sl-SI" dirty="0" smtClean="0">
                <a:latin typeface="Calibri" panose="020F0502020204030204" pitchFamily="34" charset="0"/>
                <a:cs typeface="Calibri" panose="020F0502020204030204" pitchFamily="34" charset="0"/>
              </a:rPr>
              <a:t>razumejo/znajo povedati, kakšne barve je oblačilo.</a:t>
            </a:r>
          </a:p>
          <a:p>
            <a:pPr marL="285750" indent="-285750" algn="ctr">
              <a:buFont typeface="Arial" panose="020B0604020202020204" pitchFamily="34" charset="0"/>
              <a:buChar char="•"/>
            </a:pPr>
            <a:r>
              <a:rPr lang="sl-SI" dirty="0" smtClean="0">
                <a:latin typeface="Calibri" panose="020F0502020204030204" pitchFamily="34" charset="0"/>
                <a:cs typeface="Calibri" panose="020F0502020204030204" pitchFamily="34" charset="0"/>
              </a:rPr>
              <a:t>razumejo/sodelujejo v dialogu (kaj imaš oblečeno? oblečeno imam….).</a:t>
            </a:r>
          </a:p>
          <a:p>
            <a:pPr marL="285750" indent="-285750" algn="ctr">
              <a:buFont typeface="Arial" panose="020B0604020202020204" pitchFamily="34" charset="0"/>
              <a:buChar char="•"/>
            </a:pPr>
            <a:r>
              <a:rPr lang="sl-SI" dirty="0" smtClean="0">
                <a:latin typeface="Calibri" panose="020F0502020204030204" pitchFamily="34" charset="0"/>
                <a:cs typeface="Calibri" panose="020F0502020204030204" pitchFamily="34" charset="0"/>
              </a:rPr>
              <a:t>znam prebrati nekatere besede, vezane na oblačila.</a:t>
            </a:r>
          </a:p>
          <a:p>
            <a:pPr marL="285750" indent="-285750" algn="ctr">
              <a:buFont typeface="Arial" panose="020B0604020202020204" pitchFamily="34" charset="0"/>
              <a:buChar char="•"/>
            </a:pPr>
            <a:r>
              <a:rPr lang="sl-SI" dirty="0" smtClean="0">
                <a:latin typeface="Calibri" panose="020F0502020204030204" pitchFamily="34" charset="0"/>
                <a:cs typeface="Calibri" panose="020F0502020204030204" pitchFamily="34" charset="0"/>
              </a:rPr>
              <a:t>znam zapisati nekatere, besede vezane na oblačila. </a:t>
            </a:r>
          </a:p>
          <a:p>
            <a:pPr marL="285750" indent="-285750" algn="ctr">
              <a:buFont typeface="Arial" panose="020B0604020202020204" pitchFamily="34" charset="0"/>
              <a:buChar char="•"/>
            </a:pPr>
            <a:r>
              <a:rPr lang="sl-SI" dirty="0" smtClean="0">
                <a:latin typeface="Calibri" panose="020F0502020204030204" pitchFamily="34" charset="0"/>
                <a:cs typeface="Calibri" panose="020F0502020204030204" pitchFamily="34" charset="0"/>
              </a:rPr>
              <a:t>besede znam uporabiti v novih nalogah. </a:t>
            </a:r>
            <a:endParaRPr lang="sl-SI" dirty="0">
              <a:latin typeface="Calibri" panose="020F0502020204030204" pitchFamily="34" charset="0"/>
              <a:cs typeface="Calibri" panose="020F0502020204030204" pitchFamily="34" charset="0"/>
            </a:endParaRPr>
          </a:p>
        </p:txBody>
      </p:sp>
      <p:sp>
        <p:nvSpPr>
          <p:cNvPr id="7" name="Prostoročno 6"/>
          <p:cNvSpPr/>
          <p:nvPr/>
        </p:nvSpPr>
        <p:spPr>
          <a:xfrm rot="19934405">
            <a:off x="2624076" y="2175432"/>
            <a:ext cx="452707" cy="772453"/>
          </a:xfrm>
          <a:custGeom>
            <a:avLst/>
            <a:gdLst>
              <a:gd name="connsiteX0" fmla="*/ 174567 w 349134"/>
              <a:gd name="connsiteY0" fmla="*/ 0 h 935181"/>
              <a:gd name="connsiteX1" fmla="*/ 349134 w 349134"/>
              <a:gd name="connsiteY1" fmla="*/ 153786 h 935181"/>
              <a:gd name="connsiteX2" fmla="*/ 298005 w 349134"/>
              <a:gd name="connsiteY2" fmla="*/ 262529 h 935181"/>
              <a:gd name="connsiteX3" fmla="*/ 274320 w 349134"/>
              <a:gd name="connsiteY3" fmla="*/ 276597 h 935181"/>
              <a:gd name="connsiteX4" fmla="*/ 274320 w 349134"/>
              <a:gd name="connsiteY4" fmla="*/ 454923 h 935181"/>
              <a:gd name="connsiteX5" fmla="*/ 298005 w 349134"/>
              <a:gd name="connsiteY5" fmla="*/ 468991 h 935181"/>
              <a:gd name="connsiteX6" fmla="*/ 349134 w 349134"/>
              <a:gd name="connsiteY6" fmla="*/ 577734 h 935181"/>
              <a:gd name="connsiteX7" fmla="*/ 242517 w 349134"/>
              <a:gd name="connsiteY7" fmla="*/ 719435 h 935181"/>
              <a:gd name="connsiteX8" fmla="*/ 197426 w 349134"/>
              <a:gd name="connsiteY8" fmla="*/ 727455 h 935181"/>
              <a:gd name="connsiteX9" fmla="*/ 197425 w 349134"/>
              <a:gd name="connsiteY9" fmla="*/ 929466 h 935181"/>
              <a:gd name="connsiteX10" fmla="*/ 174565 w 349134"/>
              <a:gd name="connsiteY10" fmla="*/ 935181 h 935181"/>
              <a:gd name="connsiteX11" fmla="*/ 151705 w 349134"/>
              <a:gd name="connsiteY11" fmla="*/ 929466 h 935181"/>
              <a:gd name="connsiteX12" fmla="*/ 151706 w 349134"/>
              <a:gd name="connsiteY12" fmla="*/ 727454 h 935181"/>
              <a:gd name="connsiteX13" fmla="*/ 106618 w 349134"/>
              <a:gd name="connsiteY13" fmla="*/ 719435 h 935181"/>
              <a:gd name="connsiteX14" fmla="*/ 0 w 349134"/>
              <a:gd name="connsiteY14" fmla="*/ 577734 h 935181"/>
              <a:gd name="connsiteX15" fmla="*/ 51130 w 349134"/>
              <a:gd name="connsiteY15" fmla="*/ 468991 h 935181"/>
              <a:gd name="connsiteX16" fmla="*/ 74814 w 349134"/>
              <a:gd name="connsiteY16" fmla="*/ 454924 h 935181"/>
              <a:gd name="connsiteX17" fmla="*/ 74814 w 349134"/>
              <a:gd name="connsiteY17" fmla="*/ 276597 h 935181"/>
              <a:gd name="connsiteX18" fmla="*/ 51130 w 349134"/>
              <a:gd name="connsiteY18" fmla="*/ 262529 h 935181"/>
              <a:gd name="connsiteX19" fmla="*/ 0 w 349134"/>
              <a:gd name="connsiteY19" fmla="*/ 153786 h 935181"/>
              <a:gd name="connsiteX20" fmla="*/ 174567 w 349134"/>
              <a:gd name="connsiteY20" fmla="*/ 0 h 9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134" h="935181">
                <a:moveTo>
                  <a:pt x="174567" y="0"/>
                </a:moveTo>
                <a:cubicBezTo>
                  <a:pt x="270978" y="0"/>
                  <a:pt x="349134" y="68852"/>
                  <a:pt x="349134" y="153786"/>
                </a:cubicBezTo>
                <a:cubicBezTo>
                  <a:pt x="349134" y="196253"/>
                  <a:pt x="329595" y="234699"/>
                  <a:pt x="298005" y="262529"/>
                </a:cubicBezTo>
                <a:lnTo>
                  <a:pt x="274320" y="276597"/>
                </a:lnTo>
                <a:lnTo>
                  <a:pt x="274320" y="454923"/>
                </a:lnTo>
                <a:lnTo>
                  <a:pt x="298005" y="468991"/>
                </a:lnTo>
                <a:cubicBezTo>
                  <a:pt x="329595" y="496821"/>
                  <a:pt x="349134" y="535267"/>
                  <a:pt x="349134" y="577734"/>
                </a:cubicBezTo>
                <a:cubicBezTo>
                  <a:pt x="349134" y="641435"/>
                  <a:pt x="305172" y="696089"/>
                  <a:pt x="242517" y="719435"/>
                </a:cubicBezTo>
                <a:lnTo>
                  <a:pt x="197426" y="727455"/>
                </a:lnTo>
                <a:lnTo>
                  <a:pt x="197425" y="929466"/>
                </a:lnTo>
                <a:cubicBezTo>
                  <a:pt x="197425" y="932622"/>
                  <a:pt x="187190" y="935181"/>
                  <a:pt x="174565" y="935181"/>
                </a:cubicBezTo>
                <a:cubicBezTo>
                  <a:pt x="161940" y="935181"/>
                  <a:pt x="151705" y="932622"/>
                  <a:pt x="151705" y="929466"/>
                </a:cubicBezTo>
                <a:lnTo>
                  <a:pt x="151706" y="727454"/>
                </a:lnTo>
                <a:lnTo>
                  <a:pt x="106618" y="719435"/>
                </a:lnTo>
                <a:cubicBezTo>
                  <a:pt x="43963" y="696089"/>
                  <a:pt x="0" y="641435"/>
                  <a:pt x="0" y="577734"/>
                </a:cubicBezTo>
                <a:cubicBezTo>
                  <a:pt x="0" y="535267"/>
                  <a:pt x="19539" y="496821"/>
                  <a:pt x="51130" y="468991"/>
                </a:cubicBezTo>
                <a:lnTo>
                  <a:pt x="74814" y="454924"/>
                </a:lnTo>
                <a:lnTo>
                  <a:pt x="74814" y="276597"/>
                </a:lnTo>
                <a:lnTo>
                  <a:pt x="51130" y="262529"/>
                </a:lnTo>
                <a:cubicBezTo>
                  <a:pt x="19539" y="234699"/>
                  <a:pt x="0" y="196253"/>
                  <a:pt x="0" y="153786"/>
                </a:cubicBezTo>
                <a:cubicBezTo>
                  <a:pt x="0" y="68852"/>
                  <a:pt x="78156" y="0"/>
                  <a:pt x="174567"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2" name="Slika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990" y="2562819"/>
            <a:ext cx="3480955" cy="4059174"/>
          </a:xfrm>
          <a:prstGeom prst="rect">
            <a:avLst/>
          </a:prstGeom>
        </p:spPr>
      </p:pic>
      <p:sp>
        <p:nvSpPr>
          <p:cNvPr id="13" name="Prostoročno 12"/>
          <p:cNvSpPr/>
          <p:nvPr/>
        </p:nvSpPr>
        <p:spPr>
          <a:xfrm rot="1853678">
            <a:off x="8706553" y="2100230"/>
            <a:ext cx="452707" cy="772453"/>
          </a:xfrm>
          <a:custGeom>
            <a:avLst/>
            <a:gdLst>
              <a:gd name="connsiteX0" fmla="*/ 174567 w 349134"/>
              <a:gd name="connsiteY0" fmla="*/ 0 h 935181"/>
              <a:gd name="connsiteX1" fmla="*/ 349134 w 349134"/>
              <a:gd name="connsiteY1" fmla="*/ 153786 h 935181"/>
              <a:gd name="connsiteX2" fmla="*/ 298005 w 349134"/>
              <a:gd name="connsiteY2" fmla="*/ 262529 h 935181"/>
              <a:gd name="connsiteX3" fmla="*/ 274320 w 349134"/>
              <a:gd name="connsiteY3" fmla="*/ 276597 h 935181"/>
              <a:gd name="connsiteX4" fmla="*/ 274320 w 349134"/>
              <a:gd name="connsiteY4" fmla="*/ 454923 h 935181"/>
              <a:gd name="connsiteX5" fmla="*/ 298005 w 349134"/>
              <a:gd name="connsiteY5" fmla="*/ 468991 h 935181"/>
              <a:gd name="connsiteX6" fmla="*/ 349134 w 349134"/>
              <a:gd name="connsiteY6" fmla="*/ 577734 h 935181"/>
              <a:gd name="connsiteX7" fmla="*/ 242517 w 349134"/>
              <a:gd name="connsiteY7" fmla="*/ 719435 h 935181"/>
              <a:gd name="connsiteX8" fmla="*/ 197426 w 349134"/>
              <a:gd name="connsiteY8" fmla="*/ 727455 h 935181"/>
              <a:gd name="connsiteX9" fmla="*/ 197425 w 349134"/>
              <a:gd name="connsiteY9" fmla="*/ 929466 h 935181"/>
              <a:gd name="connsiteX10" fmla="*/ 174565 w 349134"/>
              <a:gd name="connsiteY10" fmla="*/ 935181 h 935181"/>
              <a:gd name="connsiteX11" fmla="*/ 151705 w 349134"/>
              <a:gd name="connsiteY11" fmla="*/ 929466 h 935181"/>
              <a:gd name="connsiteX12" fmla="*/ 151706 w 349134"/>
              <a:gd name="connsiteY12" fmla="*/ 727454 h 935181"/>
              <a:gd name="connsiteX13" fmla="*/ 106618 w 349134"/>
              <a:gd name="connsiteY13" fmla="*/ 719435 h 935181"/>
              <a:gd name="connsiteX14" fmla="*/ 0 w 349134"/>
              <a:gd name="connsiteY14" fmla="*/ 577734 h 935181"/>
              <a:gd name="connsiteX15" fmla="*/ 51130 w 349134"/>
              <a:gd name="connsiteY15" fmla="*/ 468991 h 935181"/>
              <a:gd name="connsiteX16" fmla="*/ 74814 w 349134"/>
              <a:gd name="connsiteY16" fmla="*/ 454924 h 935181"/>
              <a:gd name="connsiteX17" fmla="*/ 74814 w 349134"/>
              <a:gd name="connsiteY17" fmla="*/ 276597 h 935181"/>
              <a:gd name="connsiteX18" fmla="*/ 51130 w 349134"/>
              <a:gd name="connsiteY18" fmla="*/ 262529 h 935181"/>
              <a:gd name="connsiteX19" fmla="*/ 0 w 349134"/>
              <a:gd name="connsiteY19" fmla="*/ 153786 h 935181"/>
              <a:gd name="connsiteX20" fmla="*/ 174567 w 349134"/>
              <a:gd name="connsiteY20" fmla="*/ 0 h 9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134" h="935181">
                <a:moveTo>
                  <a:pt x="174567" y="0"/>
                </a:moveTo>
                <a:cubicBezTo>
                  <a:pt x="270978" y="0"/>
                  <a:pt x="349134" y="68852"/>
                  <a:pt x="349134" y="153786"/>
                </a:cubicBezTo>
                <a:cubicBezTo>
                  <a:pt x="349134" y="196253"/>
                  <a:pt x="329595" y="234699"/>
                  <a:pt x="298005" y="262529"/>
                </a:cubicBezTo>
                <a:lnTo>
                  <a:pt x="274320" y="276597"/>
                </a:lnTo>
                <a:lnTo>
                  <a:pt x="274320" y="454923"/>
                </a:lnTo>
                <a:lnTo>
                  <a:pt x="298005" y="468991"/>
                </a:lnTo>
                <a:cubicBezTo>
                  <a:pt x="329595" y="496821"/>
                  <a:pt x="349134" y="535267"/>
                  <a:pt x="349134" y="577734"/>
                </a:cubicBezTo>
                <a:cubicBezTo>
                  <a:pt x="349134" y="641435"/>
                  <a:pt x="305172" y="696089"/>
                  <a:pt x="242517" y="719435"/>
                </a:cubicBezTo>
                <a:lnTo>
                  <a:pt x="197426" y="727455"/>
                </a:lnTo>
                <a:lnTo>
                  <a:pt x="197425" y="929466"/>
                </a:lnTo>
                <a:cubicBezTo>
                  <a:pt x="197425" y="932622"/>
                  <a:pt x="187190" y="935181"/>
                  <a:pt x="174565" y="935181"/>
                </a:cubicBezTo>
                <a:cubicBezTo>
                  <a:pt x="161940" y="935181"/>
                  <a:pt x="151705" y="932622"/>
                  <a:pt x="151705" y="929466"/>
                </a:cubicBezTo>
                <a:lnTo>
                  <a:pt x="151706" y="727454"/>
                </a:lnTo>
                <a:lnTo>
                  <a:pt x="106618" y="719435"/>
                </a:lnTo>
                <a:cubicBezTo>
                  <a:pt x="43963" y="696089"/>
                  <a:pt x="0" y="641435"/>
                  <a:pt x="0" y="577734"/>
                </a:cubicBezTo>
                <a:cubicBezTo>
                  <a:pt x="0" y="535267"/>
                  <a:pt x="19539" y="496821"/>
                  <a:pt x="51130" y="468991"/>
                </a:cubicBezTo>
                <a:lnTo>
                  <a:pt x="74814" y="454924"/>
                </a:lnTo>
                <a:lnTo>
                  <a:pt x="74814" y="276597"/>
                </a:lnTo>
                <a:lnTo>
                  <a:pt x="51130" y="262529"/>
                </a:lnTo>
                <a:cubicBezTo>
                  <a:pt x="19539" y="234699"/>
                  <a:pt x="0" y="196253"/>
                  <a:pt x="0" y="153786"/>
                </a:cubicBezTo>
                <a:cubicBezTo>
                  <a:pt x="0" y="68852"/>
                  <a:pt x="78156" y="0"/>
                  <a:pt x="174567"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8" name="Slika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37776">
            <a:off x="9572553" y="1349756"/>
            <a:ext cx="2418386" cy="1378100"/>
          </a:xfrm>
          <a:prstGeom prst="rect">
            <a:avLst/>
          </a:prstGeom>
        </p:spPr>
      </p:pic>
    </p:spTree>
    <p:extLst>
      <p:ext uri="{BB962C8B-B14F-4D97-AF65-F5344CB8AC3E}">
        <p14:creationId xmlns:p14="http://schemas.microsoft.com/office/powerpoint/2010/main" val="21879030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90945" y="131341"/>
            <a:ext cx="10961993" cy="1609344"/>
          </a:xfrm>
        </p:spPr>
        <p:txBody>
          <a:bodyPr/>
          <a:lstStyle/>
          <a:p>
            <a:pPr algn="ctr"/>
            <a:r>
              <a:rPr lang="sl-SI" dirty="0" smtClean="0">
                <a:latin typeface="Calibri" panose="020F0502020204030204" pitchFamily="34" charset="0"/>
                <a:cs typeface="Calibri" panose="020F0502020204030204" pitchFamily="34" charset="0"/>
              </a:rPr>
              <a:t>predstavitev besedišča</a:t>
            </a:r>
            <a:endParaRPr lang="sl-SI" dirty="0">
              <a:latin typeface="Calibri" panose="020F0502020204030204" pitchFamily="34" charset="0"/>
              <a:cs typeface="Calibri" panose="020F0502020204030204" pitchFamily="34" charset="0"/>
            </a:endParaRPr>
          </a:p>
        </p:txBody>
      </p:sp>
      <p:sp>
        <p:nvSpPr>
          <p:cNvPr id="3" name="Označba mesta vsebine 2"/>
          <p:cNvSpPr>
            <a:spLocks noGrp="1"/>
          </p:cNvSpPr>
          <p:nvPr>
            <p:ph idx="1"/>
          </p:nvPr>
        </p:nvSpPr>
        <p:spPr>
          <a:xfrm>
            <a:off x="945157" y="1497954"/>
            <a:ext cx="10058400" cy="4050792"/>
          </a:xfrm>
        </p:spPr>
        <p:txBody>
          <a:bodyPr/>
          <a:lstStyle/>
          <a:p>
            <a:pPr marL="0" indent="0" algn="ctr">
              <a:buNone/>
            </a:pPr>
            <a:r>
              <a:rPr lang="sl-SI" dirty="0" smtClean="0"/>
              <a:t>Besedišče predstavim s kratkim filmom. </a:t>
            </a:r>
          </a:p>
          <a:p>
            <a:pPr marL="0" indent="0">
              <a:buNone/>
            </a:pPr>
            <a:endParaRPr lang="sl-SI" dirty="0"/>
          </a:p>
        </p:txBody>
      </p:sp>
      <p:pic>
        <p:nvPicPr>
          <p:cNvPr id="4" name="Angleščina - oblačila - bese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2735" y="1995055"/>
            <a:ext cx="8134350" cy="4572000"/>
          </a:xfrm>
          <a:prstGeom prst="rect">
            <a:avLst/>
          </a:prstGeom>
        </p:spPr>
      </p:pic>
      <p:pic>
        <p:nvPicPr>
          <p:cNvPr id="5" name="Slika 4"/>
          <p:cNvPicPr>
            <a:picLocks noChangeAspect="1"/>
          </p:cNvPicPr>
          <p:nvPr/>
        </p:nvPicPr>
        <p:blipFill>
          <a:blip r:embed="rId5"/>
          <a:stretch>
            <a:fillRect/>
          </a:stretch>
        </p:blipFill>
        <p:spPr>
          <a:xfrm>
            <a:off x="9898079" y="303405"/>
            <a:ext cx="1845767" cy="129762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PoljeZBesedilom 5"/>
          <p:cNvSpPr txBox="1"/>
          <p:nvPr/>
        </p:nvSpPr>
        <p:spPr>
          <a:xfrm rot="21214849">
            <a:off x="9935364" y="551291"/>
            <a:ext cx="1827240" cy="769441"/>
          </a:xfrm>
          <a:prstGeom prst="rect">
            <a:avLst/>
          </a:prstGeom>
          <a:noFill/>
        </p:spPr>
        <p:txBody>
          <a:bodyPr wrap="square" rtlCol="0">
            <a:spAutoFit/>
          </a:bodyPr>
          <a:lstStyle/>
          <a:p>
            <a:r>
              <a:rPr lang="sl-SI" sz="4400" b="1" dirty="0" smtClean="0">
                <a:latin typeface="Bradley Hand ITC" panose="03070402050302030203" pitchFamily="66" charset="0"/>
              </a:rPr>
              <a:t>1. Ura </a:t>
            </a:r>
            <a:endParaRPr lang="sl-SI" sz="4400" b="1" dirty="0">
              <a:latin typeface="Bradley Hand ITC" panose="03070402050302030203" pitchFamily="66" charset="0"/>
            </a:endParaRPr>
          </a:p>
        </p:txBody>
      </p:sp>
      <p:sp>
        <p:nvSpPr>
          <p:cNvPr id="7" name="Prostoročno 6"/>
          <p:cNvSpPr/>
          <p:nvPr/>
        </p:nvSpPr>
        <p:spPr>
          <a:xfrm rot="1465297">
            <a:off x="10688980" y="-12710"/>
            <a:ext cx="206519" cy="567409"/>
          </a:xfrm>
          <a:custGeom>
            <a:avLst/>
            <a:gdLst>
              <a:gd name="connsiteX0" fmla="*/ 174567 w 349134"/>
              <a:gd name="connsiteY0" fmla="*/ 0 h 935181"/>
              <a:gd name="connsiteX1" fmla="*/ 349134 w 349134"/>
              <a:gd name="connsiteY1" fmla="*/ 153786 h 935181"/>
              <a:gd name="connsiteX2" fmla="*/ 298005 w 349134"/>
              <a:gd name="connsiteY2" fmla="*/ 262529 h 935181"/>
              <a:gd name="connsiteX3" fmla="*/ 274320 w 349134"/>
              <a:gd name="connsiteY3" fmla="*/ 276597 h 935181"/>
              <a:gd name="connsiteX4" fmla="*/ 274320 w 349134"/>
              <a:gd name="connsiteY4" fmla="*/ 454923 h 935181"/>
              <a:gd name="connsiteX5" fmla="*/ 298005 w 349134"/>
              <a:gd name="connsiteY5" fmla="*/ 468991 h 935181"/>
              <a:gd name="connsiteX6" fmla="*/ 349134 w 349134"/>
              <a:gd name="connsiteY6" fmla="*/ 577734 h 935181"/>
              <a:gd name="connsiteX7" fmla="*/ 242517 w 349134"/>
              <a:gd name="connsiteY7" fmla="*/ 719435 h 935181"/>
              <a:gd name="connsiteX8" fmla="*/ 197426 w 349134"/>
              <a:gd name="connsiteY8" fmla="*/ 727455 h 935181"/>
              <a:gd name="connsiteX9" fmla="*/ 197425 w 349134"/>
              <a:gd name="connsiteY9" fmla="*/ 929466 h 935181"/>
              <a:gd name="connsiteX10" fmla="*/ 174565 w 349134"/>
              <a:gd name="connsiteY10" fmla="*/ 935181 h 935181"/>
              <a:gd name="connsiteX11" fmla="*/ 151705 w 349134"/>
              <a:gd name="connsiteY11" fmla="*/ 929466 h 935181"/>
              <a:gd name="connsiteX12" fmla="*/ 151706 w 349134"/>
              <a:gd name="connsiteY12" fmla="*/ 727454 h 935181"/>
              <a:gd name="connsiteX13" fmla="*/ 106618 w 349134"/>
              <a:gd name="connsiteY13" fmla="*/ 719435 h 935181"/>
              <a:gd name="connsiteX14" fmla="*/ 0 w 349134"/>
              <a:gd name="connsiteY14" fmla="*/ 577734 h 935181"/>
              <a:gd name="connsiteX15" fmla="*/ 51130 w 349134"/>
              <a:gd name="connsiteY15" fmla="*/ 468991 h 935181"/>
              <a:gd name="connsiteX16" fmla="*/ 74814 w 349134"/>
              <a:gd name="connsiteY16" fmla="*/ 454924 h 935181"/>
              <a:gd name="connsiteX17" fmla="*/ 74814 w 349134"/>
              <a:gd name="connsiteY17" fmla="*/ 276597 h 935181"/>
              <a:gd name="connsiteX18" fmla="*/ 51130 w 349134"/>
              <a:gd name="connsiteY18" fmla="*/ 262529 h 935181"/>
              <a:gd name="connsiteX19" fmla="*/ 0 w 349134"/>
              <a:gd name="connsiteY19" fmla="*/ 153786 h 935181"/>
              <a:gd name="connsiteX20" fmla="*/ 174567 w 349134"/>
              <a:gd name="connsiteY20" fmla="*/ 0 h 9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134" h="935181">
                <a:moveTo>
                  <a:pt x="174567" y="0"/>
                </a:moveTo>
                <a:cubicBezTo>
                  <a:pt x="270978" y="0"/>
                  <a:pt x="349134" y="68852"/>
                  <a:pt x="349134" y="153786"/>
                </a:cubicBezTo>
                <a:cubicBezTo>
                  <a:pt x="349134" y="196253"/>
                  <a:pt x="329595" y="234699"/>
                  <a:pt x="298005" y="262529"/>
                </a:cubicBezTo>
                <a:lnTo>
                  <a:pt x="274320" y="276597"/>
                </a:lnTo>
                <a:lnTo>
                  <a:pt x="274320" y="454923"/>
                </a:lnTo>
                <a:lnTo>
                  <a:pt x="298005" y="468991"/>
                </a:lnTo>
                <a:cubicBezTo>
                  <a:pt x="329595" y="496821"/>
                  <a:pt x="349134" y="535267"/>
                  <a:pt x="349134" y="577734"/>
                </a:cubicBezTo>
                <a:cubicBezTo>
                  <a:pt x="349134" y="641435"/>
                  <a:pt x="305172" y="696089"/>
                  <a:pt x="242517" y="719435"/>
                </a:cubicBezTo>
                <a:lnTo>
                  <a:pt x="197426" y="727455"/>
                </a:lnTo>
                <a:lnTo>
                  <a:pt x="197425" y="929466"/>
                </a:lnTo>
                <a:cubicBezTo>
                  <a:pt x="197425" y="932622"/>
                  <a:pt x="187190" y="935181"/>
                  <a:pt x="174565" y="935181"/>
                </a:cubicBezTo>
                <a:cubicBezTo>
                  <a:pt x="161940" y="935181"/>
                  <a:pt x="151705" y="932622"/>
                  <a:pt x="151705" y="929466"/>
                </a:cubicBezTo>
                <a:lnTo>
                  <a:pt x="151706" y="727454"/>
                </a:lnTo>
                <a:lnTo>
                  <a:pt x="106618" y="719435"/>
                </a:lnTo>
                <a:cubicBezTo>
                  <a:pt x="43963" y="696089"/>
                  <a:pt x="0" y="641435"/>
                  <a:pt x="0" y="577734"/>
                </a:cubicBezTo>
                <a:cubicBezTo>
                  <a:pt x="0" y="535267"/>
                  <a:pt x="19539" y="496821"/>
                  <a:pt x="51130" y="468991"/>
                </a:cubicBezTo>
                <a:lnTo>
                  <a:pt x="74814" y="454924"/>
                </a:lnTo>
                <a:lnTo>
                  <a:pt x="74814" y="276597"/>
                </a:lnTo>
                <a:lnTo>
                  <a:pt x="51130" y="262529"/>
                </a:lnTo>
                <a:cubicBezTo>
                  <a:pt x="19539" y="234699"/>
                  <a:pt x="0" y="196253"/>
                  <a:pt x="0" y="153786"/>
                </a:cubicBezTo>
                <a:cubicBezTo>
                  <a:pt x="0" y="68852"/>
                  <a:pt x="78156" y="0"/>
                  <a:pt x="174567" y="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010165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12438" y="204078"/>
            <a:ext cx="11346873" cy="1609344"/>
          </a:xfrm>
        </p:spPr>
        <p:txBody>
          <a:bodyPr/>
          <a:lstStyle/>
          <a:p>
            <a:pPr algn="ctr"/>
            <a:r>
              <a:rPr lang="sl-SI" dirty="0" smtClean="0">
                <a:latin typeface="Calibri" panose="020F0502020204030204" pitchFamily="34" charset="0"/>
                <a:cs typeface="Calibri" panose="020F0502020204030204" pitchFamily="34" charset="0"/>
              </a:rPr>
              <a:t>Dejavnosti, s katerimi utrjujejo – pridobivanje dokazov o učenju</a:t>
            </a:r>
            <a:endParaRPr lang="sl-SI" dirty="0">
              <a:latin typeface="Calibri" panose="020F0502020204030204" pitchFamily="34" charset="0"/>
              <a:cs typeface="Calibri" panose="020F0502020204030204" pitchFamily="34" charset="0"/>
            </a:endParaRPr>
          </a:p>
        </p:txBody>
      </p:sp>
      <p:sp>
        <p:nvSpPr>
          <p:cNvPr id="3" name="Označba mesta vsebine 2"/>
          <p:cNvSpPr>
            <a:spLocks noGrp="1"/>
          </p:cNvSpPr>
          <p:nvPr>
            <p:ph idx="1"/>
          </p:nvPr>
        </p:nvSpPr>
        <p:spPr>
          <a:xfrm>
            <a:off x="512439" y="1736945"/>
            <a:ext cx="11229288" cy="4050792"/>
          </a:xfrm>
        </p:spPr>
        <p:txBody>
          <a:bodyPr/>
          <a:lstStyle/>
          <a:p>
            <a:pPr marL="0" indent="0">
              <a:buNone/>
            </a:pPr>
            <a:r>
              <a:rPr lang="sl-SI" dirty="0">
                <a:latin typeface="Calibri" panose="020F0502020204030204" pitchFamily="34" charset="0"/>
                <a:cs typeface="Calibri" panose="020F0502020204030204" pitchFamily="34" charset="0"/>
              </a:rPr>
              <a:t>Na koncu predstavitve je tudi nekaj idej, kako lahko utrjujejo besede. Učenci so si izdelali spomin, karte, nekateri so iz revij izrezovali oblačila in jih lepili v zvezek… Lahko so si izbrali način, ki njim najbolj odgovarja. Vsi se ne učimo enako. Cilj je bil, da se besede </a:t>
            </a:r>
            <a:r>
              <a:rPr lang="sl-SI" dirty="0" smtClean="0">
                <a:latin typeface="Calibri" panose="020F0502020204030204" pitchFamily="34" charset="0"/>
                <a:cs typeface="Calibri" panose="020F0502020204030204" pitchFamily="34" charset="0"/>
              </a:rPr>
              <a:t>naučijo. </a:t>
            </a:r>
            <a:endParaRPr lang="sl-SI" dirty="0">
              <a:latin typeface="Calibri" panose="020F0502020204030204" pitchFamily="34" charset="0"/>
              <a:cs typeface="Calibri" panose="020F0502020204030204" pitchFamily="34" charset="0"/>
            </a:endParaRPr>
          </a:p>
        </p:txBody>
      </p:sp>
      <p:pic>
        <p:nvPicPr>
          <p:cNvPr id="4" name="Slika 3" descr="C:\Users\marko\Downloads\20200330_114517 (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6829" y="3152845"/>
            <a:ext cx="3368040" cy="2526030"/>
          </a:xfrm>
          <a:prstGeom prst="rect">
            <a:avLst/>
          </a:prstGeom>
          <a:noFill/>
          <a:ln>
            <a:noFill/>
          </a:ln>
        </p:spPr>
      </p:pic>
      <p:pic>
        <p:nvPicPr>
          <p:cNvPr id="5" name="Slika 4" descr="C:\Users\marko\Downloads\image14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8268" y="2713361"/>
            <a:ext cx="2624455" cy="3498850"/>
          </a:xfrm>
          <a:prstGeom prst="rect">
            <a:avLst/>
          </a:prstGeom>
          <a:noFill/>
          <a:ln>
            <a:noFill/>
          </a:ln>
        </p:spPr>
      </p:pic>
      <p:pic>
        <p:nvPicPr>
          <p:cNvPr id="7" name="Slika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61414" y="3162222"/>
            <a:ext cx="3485702" cy="2614277"/>
          </a:xfrm>
          <a:prstGeom prst="rect">
            <a:avLst/>
          </a:prstGeom>
        </p:spPr>
      </p:pic>
      <p:pic>
        <p:nvPicPr>
          <p:cNvPr id="8" name="Slika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5806" y="2726509"/>
            <a:ext cx="3267163" cy="3485702"/>
          </a:xfrm>
          <a:prstGeom prst="rect">
            <a:avLst/>
          </a:prstGeom>
        </p:spPr>
      </p:pic>
      <p:pic>
        <p:nvPicPr>
          <p:cNvPr id="10" name="Slika 9"/>
          <p:cNvPicPr>
            <a:picLocks noChangeAspect="1"/>
          </p:cNvPicPr>
          <p:nvPr/>
        </p:nvPicPr>
        <p:blipFill>
          <a:blip r:embed="rId6"/>
          <a:stretch>
            <a:fillRect/>
          </a:stretch>
        </p:blipFill>
        <p:spPr>
          <a:xfrm>
            <a:off x="10180200" y="5451068"/>
            <a:ext cx="1845767" cy="129762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PoljeZBesedilom 8"/>
          <p:cNvSpPr txBox="1"/>
          <p:nvPr/>
        </p:nvSpPr>
        <p:spPr>
          <a:xfrm rot="21214849">
            <a:off x="10341240" y="6006614"/>
            <a:ext cx="1827240" cy="523220"/>
          </a:xfrm>
          <a:prstGeom prst="rect">
            <a:avLst/>
          </a:prstGeom>
          <a:noFill/>
        </p:spPr>
        <p:txBody>
          <a:bodyPr wrap="square" rtlCol="0">
            <a:spAutoFit/>
          </a:bodyPr>
          <a:lstStyle/>
          <a:p>
            <a:r>
              <a:rPr lang="sl-SI" sz="2800" b="1" dirty="0" smtClean="0">
                <a:latin typeface="Bradley Hand ITC" panose="03070402050302030203" pitchFamily="66" charset="0"/>
              </a:rPr>
              <a:t>1.,2. Ura </a:t>
            </a:r>
            <a:endParaRPr lang="sl-SI" sz="2800" b="1" dirty="0">
              <a:latin typeface="Bradley Hand ITC" panose="03070402050302030203" pitchFamily="66" charset="0"/>
            </a:endParaRPr>
          </a:p>
        </p:txBody>
      </p:sp>
      <p:sp>
        <p:nvSpPr>
          <p:cNvPr id="11" name="Prostoročno 10"/>
          <p:cNvSpPr/>
          <p:nvPr/>
        </p:nvSpPr>
        <p:spPr>
          <a:xfrm rot="1465297">
            <a:off x="11272349" y="5204276"/>
            <a:ext cx="206519" cy="567409"/>
          </a:xfrm>
          <a:custGeom>
            <a:avLst/>
            <a:gdLst>
              <a:gd name="connsiteX0" fmla="*/ 174567 w 349134"/>
              <a:gd name="connsiteY0" fmla="*/ 0 h 935181"/>
              <a:gd name="connsiteX1" fmla="*/ 349134 w 349134"/>
              <a:gd name="connsiteY1" fmla="*/ 153786 h 935181"/>
              <a:gd name="connsiteX2" fmla="*/ 298005 w 349134"/>
              <a:gd name="connsiteY2" fmla="*/ 262529 h 935181"/>
              <a:gd name="connsiteX3" fmla="*/ 274320 w 349134"/>
              <a:gd name="connsiteY3" fmla="*/ 276597 h 935181"/>
              <a:gd name="connsiteX4" fmla="*/ 274320 w 349134"/>
              <a:gd name="connsiteY4" fmla="*/ 454923 h 935181"/>
              <a:gd name="connsiteX5" fmla="*/ 298005 w 349134"/>
              <a:gd name="connsiteY5" fmla="*/ 468991 h 935181"/>
              <a:gd name="connsiteX6" fmla="*/ 349134 w 349134"/>
              <a:gd name="connsiteY6" fmla="*/ 577734 h 935181"/>
              <a:gd name="connsiteX7" fmla="*/ 242517 w 349134"/>
              <a:gd name="connsiteY7" fmla="*/ 719435 h 935181"/>
              <a:gd name="connsiteX8" fmla="*/ 197426 w 349134"/>
              <a:gd name="connsiteY8" fmla="*/ 727455 h 935181"/>
              <a:gd name="connsiteX9" fmla="*/ 197425 w 349134"/>
              <a:gd name="connsiteY9" fmla="*/ 929466 h 935181"/>
              <a:gd name="connsiteX10" fmla="*/ 174565 w 349134"/>
              <a:gd name="connsiteY10" fmla="*/ 935181 h 935181"/>
              <a:gd name="connsiteX11" fmla="*/ 151705 w 349134"/>
              <a:gd name="connsiteY11" fmla="*/ 929466 h 935181"/>
              <a:gd name="connsiteX12" fmla="*/ 151706 w 349134"/>
              <a:gd name="connsiteY12" fmla="*/ 727454 h 935181"/>
              <a:gd name="connsiteX13" fmla="*/ 106618 w 349134"/>
              <a:gd name="connsiteY13" fmla="*/ 719435 h 935181"/>
              <a:gd name="connsiteX14" fmla="*/ 0 w 349134"/>
              <a:gd name="connsiteY14" fmla="*/ 577734 h 935181"/>
              <a:gd name="connsiteX15" fmla="*/ 51130 w 349134"/>
              <a:gd name="connsiteY15" fmla="*/ 468991 h 935181"/>
              <a:gd name="connsiteX16" fmla="*/ 74814 w 349134"/>
              <a:gd name="connsiteY16" fmla="*/ 454924 h 935181"/>
              <a:gd name="connsiteX17" fmla="*/ 74814 w 349134"/>
              <a:gd name="connsiteY17" fmla="*/ 276597 h 935181"/>
              <a:gd name="connsiteX18" fmla="*/ 51130 w 349134"/>
              <a:gd name="connsiteY18" fmla="*/ 262529 h 935181"/>
              <a:gd name="connsiteX19" fmla="*/ 0 w 349134"/>
              <a:gd name="connsiteY19" fmla="*/ 153786 h 935181"/>
              <a:gd name="connsiteX20" fmla="*/ 174567 w 349134"/>
              <a:gd name="connsiteY20" fmla="*/ 0 h 9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134" h="935181">
                <a:moveTo>
                  <a:pt x="174567" y="0"/>
                </a:moveTo>
                <a:cubicBezTo>
                  <a:pt x="270978" y="0"/>
                  <a:pt x="349134" y="68852"/>
                  <a:pt x="349134" y="153786"/>
                </a:cubicBezTo>
                <a:cubicBezTo>
                  <a:pt x="349134" y="196253"/>
                  <a:pt x="329595" y="234699"/>
                  <a:pt x="298005" y="262529"/>
                </a:cubicBezTo>
                <a:lnTo>
                  <a:pt x="274320" y="276597"/>
                </a:lnTo>
                <a:lnTo>
                  <a:pt x="274320" y="454923"/>
                </a:lnTo>
                <a:lnTo>
                  <a:pt x="298005" y="468991"/>
                </a:lnTo>
                <a:cubicBezTo>
                  <a:pt x="329595" y="496821"/>
                  <a:pt x="349134" y="535267"/>
                  <a:pt x="349134" y="577734"/>
                </a:cubicBezTo>
                <a:cubicBezTo>
                  <a:pt x="349134" y="641435"/>
                  <a:pt x="305172" y="696089"/>
                  <a:pt x="242517" y="719435"/>
                </a:cubicBezTo>
                <a:lnTo>
                  <a:pt x="197426" y="727455"/>
                </a:lnTo>
                <a:lnTo>
                  <a:pt x="197425" y="929466"/>
                </a:lnTo>
                <a:cubicBezTo>
                  <a:pt x="197425" y="932622"/>
                  <a:pt x="187190" y="935181"/>
                  <a:pt x="174565" y="935181"/>
                </a:cubicBezTo>
                <a:cubicBezTo>
                  <a:pt x="161940" y="935181"/>
                  <a:pt x="151705" y="932622"/>
                  <a:pt x="151705" y="929466"/>
                </a:cubicBezTo>
                <a:lnTo>
                  <a:pt x="151706" y="727454"/>
                </a:lnTo>
                <a:lnTo>
                  <a:pt x="106618" y="719435"/>
                </a:lnTo>
                <a:cubicBezTo>
                  <a:pt x="43963" y="696089"/>
                  <a:pt x="0" y="641435"/>
                  <a:pt x="0" y="577734"/>
                </a:cubicBezTo>
                <a:cubicBezTo>
                  <a:pt x="0" y="535267"/>
                  <a:pt x="19539" y="496821"/>
                  <a:pt x="51130" y="468991"/>
                </a:cubicBezTo>
                <a:lnTo>
                  <a:pt x="74814" y="454924"/>
                </a:lnTo>
                <a:lnTo>
                  <a:pt x="74814" y="276597"/>
                </a:lnTo>
                <a:lnTo>
                  <a:pt x="51130" y="262529"/>
                </a:lnTo>
                <a:cubicBezTo>
                  <a:pt x="19539" y="234699"/>
                  <a:pt x="0" y="196253"/>
                  <a:pt x="0" y="153786"/>
                </a:cubicBezTo>
                <a:cubicBezTo>
                  <a:pt x="0" y="68852"/>
                  <a:pt x="78156" y="0"/>
                  <a:pt x="174567" y="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358244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78904" y="79140"/>
            <a:ext cx="10058400" cy="1609344"/>
          </a:xfrm>
        </p:spPr>
        <p:txBody>
          <a:bodyPr>
            <a:normAutofit fontScale="90000"/>
          </a:bodyPr>
          <a:lstStyle/>
          <a:p>
            <a:pPr algn="ctr"/>
            <a:r>
              <a:rPr lang="sl-SI" dirty="0" smtClean="0">
                <a:latin typeface="Calibri" panose="020F0502020204030204" pitchFamily="34" charset="0"/>
                <a:cs typeface="Calibri" panose="020F0502020204030204" pitchFamily="34" charset="0"/>
              </a:rPr>
              <a:t>Dejavnosti</a:t>
            </a:r>
            <a:r>
              <a:rPr lang="sl-SI" dirty="0">
                <a:latin typeface="Calibri" panose="020F0502020204030204" pitchFamily="34" charset="0"/>
                <a:cs typeface="Calibri" panose="020F0502020204030204" pitchFamily="34" charset="0"/>
              </a:rPr>
              <a:t>, s katerimi utrjujejo – pridobivanje dokazov o učenju</a:t>
            </a:r>
            <a:endParaRPr lang="sl-SI" dirty="0"/>
          </a:p>
        </p:txBody>
      </p:sp>
      <p:pic>
        <p:nvPicPr>
          <p:cNvPr id="4" name="English with Savannah - Cloth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7742" y="2245591"/>
            <a:ext cx="7202488" cy="4051300"/>
          </a:xfrm>
        </p:spPr>
      </p:pic>
      <p:sp>
        <p:nvSpPr>
          <p:cNvPr id="6" name="PoljeZBesedilom 5"/>
          <p:cNvSpPr txBox="1"/>
          <p:nvPr/>
        </p:nvSpPr>
        <p:spPr>
          <a:xfrm>
            <a:off x="974750" y="1600087"/>
            <a:ext cx="10068791" cy="646331"/>
          </a:xfrm>
          <a:prstGeom prst="rect">
            <a:avLst/>
          </a:prstGeom>
          <a:noFill/>
        </p:spPr>
        <p:txBody>
          <a:bodyPr wrap="square" rtlCol="0">
            <a:spAutoFit/>
          </a:bodyPr>
          <a:lstStyle/>
          <a:p>
            <a:r>
              <a:rPr lang="sl-SI" dirty="0">
                <a:latin typeface="Calibri" panose="020F0502020204030204" pitchFamily="34" charset="0"/>
                <a:cs typeface="Calibri" panose="020F0502020204030204" pitchFamily="34" charset="0"/>
              </a:rPr>
              <a:t>Iskanje močnih področij pri posameznih </a:t>
            </a:r>
            <a:r>
              <a:rPr lang="sl-SI" dirty="0" smtClean="0">
                <a:latin typeface="Calibri" panose="020F0502020204030204" pitchFamily="34" charset="0"/>
                <a:cs typeface="Calibri" panose="020F0502020204030204" pitchFamily="34" charset="0"/>
              </a:rPr>
              <a:t>učencih.  </a:t>
            </a:r>
            <a:endParaRPr lang="sl-SI" dirty="0">
              <a:latin typeface="Calibri" panose="020F0502020204030204" pitchFamily="34" charset="0"/>
              <a:cs typeface="Calibri" panose="020F0502020204030204" pitchFamily="34" charset="0"/>
            </a:endParaRPr>
          </a:p>
          <a:p>
            <a:r>
              <a:rPr lang="sl-SI" dirty="0" smtClean="0"/>
              <a:t> </a:t>
            </a:r>
            <a:endParaRPr lang="sl-SI" dirty="0"/>
          </a:p>
        </p:txBody>
      </p:sp>
      <p:sp>
        <p:nvSpPr>
          <p:cNvPr id="7" name="Ovalni oblaček 6"/>
          <p:cNvSpPr/>
          <p:nvPr/>
        </p:nvSpPr>
        <p:spPr>
          <a:xfrm>
            <a:off x="8457954" y="2772292"/>
            <a:ext cx="3719530" cy="2252126"/>
          </a:xfrm>
          <a:prstGeom prst="wedgeEllipseCallout">
            <a:avLst>
              <a:gd name="adj1" fmla="val -31975"/>
              <a:gd name="adj2" fmla="val 8021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PoljeZBesedilom 7"/>
          <p:cNvSpPr txBox="1"/>
          <p:nvPr/>
        </p:nvSpPr>
        <p:spPr>
          <a:xfrm>
            <a:off x="9112374" y="3037992"/>
            <a:ext cx="2660072" cy="1600438"/>
          </a:xfrm>
          <a:prstGeom prst="rect">
            <a:avLst/>
          </a:prstGeom>
          <a:noFill/>
        </p:spPr>
        <p:txBody>
          <a:bodyPr wrap="square" rtlCol="0">
            <a:spAutoFit/>
          </a:bodyPr>
          <a:lstStyle/>
          <a:p>
            <a:r>
              <a:rPr lang="sl-SI" sz="1400" dirty="0">
                <a:latin typeface="Calibri" panose="020F0502020204030204" pitchFamily="34" charset="0"/>
                <a:cs typeface="Calibri" panose="020F0502020204030204" pitchFamily="34" charset="0"/>
              </a:rPr>
              <a:t>Vključitev učenke Angležinje – </a:t>
            </a:r>
            <a:r>
              <a:rPr lang="sl-SI" sz="1400" dirty="0" err="1">
                <a:latin typeface="Calibri" panose="020F0502020204030204" pitchFamily="34" charset="0"/>
                <a:cs typeface="Calibri" panose="020F0502020204030204" pitchFamily="34" charset="0"/>
              </a:rPr>
              <a:t>native</a:t>
            </a:r>
            <a:r>
              <a:rPr lang="sl-SI" sz="1400" dirty="0">
                <a:latin typeface="Calibri" panose="020F0502020204030204" pitchFamily="34" charset="0"/>
                <a:cs typeface="Calibri" panose="020F0502020204030204" pitchFamily="34" charset="0"/>
              </a:rPr>
              <a:t> speaker. Oblikovanje rubrike </a:t>
            </a:r>
            <a:r>
              <a:rPr lang="sl-SI" sz="1400" b="1" dirty="0" err="1">
                <a:latin typeface="Calibri" panose="020F0502020204030204" pitchFamily="34" charset="0"/>
                <a:cs typeface="Calibri" panose="020F0502020204030204" pitchFamily="34" charset="0"/>
              </a:rPr>
              <a:t>English</a:t>
            </a:r>
            <a:r>
              <a:rPr lang="sl-SI" sz="1400" b="1" dirty="0">
                <a:latin typeface="Calibri" panose="020F0502020204030204" pitchFamily="34" charset="0"/>
                <a:cs typeface="Calibri" panose="020F0502020204030204" pitchFamily="34" charset="0"/>
              </a:rPr>
              <a:t> </a:t>
            </a:r>
            <a:r>
              <a:rPr lang="sl-SI" sz="1400" b="1" dirty="0" err="1">
                <a:latin typeface="Calibri" panose="020F0502020204030204" pitchFamily="34" charset="0"/>
                <a:cs typeface="Calibri" panose="020F0502020204030204" pitchFamily="34" charset="0"/>
              </a:rPr>
              <a:t>with</a:t>
            </a:r>
            <a:r>
              <a:rPr lang="sl-SI" sz="1400" b="1" dirty="0">
                <a:latin typeface="Calibri" panose="020F0502020204030204" pitchFamily="34" charset="0"/>
                <a:cs typeface="Calibri" panose="020F0502020204030204" pitchFamily="34" charset="0"/>
              </a:rPr>
              <a:t> </a:t>
            </a:r>
            <a:r>
              <a:rPr lang="sl-SI" sz="1400" b="1" dirty="0" err="1" smtClean="0">
                <a:latin typeface="Calibri" panose="020F0502020204030204" pitchFamily="34" charset="0"/>
                <a:cs typeface="Calibri" panose="020F0502020204030204" pitchFamily="34" charset="0"/>
              </a:rPr>
              <a:t>Savannah</a:t>
            </a:r>
            <a:r>
              <a:rPr lang="sl-SI" sz="1400" b="1" dirty="0" smtClean="0">
                <a:latin typeface="Calibri" panose="020F0502020204030204" pitchFamily="34" charset="0"/>
                <a:cs typeface="Calibri" panose="020F0502020204030204" pitchFamily="34" charset="0"/>
              </a:rPr>
              <a:t>. </a:t>
            </a:r>
            <a:r>
              <a:rPr lang="sl-SI" sz="1400" dirty="0" smtClean="0">
                <a:latin typeface="Calibri" panose="020F0502020204030204" pitchFamily="34" charset="0"/>
                <a:cs typeface="Calibri" panose="020F0502020204030204" pitchFamily="34" charset="0"/>
              </a:rPr>
              <a:t>Posnela je film (ob pomoči staršev), ki je bil odlično izhodišče za utrjevanje besedišča – nova dejavnost.  </a:t>
            </a:r>
            <a:endParaRPr lang="sl-SI" sz="1400" dirty="0">
              <a:latin typeface="Calibri" panose="020F0502020204030204" pitchFamily="34" charset="0"/>
              <a:cs typeface="Calibri" panose="020F0502020204030204" pitchFamily="34" charset="0"/>
            </a:endParaRPr>
          </a:p>
        </p:txBody>
      </p:sp>
      <p:pic>
        <p:nvPicPr>
          <p:cNvPr id="9" name="Slika 8"/>
          <p:cNvPicPr>
            <a:picLocks noChangeAspect="1"/>
          </p:cNvPicPr>
          <p:nvPr/>
        </p:nvPicPr>
        <p:blipFill>
          <a:blip r:embed="rId5"/>
          <a:stretch>
            <a:fillRect/>
          </a:stretch>
        </p:blipFill>
        <p:spPr>
          <a:xfrm>
            <a:off x="10217665" y="1377289"/>
            <a:ext cx="1845767" cy="129762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PoljeZBesedilom 9"/>
          <p:cNvSpPr txBox="1"/>
          <p:nvPr/>
        </p:nvSpPr>
        <p:spPr>
          <a:xfrm rot="21214849">
            <a:off x="10325766" y="1912255"/>
            <a:ext cx="1827240" cy="523220"/>
          </a:xfrm>
          <a:prstGeom prst="rect">
            <a:avLst/>
          </a:prstGeom>
          <a:noFill/>
        </p:spPr>
        <p:txBody>
          <a:bodyPr wrap="square" rtlCol="0">
            <a:spAutoFit/>
          </a:bodyPr>
          <a:lstStyle/>
          <a:p>
            <a:r>
              <a:rPr lang="sl-SI" sz="2800" b="1" dirty="0" smtClean="0">
                <a:latin typeface="Bradley Hand ITC" panose="03070402050302030203" pitchFamily="66" charset="0"/>
              </a:rPr>
              <a:t>3. Ura </a:t>
            </a:r>
            <a:endParaRPr lang="sl-SI" sz="2800" b="1" dirty="0">
              <a:latin typeface="Bradley Hand ITC" panose="03070402050302030203" pitchFamily="66" charset="0"/>
            </a:endParaRPr>
          </a:p>
        </p:txBody>
      </p:sp>
      <p:sp>
        <p:nvSpPr>
          <p:cNvPr id="12" name="Prostoročno 11"/>
          <p:cNvSpPr/>
          <p:nvPr/>
        </p:nvSpPr>
        <p:spPr>
          <a:xfrm rot="1465297">
            <a:off x="11347108" y="964612"/>
            <a:ext cx="206519" cy="567409"/>
          </a:xfrm>
          <a:custGeom>
            <a:avLst/>
            <a:gdLst>
              <a:gd name="connsiteX0" fmla="*/ 174567 w 349134"/>
              <a:gd name="connsiteY0" fmla="*/ 0 h 935181"/>
              <a:gd name="connsiteX1" fmla="*/ 349134 w 349134"/>
              <a:gd name="connsiteY1" fmla="*/ 153786 h 935181"/>
              <a:gd name="connsiteX2" fmla="*/ 298005 w 349134"/>
              <a:gd name="connsiteY2" fmla="*/ 262529 h 935181"/>
              <a:gd name="connsiteX3" fmla="*/ 274320 w 349134"/>
              <a:gd name="connsiteY3" fmla="*/ 276597 h 935181"/>
              <a:gd name="connsiteX4" fmla="*/ 274320 w 349134"/>
              <a:gd name="connsiteY4" fmla="*/ 454923 h 935181"/>
              <a:gd name="connsiteX5" fmla="*/ 298005 w 349134"/>
              <a:gd name="connsiteY5" fmla="*/ 468991 h 935181"/>
              <a:gd name="connsiteX6" fmla="*/ 349134 w 349134"/>
              <a:gd name="connsiteY6" fmla="*/ 577734 h 935181"/>
              <a:gd name="connsiteX7" fmla="*/ 242517 w 349134"/>
              <a:gd name="connsiteY7" fmla="*/ 719435 h 935181"/>
              <a:gd name="connsiteX8" fmla="*/ 197426 w 349134"/>
              <a:gd name="connsiteY8" fmla="*/ 727455 h 935181"/>
              <a:gd name="connsiteX9" fmla="*/ 197425 w 349134"/>
              <a:gd name="connsiteY9" fmla="*/ 929466 h 935181"/>
              <a:gd name="connsiteX10" fmla="*/ 174565 w 349134"/>
              <a:gd name="connsiteY10" fmla="*/ 935181 h 935181"/>
              <a:gd name="connsiteX11" fmla="*/ 151705 w 349134"/>
              <a:gd name="connsiteY11" fmla="*/ 929466 h 935181"/>
              <a:gd name="connsiteX12" fmla="*/ 151706 w 349134"/>
              <a:gd name="connsiteY12" fmla="*/ 727454 h 935181"/>
              <a:gd name="connsiteX13" fmla="*/ 106618 w 349134"/>
              <a:gd name="connsiteY13" fmla="*/ 719435 h 935181"/>
              <a:gd name="connsiteX14" fmla="*/ 0 w 349134"/>
              <a:gd name="connsiteY14" fmla="*/ 577734 h 935181"/>
              <a:gd name="connsiteX15" fmla="*/ 51130 w 349134"/>
              <a:gd name="connsiteY15" fmla="*/ 468991 h 935181"/>
              <a:gd name="connsiteX16" fmla="*/ 74814 w 349134"/>
              <a:gd name="connsiteY16" fmla="*/ 454924 h 935181"/>
              <a:gd name="connsiteX17" fmla="*/ 74814 w 349134"/>
              <a:gd name="connsiteY17" fmla="*/ 276597 h 935181"/>
              <a:gd name="connsiteX18" fmla="*/ 51130 w 349134"/>
              <a:gd name="connsiteY18" fmla="*/ 262529 h 935181"/>
              <a:gd name="connsiteX19" fmla="*/ 0 w 349134"/>
              <a:gd name="connsiteY19" fmla="*/ 153786 h 935181"/>
              <a:gd name="connsiteX20" fmla="*/ 174567 w 349134"/>
              <a:gd name="connsiteY20" fmla="*/ 0 h 9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134" h="935181">
                <a:moveTo>
                  <a:pt x="174567" y="0"/>
                </a:moveTo>
                <a:cubicBezTo>
                  <a:pt x="270978" y="0"/>
                  <a:pt x="349134" y="68852"/>
                  <a:pt x="349134" y="153786"/>
                </a:cubicBezTo>
                <a:cubicBezTo>
                  <a:pt x="349134" y="196253"/>
                  <a:pt x="329595" y="234699"/>
                  <a:pt x="298005" y="262529"/>
                </a:cubicBezTo>
                <a:lnTo>
                  <a:pt x="274320" y="276597"/>
                </a:lnTo>
                <a:lnTo>
                  <a:pt x="274320" y="454923"/>
                </a:lnTo>
                <a:lnTo>
                  <a:pt x="298005" y="468991"/>
                </a:lnTo>
                <a:cubicBezTo>
                  <a:pt x="329595" y="496821"/>
                  <a:pt x="349134" y="535267"/>
                  <a:pt x="349134" y="577734"/>
                </a:cubicBezTo>
                <a:cubicBezTo>
                  <a:pt x="349134" y="641435"/>
                  <a:pt x="305172" y="696089"/>
                  <a:pt x="242517" y="719435"/>
                </a:cubicBezTo>
                <a:lnTo>
                  <a:pt x="197426" y="727455"/>
                </a:lnTo>
                <a:lnTo>
                  <a:pt x="197425" y="929466"/>
                </a:lnTo>
                <a:cubicBezTo>
                  <a:pt x="197425" y="932622"/>
                  <a:pt x="187190" y="935181"/>
                  <a:pt x="174565" y="935181"/>
                </a:cubicBezTo>
                <a:cubicBezTo>
                  <a:pt x="161940" y="935181"/>
                  <a:pt x="151705" y="932622"/>
                  <a:pt x="151705" y="929466"/>
                </a:cubicBezTo>
                <a:lnTo>
                  <a:pt x="151706" y="727454"/>
                </a:lnTo>
                <a:lnTo>
                  <a:pt x="106618" y="719435"/>
                </a:lnTo>
                <a:cubicBezTo>
                  <a:pt x="43963" y="696089"/>
                  <a:pt x="0" y="641435"/>
                  <a:pt x="0" y="577734"/>
                </a:cubicBezTo>
                <a:cubicBezTo>
                  <a:pt x="0" y="535267"/>
                  <a:pt x="19539" y="496821"/>
                  <a:pt x="51130" y="468991"/>
                </a:cubicBezTo>
                <a:lnTo>
                  <a:pt x="74814" y="454924"/>
                </a:lnTo>
                <a:lnTo>
                  <a:pt x="74814" y="276597"/>
                </a:lnTo>
                <a:lnTo>
                  <a:pt x="51130" y="262529"/>
                </a:lnTo>
                <a:cubicBezTo>
                  <a:pt x="19539" y="234699"/>
                  <a:pt x="0" y="196253"/>
                  <a:pt x="0" y="153786"/>
                </a:cubicBezTo>
                <a:cubicBezTo>
                  <a:pt x="0" y="68852"/>
                  <a:pt x="78156" y="0"/>
                  <a:pt x="174567" y="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930304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45157" y="172905"/>
            <a:ext cx="10058400" cy="1609344"/>
          </a:xfrm>
        </p:spPr>
        <p:txBody>
          <a:bodyPr/>
          <a:lstStyle/>
          <a:p>
            <a:pPr algn="ctr"/>
            <a:r>
              <a:rPr lang="sl-SI" dirty="0" smtClean="0">
                <a:latin typeface="Calibri" panose="020F0502020204030204" pitchFamily="34" charset="0"/>
                <a:cs typeface="Calibri" panose="020F0502020204030204" pitchFamily="34" charset="0"/>
              </a:rPr>
              <a:t>BESEDE V „NOVI PREOBLEKI“</a:t>
            </a:r>
            <a:endParaRPr lang="sl-SI" dirty="0">
              <a:latin typeface="Calibri" panose="020F0502020204030204" pitchFamily="34" charset="0"/>
              <a:cs typeface="Calibri" panose="020F0502020204030204" pitchFamily="34" charset="0"/>
            </a:endParaRPr>
          </a:p>
        </p:txBody>
      </p:sp>
      <p:sp>
        <p:nvSpPr>
          <p:cNvPr id="3" name="Označba mesta vsebine 2"/>
          <p:cNvSpPr>
            <a:spLocks noGrp="1"/>
          </p:cNvSpPr>
          <p:nvPr>
            <p:ph idx="1"/>
          </p:nvPr>
        </p:nvSpPr>
        <p:spPr>
          <a:xfrm>
            <a:off x="945157" y="1643427"/>
            <a:ext cx="10058400" cy="4050792"/>
          </a:xfrm>
        </p:spPr>
        <p:txBody>
          <a:bodyPr/>
          <a:lstStyle/>
          <a:p>
            <a:pPr marL="0" indent="0">
              <a:buNone/>
            </a:pPr>
            <a:r>
              <a:rPr lang="sl-SI" dirty="0" smtClean="0">
                <a:latin typeface="Calibri" panose="020F0502020204030204" pitchFamily="34" charset="0"/>
                <a:cs typeface="Calibri" panose="020F0502020204030204" pitchFamily="34" charset="0"/>
              </a:rPr>
              <a:t>Poslušaj zgodbo, </a:t>
            </a:r>
            <a:r>
              <a:rPr lang="sl-SI" dirty="0">
                <a:latin typeface="Calibri" panose="020F0502020204030204" pitchFamily="34" charset="0"/>
                <a:cs typeface="Calibri" panose="020F0502020204030204" pitchFamily="34" charset="0"/>
              </a:rPr>
              <a:t>ki jo je napisal J. </a:t>
            </a:r>
            <a:r>
              <a:rPr lang="sl-SI" dirty="0" smtClean="0">
                <a:latin typeface="Calibri" panose="020F0502020204030204" pitchFamily="34" charset="0"/>
                <a:cs typeface="Calibri" panose="020F0502020204030204" pitchFamily="34" charset="0"/>
              </a:rPr>
              <a:t>London, </a:t>
            </a:r>
            <a:r>
              <a:rPr lang="sl-SI" dirty="0">
                <a:latin typeface="Calibri" panose="020F0502020204030204" pitchFamily="34" charset="0"/>
                <a:cs typeface="Calibri" panose="020F0502020204030204" pitchFamily="34" charset="0"/>
              </a:rPr>
              <a:t>z naslovom </a:t>
            </a:r>
            <a:r>
              <a:rPr lang="sl-SI" dirty="0" err="1">
                <a:latin typeface="Calibri" panose="020F0502020204030204" pitchFamily="34" charset="0"/>
                <a:cs typeface="Calibri" panose="020F0502020204030204" pitchFamily="34" charset="0"/>
                <a:hlinkClick r:id="rId2"/>
              </a:rPr>
              <a:t>Froggy</a:t>
            </a:r>
            <a:r>
              <a:rPr lang="sl-SI" dirty="0">
                <a:latin typeface="Calibri" panose="020F0502020204030204" pitchFamily="34" charset="0"/>
                <a:cs typeface="Calibri" panose="020F0502020204030204" pitchFamily="34" charset="0"/>
                <a:hlinkClick r:id="rId2"/>
              </a:rPr>
              <a:t> </a:t>
            </a:r>
            <a:r>
              <a:rPr lang="sl-SI" dirty="0" err="1">
                <a:latin typeface="Calibri" panose="020F0502020204030204" pitchFamily="34" charset="0"/>
                <a:cs typeface="Calibri" panose="020F0502020204030204" pitchFamily="34" charset="0"/>
                <a:hlinkClick r:id="rId2"/>
              </a:rPr>
              <a:t>Gets</a:t>
            </a:r>
            <a:r>
              <a:rPr lang="sl-SI" dirty="0">
                <a:latin typeface="Calibri" panose="020F0502020204030204" pitchFamily="34" charset="0"/>
                <a:cs typeface="Calibri" panose="020F0502020204030204" pitchFamily="34" charset="0"/>
                <a:hlinkClick r:id="rId2"/>
              </a:rPr>
              <a:t> </a:t>
            </a:r>
            <a:r>
              <a:rPr lang="sl-SI" dirty="0" err="1">
                <a:latin typeface="Calibri" panose="020F0502020204030204" pitchFamily="34" charset="0"/>
                <a:cs typeface="Calibri" panose="020F0502020204030204" pitchFamily="34" charset="0"/>
                <a:hlinkClick r:id="rId2"/>
              </a:rPr>
              <a:t>Dressed</a:t>
            </a:r>
            <a:r>
              <a:rPr lang="sl-SI" dirty="0" smtClean="0">
                <a:latin typeface="Calibri" panose="020F0502020204030204" pitchFamily="34" charset="0"/>
                <a:cs typeface="Calibri" panose="020F0502020204030204" pitchFamily="34" charset="0"/>
                <a:hlinkClick r:id="rId2"/>
              </a:rPr>
              <a:t>.</a:t>
            </a:r>
            <a:r>
              <a:rPr lang="sl-SI" dirty="0" smtClean="0">
                <a:latin typeface="Calibri" panose="020F0502020204030204" pitchFamily="34" charset="0"/>
                <a:cs typeface="Calibri" panose="020F0502020204030204" pitchFamily="34" charset="0"/>
              </a:rPr>
              <a:t> V zvezek nariši vsa oblačila, ki jih obleče </a:t>
            </a:r>
            <a:r>
              <a:rPr lang="sl-SI" dirty="0" err="1" smtClean="0">
                <a:latin typeface="Calibri" panose="020F0502020204030204" pitchFamily="34" charset="0"/>
                <a:cs typeface="Calibri" panose="020F0502020204030204" pitchFamily="34" charset="0"/>
              </a:rPr>
              <a:t>Froggy</a:t>
            </a:r>
            <a:r>
              <a:rPr lang="sl-SI" dirty="0" smtClean="0">
                <a:latin typeface="Calibri" panose="020F0502020204030204" pitchFamily="34" charset="0"/>
                <a:cs typeface="Calibri" panose="020F0502020204030204" pitchFamily="34" charset="0"/>
              </a:rPr>
              <a:t>. </a:t>
            </a:r>
          </a:p>
          <a:p>
            <a:pPr marL="0" indent="0">
              <a:buNone/>
            </a:pPr>
            <a:r>
              <a:rPr lang="sl-SI" dirty="0" smtClean="0">
                <a:latin typeface="Calibri" panose="020F0502020204030204" pitchFamily="34" charset="0"/>
                <a:cs typeface="Calibri" panose="020F0502020204030204" pitchFamily="34" charset="0"/>
              </a:rPr>
              <a:t>Dodatno delo: S pomočjo filma, ki sem ti ga poslala, tvojim ilustracijam dodaj besede. </a:t>
            </a:r>
          </a:p>
          <a:p>
            <a:pPr>
              <a:buFont typeface="Arial" panose="020B0604020202020204" pitchFamily="34" charset="0"/>
              <a:buChar char="•"/>
            </a:pPr>
            <a:endParaRPr lang="sl-SI" dirty="0" smtClean="0"/>
          </a:p>
          <a:p>
            <a:pPr marL="0" indent="0">
              <a:buNone/>
            </a:pPr>
            <a:endParaRPr lang="sl-SI" dirty="0" smtClean="0"/>
          </a:p>
          <a:p>
            <a:pPr marL="0" indent="0">
              <a:buNone/>
            </a:pPr>
            <a:endParaRPr lang="sl-SI" dirty="0" smtClean="0"/>
          </a:p>
          <a:p>
            <a:pPr marL="0" indent="0" algn="ctr">
              <a:buNone/>
            </a:pPr>
            <a:endParaRPr lang="sl-SI" dirty="0"/>
          </a:p>
          <a:p>
            <a:pPr marL="0" indent="0" algn="ctr">
              <a:buNone/>
            </a:pPr>
            <a:endParaRPr lang="sl-SI" dirty="0" smtClean="0"/>
          </a:p>
        </p:txBody>
      </p:sp>
      <p:pic>
        <p:nvPicPr>
          <p:cNvPr id="8" name="Slik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410" y="3077115"/>
            <a:ext cx="2741769" cy="3777346"/>
          </a:xfrm>
          <a:prstGeom prst="rect">
            <a:avLst/>
          </a:prstGeom>
        </p:spPr>
      </p:pic>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253" y="3077115"/>
            <a:ext cx="3095625" cy="3740020"/>
          </a:xfrm>
          <a:prstGeom prst="rect">
            <a:avLst/>
          </a:prstGeom>
        </p:spPr>
      </p:pic>
      <p:pic>
        <p:nvPicPr>
          <p:cNvPr id="10" name="Slika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4437" y="3077115"/>
            <a:ext cx="2896746" cy="3740020"/>
          </a:xfrm>
          <a:prstGeom prst="rect">
            <a:avLst/>
          </a:prstGeom>
        </p:spPr>
      </p:pic>
      <p:pic>
        <p:nvPicPr>
          <p:cNvPr id="11" name="Slika 10"/>
          <p:cNvPicPr>
            <a:picLocks noChangeAspect="1"/>
          </p:cNvPicPr>
          <p:nvPr/>
        </p:nvPicPr>
        <p:blipFill>
          <a:blip r:embed="rId6"/>
          <a:stretch>
            <a:fillRect/>
          </a:stretch>
        </p:blipFill>
        <p:spPr>
          <a:xfrm>
            <a:off x="10080673" y="172905"/>
            <a:ext cx="1845767" cy="129762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PoljeZBesedilom 11"/>
          <p:cNvSpPr txBox="1"/>
          <p:nvPr/>
        </p:nvSpPr>
        <p:spPr>
          <a:xfrm rot="21214849">
            <a:off x="10476322" y="715966"/>
            <a:ext cx="1827240" cy="523220"/>
          </a:xfrm>
          <a:prstGeom prst="rect">
            <a:avLst/>
          </a:prstGeom>
          <a:noFill/>
        </p:spPr>
        <p:txBody>
          <a:bodyPr wrap="square" rtlCol="0">
            <a:spAutoFit/>
          </a:bodyPr>
          <a:lstStyle/>
          <a:p>
            <a:r>
              <a:rPr lang="sl-SI" sz="2800" b="1" dirty="0">
                <a:latin typeface="Bradley Hand ITC" panose="03070402050302030203" pitchFamily="66" charset="0"/>
              </a:rPr>
              <a:t>4</a:t>
            </a:r>
            <a:r>
              <a:rPr lang="sl-SI" sz="2800" b="1" dirty="0" smtClean="0">
                <a:latin typeface="Bradley Hand ITC" panose="03070402050302030203" pitchFamily="66" charset="0"/>
              </a:rPr>
              <a:t>. Ura </a:t>
            </a:r>
            <a:endParaRPr lang="sl-SI" sz="2800" b="1" dirty="0">
              <a:latin typeface="Bradley Hand ITC" panose="03070402050302030203" pitchFamily="66" charset="0"/>
            </a:endParaRPr>
          </a:p>
        </p:txBody>
      </p:sp>
      <p:sp>
        <p:nvSpPr>
          <p:cNvPr id="13" name="Prostoročno 12"/>
          <p:cNvSpPr/>
          <p:nvPr/>
        </p:nvSpPr>
        <p:spPr>
          <a:xfrm rot="1465297">
            <a:off x="10560860" y="30743"/>
            <a:ext cx="206519" cy="567409"/>
          </a:xfrm>
          <a:custGeom>
            <a:avLst/>
            <a:gdLst>
              <a:gd name="connsiteX0" fmla="*/ 174567 w 349134"/>
              <a:gd name="connsiteY0" fmla="*/ 0 h 935181"/>
              <a:gd name="connsiteX1" fmla="*/ 349134 w 349134"/>
              <a:gd name="connsiteY1" fmla="*/ 153786 h 935181"/>
              <a:gd name="connsiteX2" fmla="*/ 298005 w 349134"/>
              <a:gd name="connsiteY2" fmla="*/ 262529 h 935181"/>
              <a:gd name="connsiteX3" fmla="*/ 274320 w 349134"/>
              <a:gd name="connsiteY3" fmla="*/ 276597 h 935181"/>
              <a:gd name="connsiteX4" fmla="*/ 274320 w 349134"/>
              <a:gd name="connsiteY4" fmla="*/ 454923 h 935181"/>
              <a:gd name="connsiteX5" fmla="*/ 298005 w 349134"/>
              <a:gd name="connsiteY5" fmla="*/ 468991 h 935181"/>
              <a:gd name="connsiteX6" fmla="*/ 349134 w 349134"/>
              <a:gd name="connsiteY6" fmla="*/ 577734 h 935181"/>
              <a:gd name="connsiteX7" fmla="*/ 242517 w 349134"/>
              <a:gd name="connsiteY7" fmla="*/ 719435 h 935181"/>
              <a:gd name="connsiteX8" fmla="*/ 197426 w 349134"/>
              <a:gd name="connsiteY8" fmla="*/ 727455 h 935181"/>
              <a:gd name="connsiteX9" fmla="*/ 197425 w 349134"/>
              <a:gd name="connsiteY9" fmla="*/ 929466 h 935181"/>
              <a:gd name="connsiteX10" fmla="*/ 174565 w 349134"/>
              <a:gd name="connsiteY10" fmla="*/ 935181 h 935181"/>
              <a:gd name="connsiteX11" fmla="*/ 151705 w 349134"/>
              <a:gd name="connsiteY11" fmla="*/ 929466 h 935181"/>
              <a:gd name="connsiteX12" fmla="*/ 151706 w 349134"/>
              <a:gd name="connsiteY12" fmla="*/ 727454 h 935181"/>
              <a:gd name="connsiteX13" fmla="*/ 106618 w 349134"/>
              <a:gd name="connsiteY13" fmla="*/ 719435 h 935181"/>
              <a:gd name="connsiteX14" fmla="*/ 0 w 349134"/>
              <a:gd name="connsiteY14" fmla="*/ 577734 h 935181"/>
              <a:gd name="connsiteX15" fmla="*/ 51130 w 349134"/>
              <a:gd name="connsiteY15" fmla="*/ 468991 h 935181"/>
              <a:gd name="connsiteX16" fmla="*/ 74814 w 349134"/>
              <a:gd name="connsiteY16" fmla="*/ 454924 h 935181"/>
              <a:gd name="connsiteX17" fmla="*/ 74814 w 349134"/>
              <a:gd name="connsiteY17" fmla="*/ 276597 h 935181"/>
              <a:gd name="connsiteX18" fmla="*/ 51130 w 349134"/>
              <a:gd name="connsiteY18" fmla="*/ 262529 h 935181"/>
              <a:gd name="connsiteX19" fmla="*/ 0 w 349134"/>
              <a:gd name="connsiteY19" fmla="*/ 153786 h 935181"/>
              <a:gd name="connsiteX20" fmla="*/ 174567 w 349134"/>
              <a:gd name="connsiteY20" fmla="*/ 0 h 93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134" h="935181">
                <a:moveTo>
                  <a:pt x="174567" y="0"/>
                </a:moveTo>
                <a:cubicBezTo>
                  <a:pt x="270978" y="0"/>
                  <a:pt x="349134" y="68852"/>
                  <a:pt x="349134" y="153786"/>
                </a:cubicBezTo>
                <a:cubicBezTo>
                  <a:pt x="349134" y="196253"/>
                  <a:pt x="329595" y="234699"/>
                  <a:pt x="298005" y="262529"/>
                </a:cubicBezTo>
                <a:lnTo>
                  <a:pt x="274320" y="276597"/>
                </a:lnTo>
                <a:lnTo>
                  <a:pt x="274320" y="454923"/>
                </a:lnTo>
                <a:lnTo>
                  <a:pt x="298005" y="468991"/>
                </a:lnTo>
                <a:cubicBezTo>
                  <a:pt x="329595" y="496821"/>
                  <a:pt x="349134" y="535267"/>
                  <a:pt x="349134" y="577734"/>
                </a:cubicBezTo>
                <a:cubicBezTo>
                  <a:pt x="349134" y="641435"/>
                  <a:pt x="305172" y="696089"/>
                  <a:pt x="242517" y="719435"/>
                </a:cubicBezTo>
                <a:lnTo>
                  <a:pt x="197426" y="727455"/>
                </a:lnTo>
                <a:lnTo>
                  <a:pt x="197425" y="929466"/>
                </a:lnTo>
                <a:cubicBezTo>
                  <a:pt x="197425" y="932622"/>
                  <a:pt x="187190" y="935181"/>
                  <a:pt x="174565" y="935181"/>
                </a:cubicBezTo>
                <a:cubicBezTo>
                  <a:pt x="161940" y="935181"/>
                  <a:pt x="151705" y="932622"/>
                  <a:pt x="151705" y="929466"/>
                </a:cubicBezTo>
                <a:lnTo>
                  <a:pt x="151706" y="727454"/>
                </a:lnTo>
                <a:lnTo>
                  <a:pt x="106618" y="719435"/>
                </a:lnTo>
                <a:cubicBezTo>
                  <a:pt x="43963" y="696089"/>
                  <a:pt x="0" y="641435"/>
                  <a:pt x="0" y="577734"/>
                </a:cubicBezTo>
                <a:cubicBezTo>
                  <a:pt x="0" y="535267"/>
                  <a:pt x="19539" y="496821"/>
                  <a:pt x="51130" y="468991"/>
                </a:cubicBezTo>
                <a:lnTo>
                  <a:pt x="74814" y="454924"/>
                </a:lnTo>
                <a:lnTo>
                  <a:pt x="74814" y="276597"/>
                </a:lnTo>
                <a:lnTo>
                  <a:pt x="51130" y="262529"/>
                </a:lnTo>
                <a:cubicBezTo>
                  <a:pt x="19539" y="234699"/>
                  <a:pt x="0" y="196253"/>
                  <a:pt x="0" y="153786"/>
                </a:cubicBezTo>
                <a:cubicBezTo>
                  <a:pt x="0" y="68852"/>
                  <a:pt x="78156" y="0"/>
                  <a:pt x="174567" y="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1750768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rsta lesa">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TM03090434[[fn=Vrsta lesa]]</Template>
  <TotalTime>4808</TotalTime>
  <Words>848</Words>
  <Application>Microsoft Office PowerPoint</Application>
  <PresentationFormat>Širokozaslonsko</PresentationFormat>
  <Paragraphs>99</Paragraphs>
  <Slides>16</Slides>
  <Notes>0</Notes>
  <HiddenSlides>0</HiddenSlides>
  <MMClips>5</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16</vt:i4>
      </vt:variant>
    </vt:vector>
  </HeadingPairs>
  <TitlesOfParts>
    <vt:vector size="23" baseType="lpstr">
      <vt:lpstr>Arial</vt:lpstr>
      <vt:lpstr>Bradley Hand ITC</vt:lpstr>
      <vt:lpstr>Calibri</vt:lpstr>
      <vt:lpstr>Rockwell</vt:lpstr>
      <vt:lpstr>Rockwell Condensed</vt:lpstr>
      <vt:lpstr>Wingdings</vt:lpstr>
      <vt:lpstr>Vrsta lesa</vt:lpstr>
      <vt:lpstr>Primer izvedbe sklopa tujega jezika na daljavo</vt:lpstr>
      <vt:lpstr>Uvod</vt:lpstr>
      <vt:lpstr>CILJI V 2. IN 3. RAZREDU SE NANAŠAJO NA NASLEDNJA PODROČJA:</vt:lpstr>
      <vt:lpstr>KAKO NAČRTOVATI SKLOP? (CLOTHES)</vt:lpstr>
      <vt:lpstr>NAMENI UČENJA IN KRITERIJI USPEŠNOSTI</vt:lpstr>
      <vt:lpstr>predstavitev besedišča</vt:lpstr>
      <vt:lpstr>Dejavnosti, s katerimi utrjujejo – pridobivanje dokazov o učenju</vt:lpstr>
      <vt:lpstr>Dejavnosti, s katerimi utrjujejo – pridobivanje dokazov o učenju</vt:lpstr>
      <vt:lpstr>BESEDE V „NOVI PREOBLEKI“</vt:lpstr>
      <vt:lpstr>Medpredmetno povezovanje – tja in špo učenje skozi gibanje</vt:lpstr>
      <vt:lpstr>Medpredmetno povezovanje – tja in špo učenje skozi gibanje</vt:lpstr>
      <vt:lpstr>OBLIKOVANJE OSNOVNIH JEZIKOVNIH VZORCEV</vt:lpstr>
      <vt:lpstr>OBLIKOVANJE OSNOVNIH JEZIKOVNIH VZORCEV</vt:lpstr>
      <vt:lpstr>OBLIKOVANJE OSNOVNIH JEZIKOVNIH VZORCEV</vt:lpstr>
      <vt:lpstr>POVRATNA INFORMACIJA – padlet 2 zvezdici in ena želja</vt:lpstr>
      <vt:lpstr>LITERATURA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Primer izvedbe sklopa tujega jezika na daljavo</dc:title>
  <dc:creator>jamaks</dc:creator>
  <cp:lastModifiedBy>Lucija Rakovec</cp:lastModifiedBy>
  <cp:revision>32</cp:revision>
  <dcterms:created xsi:type="dcterms:W3CDTF">2020-05-03T21:19:06Z</dcterms:created>
  <dcterms:modified xsi:type="dcterms:W3CDTF">2020-05-20T12:54:34Z</dcterms:modified>
</cp:coreProperties>
</file>