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67" r:id="rId13"/>
    <p:sldId id="265" r:id="rId14"/>
    <p:sldId id="272" r:id="rId15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88" d="100"/>
          <a:sy n="88" d="100"/>
        </p:scale>
        <p:origin x="451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77F472-9141-4B58-9149-0EDA94CC09D0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F7E66E-C4AD-4546-9779-63AD1F758319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228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256" name="vrstica" descr="Slika vrstic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0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1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4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8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5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6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9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0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0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1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2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8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9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0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1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2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3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4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5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6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7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8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9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0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1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2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3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4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5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6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7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8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9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0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1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2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3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4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5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6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7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8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9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7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očn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9" name="Prostoročn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0" name="Prostoročn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D5E0E4-B57C-41A7-B87F-5024DF1369DF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grpSp>
        <p:nvGrpSpPr>
          <p:cNvPr id="7" name="vrstica" descr="Slika vrstic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3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4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5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6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7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8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800CD-B58B-4799-B6C1-56B68FE8319D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167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9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0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1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2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3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4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5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6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7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8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9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0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1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2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3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4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5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6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7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8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9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0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1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2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3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4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5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6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7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8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9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0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1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2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3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4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5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6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7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8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9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0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1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2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3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4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5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6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7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8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9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0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1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2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3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4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5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6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7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8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9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0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1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2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3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4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5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6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7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8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9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0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41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B4D186-6635-4203-9785-17E946286C77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255" name="vrstica" descr="Slika vrstic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o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0" name="Prostoro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1" name="Prostoro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4" name="Prostoro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8" name="Prostoro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5" name="Prostoro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6" name="Prostoro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9" name="Prostoro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0" name="Prostoro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Prostoro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0" name="Prostoro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1" name="Prostoro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2" name="Prostoro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8" name="Prostoro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9" name="Prostoro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0" name="Prostoro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1" name="Prostoro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2" name="Prostoro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3" name="Prostoro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4" name="Prostoro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5" name="Prostoro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6" name="Prostoro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7" name="Prostoro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8" name="Prostoro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9" name="Prostoro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0" name="Prostoro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1" name="Prostoro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2" name="Prostoro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3" name="Prostoro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4" name="Prostoro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5" name="Prostoro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6" name="Prostoro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7" name="Prostoro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8" name="Prostoro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9" name="Prostoro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0" name="Prostoro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1" name="Prostoro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2" name="Prostoro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3" name="Prostoro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4" name="Prostoro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5" name="Prostoro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6" name="Prostoro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7" name="Prostoro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8" name="Prostoro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06798C-63AC-4E5B-A31E-0487BFC438DE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158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0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1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2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3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4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5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6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7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8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69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0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1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2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3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4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5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6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7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8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79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0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1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2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3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4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5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6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7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8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89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0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1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2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3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4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5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6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7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8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199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0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1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2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3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4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5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6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7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8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09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0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1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2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3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4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5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6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7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8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19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0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1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2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3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4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5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6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7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8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29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0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1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  <p:sp>
          <p:nvSpPr>
            <p:cNvPr id="232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ln>
                  <a:noFill/>
                </a:ln>
              </a:endParaRPr>
            </a:p>
          </p:txBody>
        </p:sp>
      </p:grp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D6D69-F1B1-4056-9897-E7CF741119F0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grpSp>
        <p:nvGrpSpPr>
          <p:cNvPr id="160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očn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1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2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3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4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2355A-DCBE-4290-8193-47806B3216E3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  <p:sp>
        <p:nvSpPr>
          <p:cNvPr id="85" name="Označba mesta vsebine 3"/>
          <p:cNvSpPr>
            <a:spLocks noGrp="1"/>
          </p:cNvSpPr>
          <p:nvPr>
            <p:ph sz="half" idx="13"/>
          </p:nvPr>
        </p:nvSpPr>
        <p:spPr>
          <a:xfrm>
            <a:off x="6246812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grpSp>
        <p:nvGrpSpPr>
          <p:cNvPr id="156" name="vrstica" descr="Slika vrstic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o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8" name="Prostoro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59" name="Prostoro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0" name="Prostoro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1" name="Prostoro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2" name="Prostoro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3" name="Prostoro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4" name="Prostoro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5" name="Prostoro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6" name="Prostoro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7" name="Prostoro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8" name="Prostoro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69" name="Prostoro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0" name="Prostoro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1" name="Prostoro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2" name="Prostoro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3" name="Prostoro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4" name="Prostoro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5" name="Prostoro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6" name="Prostoro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7" name="Prostoro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8" name="Prostoro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79" name="Prostoro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0" name="Prostoro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1" name="Prostoro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2" name="Prostoro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3" name="Prostoro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4" name="Prostoro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5" name="Prostoro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6" name="Prostoro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7" name="Prostoro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8" name="Prostoro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89" name="Prostoro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0" name="Prostoro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1" name="Prostoro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2" name="Prostoro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3" name="Prostoro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4" name="Prostoro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5" name="Prostoro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6" name="Prostoro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7" name="Prostoro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8" name="Prostoro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199" name="Prostoro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0" name="Prostoro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1" name="Prostoro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2" name="Prostoro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3" name="Prostoro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4" name="Prostoro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5" name="Prostoro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6" name="Prostoro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7" name="Prostoro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8" name="Prostoro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09" name="Prostoro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0" name="Prostoro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1" name="Prostoro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2" name="Prostoro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3" name="Prostoro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4" name="Prostoro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5" name="Prostoro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6" name="Prostoro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7" name="Prostoro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8" name="Prostoro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19" name="Prostoro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0" name="Prostoro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1" name="Prostoro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2" name="Prostoro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3" name="Prostoro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4" name="Prostoro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5" name="Prostoro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6" name="Prostoro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7" name="Prostoro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8" name="Prostoro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29" name="Prostoro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  <p:sp>
          <p:nvSpPr>
            <p:cNvPr id="230" name="Prostoro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noProof="0" dirty="0">
                <a:ln>
                  <a:noFill/>
                </a:ln>
              </a:endParaRPr>
            </a:p>
          </p:txBody>
        </p:sp>
      </p:grp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6BA35-6288-4AE5-B6F5-355BE9A6B919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9D014-706E-4578-A150-D00B0DFB645C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grpSp>
        <p:nvGrpSpPr>
          <p:cNvPr id="615" name="okvir" descr="Slika polj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72F9-8F93-4776-8EDF-4C2E1D569730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grpSp>
        <p:nvGrpSpPr>
          <p:cNvPr id="614" name="okvir" descr="Slika polj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očn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očn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očn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očn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očn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očn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očn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očn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očn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o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o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o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o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o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o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o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o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o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o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o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o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o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o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o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o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o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o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o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o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o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o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o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o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o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o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o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o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o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o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o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o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o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o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o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o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o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o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o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o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o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o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o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o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o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o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o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o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o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o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o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o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o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o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o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o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o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o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o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o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o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o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o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o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o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o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o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o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o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o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o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očn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očn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očn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očn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očn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očn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očn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očn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očn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očn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očn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očn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očn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očn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očn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očn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očn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očn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očn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očn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očn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očn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očn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očn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očn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očn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očn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očn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očn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očn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očn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očn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očn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očn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očn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očn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očn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očn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očn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očn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očn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očn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očn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očn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očn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očn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očn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očn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očn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očn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očn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očn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očn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očn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očn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očn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očn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očn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očn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očn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očn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očn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očn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očn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očn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očn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očn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očn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očn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očn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očn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očn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očn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očn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l-S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B32C5A-D84B-4F87-AE0B-A0051B0F40DC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8CCBC59-0E3C-45FC-82B7-6661CA0BAF93}" type="datetime1">
              <a:rPr lang="sl-SI" noProof="0" smtClean="0"/>
              <a:t>24. 03. 2020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I7PTVRfh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Pablo_Escobar" TargetMode="External"/><Relationship Id="rId2" Type="http://schemas.openxmlformats.org/officeDocument/2006/relationships/hyperlink" Target="https://sl.wikipedia.org/wiki/Ko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ustvo-stigma.si/kokain/" TargetMode="External"/><Relationship Id="rId5" Type="http://schemas.openxmlformats.org/officeDocument/2006/relationships/hyperlink" Target="https://www.drogart.org/droge/1193/kokain.html" TargetMode="External"/><Relationship Id="rId4" Type="http://schemas.openxmlformats.org/officeDocument/2006/relationships/hyperlink" Target="https://sl.wikipedia.org/wiki/Koka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sz="9600" dirty="0" smtClean="0"/>
              <a:t>Koka</a:t>
            </a:r>
            <a:endParaRPr lang="sl-SI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sl-SI" dirty="0"/>
          </a:p>
          <a:p>
            <a:pPr rtl="0"/>
            <a:endParaRPr lang="sl-SI" dirty="0" smtClean="0"/>
          </a:p>
          <a:p>
            <a:pPr algn="r" rtl="0"/>
            <a:r>
              <a:rPr lang="sl-SI" dirty="0" smtClean="0"/>
              <a:t>A. H. </a:t>
            </a:r>
            <a:r>
              <a:rPr lang="sl-SI" dirty="0" smtClean="0"/>
              <a:t>8.b</a:t>
            </a:r>
            <a:endParaRPr lang="sl-SI" dirty="0"/>
          </a:p>
        </p:txBody>
      </p:sp>
      <p:pic>
        <p:nvPicPr>
          <p:cNvPr id="1030" name="Picture 6" descr="Rezultat iskanja slik za ko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332656"/>
            <a:ext cx="4618637" cy="25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ko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908720"/>
            <a:ext cx="2384396" cy="28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000" dirty="0" smtClean="0"/>
              <a:t>Učinki in vpliv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48336"/>
          </a:xfrm>
        </p:spPr>
        <p:txBody>
          <a:bodyPr/>
          <a:lstStyle/>
          <a:p>
            <a:r>
              <a:rPr lang="sl-SI" dirty="0" smtClean="0"/>
              <a:t>Občutke sreče, samozavesti in vznemirjenja, preprečujejo utrujenost in povečujejo zmogljivost </a:t>
            </a:r>
          </a:p>
          <a:p>
            <a:r>
              <a:rPr lang="sl-SI" dirty="0" smtClean="0"/>
              <a:t>Delovanje (30-90 min)</a:t>
            </a:r>
          </a:p>
          <a:p>
            <a:r>
              <a:rPr lang="sl-SI" dirty="0" smtClean="0"/>
              <a:t>Nastanek učinkov (30-45 sekund)</a:t>
            </a:r>
          </a:p>
          <a:p>
            <a:r>
              <a:rPr lang="sl-SI" sz="1800" dirty="0" smtClean="0"/>
              <a:t>Povečana samozavest</a:t>
            </a:r>
          </a:p>
          <a:p>
            <a:r>
              <a:rPr lang="sl-SI" sz="1800" dirty="0" smtClean="0"/>
              <a:t>Občutek večje telesne zmogljivosti</a:t>
            </a:r>
          </a:p>
          <a:p>
            <a:r>
              <a:rPr lang="sl-SI" sz="1800" dirty="0" smtClean="0"/>
              <a:t>Pomankanje apetita</a:t>
            </a:r>
          </a:p>
          <a:p>
            <a:r>
              <a:rPr lang="sl-SI" sz="1800" dirty="0" smtClean="0"/>
              <a:t>Povečan srčni utrip</a:t>
            </a:r>
          </a:p>
          <a:p>
            <a:r>
              <a:rPr lang="sl-SI" sz="1800" dirty="0">
                <a:hlinkClick r:id="rId2"/>
              </a:rPr>
              <a:t>https://www.youtube.com/watch?v=vxI7PTVRfhQ</a:t>
            </a:r>
            <a:endParaRPr lang="sl-SI" sz="1800" dirty="0"/>
          </a:p>
          <a:p>
            <a:endParaRPr lang="sl-SI" sz="1800" dirty="0" smtClean="0"/>
          </a:p>
          <a:p>
            <a:endParaRPr lang="sl-SI" sz="18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7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82154"/>
          </a:xfrm>
        </p:spPr>
        <p:txBody>
          <a:bodyPr>
            <a:noAutofit/>
          </a:bodyPr>
          <a:lstStyle/>
          <a:p>
            <a:r>
              <a:rPr lang="sl-SI" sz="4800" dirty="0" smtClean="0"/>
              <a:t>Nezakonita trgovina in prodaja</a:t>
            </a:r>
            <a:endParaRPr lang="sl-SI" sz="4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/>
          <a:lstStyle/>
          <a:p>
            <a:r>
              <a:rPr lang="sl-SI" dirty="0" smtClean="0"/>
              <a:t>Izdelovanje ali prodaja ilegalni v večini držav</a:t>
            </a:r>
          </a:p>
          <a:p>
            <a:r>
              <a:rPr lang="sl-SI" dirty="0" smtClean="0"/>
              <a:t>Nezakonito dejanje v ZDA</a:t>
            </a:r>
          </a:p>
          <a:p>
            <a:r>
              <a:rPr lang="sl-SI" dirty="0" smtClean="0"/>
              <a:t>Obravnavan kot trda droga – visoke kazni</a:t>
            </a:r>
          </a:p>
          <a:p>
            <a:r>
              <a:rPr lang="sl-SI" dirty="0" smtClean="0"/>
              <a:t>Črni trg ogromen</a:t>
            </a:r>
          </a:p>
          <a:p>
            <a:r>
              <a:rPr lang="sl-SI" dirty="0" smtClean="0"/>
              <a:t>ZDA največja porabnica kokaina</a:t>
            </a:r>
          </a:p>
          <a:p>
            <a:r>
              <a:rPr lang="sl-SI" dirty="0" smtClean="0"/>
              <a:t>Razširjen po vseh slojih, na kolidžih…</a:t>
            </a:r>
          </a:p>
          <a:p>
            <a:r>
              <a:rPr lang="sl-SI" dirty="0" smtClean="0"/>
              <a:t>1 gram za 80 dolarjev</a:t>
            </a:r>
          </a:p>
          <a:p>
            <a:r>
              <a:rPr lang="sl-SI" dirty="0" smtClean="0"/>
              <a:t>Organizirane kriminalne tolpe (iz </a:t>
            </a:r>
            <a:r>
              <a:rPr lang="sl-SI" dirty="0" err="1"/>
              <a:t>L</a:t>
            </a:r>
            <a:r>
              <a:rPr lang="sl-SI" dirty="0" err="1" smtClean="0"/>
              <a:t>atino</a:t>
            </a:r>
            <a:r>
              <a:rPr lang="sl-SI" dirty="0" smtClean="0"/>
              <a:t> Amerike)</a:t>
            </a:r>
          </a:p>
          <a:p>
            <a:r>
              <a:rPr lang="sl-SI" dirty="0" smtClean="0"/>
              <a:t>Mule</a:t>
            </a:r>
          </a:p>
          <a:p>
            <a:endParaRPr lang="sl-SI" dirty="0"/>
          </a:p>
        </p:txBody>
      </p:sp>
      <p:pic>
        <p:nvPicPr>
          <p:cNvPr id="5122" name="Picture 2" descr="https://upload.wikimedia.org/wikipedia/commons/thumb/6/6b/Drugpackscorpion.png/220px-Drugpackscorp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2564904"/>
            <a:ext cx="3631670" cy="27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Uporaba danes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Popularna rekreacijska droga</a:t>
            </a:r>
          </a:p>
          <a:p>
            <a:r>
              <a:rPr lang="sl-SI" dirty="0" smtClean="0"/>
              <a:t>Izum </a:t>
            </a:r>
            <a:r>
              <a:rPr lang="sl-SI" dirty="0" err="1" smtClean="0"/>
              <a:t>cracka</a:t>
            </a:r>
            <a:r>
              <a:rPr lang="sl-SI" dirty="0" smtClean="0"/>
              <a:t> v revnejše predele</a:t>
            </a:r>
          </a:p>
          <a:p>
            <a:r>
              <a:rPr lang="sl-SI" dirty="0" smtClean="0"/>
              <a:t>Uporaba razširjena mes vsemi socialnoekonomskimi sloji </a:t>
            </a:r>
          </a:p>
          <a:p>
            <a:r>
              <a:rPr lang="sl-SI" dirty="0" smtClean="0"/>
              <a:t>Na drugem mestu med mamili</a:t>
            </a:r>
          </a:p>
          <a:p>
            <a:r>
              <a:rPr lang="sl-SI" dirty="0" smtClean="0"/>
              <a:t>Uporaba za premagovanje utrujenosti</a:t>
            </a:r>
          </a:p>
          <a:p>
            <a:endParaRPr lang="sl-SI" dirty="0"/>
          </a:p>
        </p:txBody>
      </p:sp>
      <p:pic>
        <p:nvPicPr>
          <p:cNvPr id="1026" name="Picture 2" descr="Rezultat iskanja slik za c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34" y="4581128"/>
            <a:ext cx="5902316" cy="20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Pablo </a:t>
            </a:r>
            <a:r>
              <a:rPr lang="sl-SI" sz="6000" dirty="0" err="1" smtClean="0"/>
              <a:t>Escobar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Vodja Kolumbijske mafije </a:t>
            </a:r>
          </a:p>
          <a:p>
            <a:r>
              <a:rPr lang="sl-SI" dirty="0" smtClean="0"/>
              <a:t>Tihotapec kokaina v ZDA</a:t>
            </a:r>
          </a:p>
          <a:p>
            <a:r>
              <a:rPr lang="sl-SI" dirty="0" smtClean="0"/>
              <a:t>Zaradi pomankanja denarja – kriminal</a:t>
            </a:r>
          </a:p>
          <a:p>
            <a:r>
              <a:rPr lang="sl-SI" dirty="0" smtClean="0"/>
              <a:t>Kraja avtomobilov, ugrabitve…</a:t>
            </a:r>
          </a:p>
          <a:p>
            <a:r>
              <a:rPr lang="fi-FI" dirty="0"/>
              <a:t>tihotapiti kokain v plaščih koles </a:t>
            </a:r>
            <a:r>
              <a:rPr lang="fi-FI" dirty="0" smtClean="0"/>
              <a:t>športnih</a:t>
            </a:r>
            <a:r>
              <a:rPr lang="sl-SI" dirty="0" smtClean="0"/>
              <a:t> letal</a:t>
            </a:r>
          </a:p>
          <a:p>
            <a:r>
              <a:rPr lang="sl-SI" smtClean="0"/>
              <a:t>2.12.1993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Port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844824"/>
            <a:ext cx="3306773" cy="47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Viri 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sl.wikipedia.org/wiki/Koka</a:t>
            </a:r>
            <a:r>
              <a:rPr lang="sl-SI" dirty="0" smtClean="0"/>
              <a:t>, 4.3.2020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sl.wikipedia.org/wiki/Pablo_Escobar</a:t>
            </a:r>
            <a:r>
              <a:rPr lang="sl-SI" dirty="0" smtClean="0"/>
              <a:t>, 4.3.2020</a:t>
            </a: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sl.wikipedia.org/wiki/Kokain</a:t>
            </a:r>
            <a:r>
              <a:rPr lang="sl-SI" dirty="0" smtClean="0"/>
              <a:t>, 4.3.2020</a:t>
            </a:r>
          </a:p>
          <a:p>
            <a:r>
              <a:rPr lang="sl-SI" dirty="0">
                <a:hlinkClick r:id="rId5"/>
              </a:rPr>
              <a:t>https</a:t>
            </a:r>
            <a:r>
              <a:rPr lang="sl-SI" dirty="0" smtClean="0">
                <a:hlinkClick r:id="rId5"/>
              </a:rPr>
              <a:t>://www.drogart.org/droge/1193/kokain.html</a:t>
            </a:r>
            <a:r>
              <a:rPr lang="sl-SI" dirty="0" smtClean="0"/>
              <a:t>, 4.3.2020</a:t>
            </a:r>
          </a:p>
          <a:p>
            <a:r>
              <a:rPr lang="sl-SI" dirty="0">
                <a:hlinkClick r:id="rId6"/>
              </a:rPr>
              <a:t>https://drustvo-stigma.si/kokain</a:t>
            </a:r>
            <a:r>
              <a:rPr lang="sl-SI" dirty="0" smtClean="0">
                <a:hlinkClick r:id="rId6"/>
              </a:rPr>
              <a:t>/</a:t>
            </a:r>
            <a:r>
              <a:rPr lang="sl-SI" dirty="0" smtClean="0"/>
              <a:t>, 4.3.2020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11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Koka (</a:t>
            </a:r>
            <a:r>
              <a:rPr lang="sl-SI" sz="6000" dirty="0" err="1" smtClean="0"/>
              <a:t>Coca</a:t>
            </a:r>
            <a:r>
              <a:rPr lang="sl-SI" sz="6000" dirty="0" smtClean="0"/>
              <a:t>)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/>
              <a:t>Grmata</a:t>
            </a:r>
            <a:r>
              <a:rPr lang="sl-SI" dirty="0" smtClean="0"/>
              <a:t> rastlina</a:t>
            </a:r>
          </a:p>
          <a:p>
            <a:r>
              <a:rPr lang="sl-SI" dirty="0" smtClean="0"/>
              <a:t>Severozahod Južne Amerike</a:t>
            </a:r>
          </a:p>
          <a:p>
            <a:r>
              <a:rPr lang="sl-SI" dirty="0" smtClean="0"/>
              <a:t>Pomembna vloga v Andski kulturi</a:t>
            </a:r>
          </a:p>
          <a:p>
            <a:r>
              <a:rPr lang="sl-SI" dirty="0" smtClean="0"/>
              <a:t>Listi vsebujejo kokain (močan stimulans)</a:t>
            </a:r>
            <a:endParaRPr lang="sl-SI" sz="3600" dirty="0"/>
          </a:p>
          <a:p>
            <a:r>
              <a:rPr lang="sl-SI" dirty="0" err="1" smtClean="0"/>
              <a:t>Eritroksil</a:t>
            </a:r>
            <a:r>
              <a:rPr lang="sl-SI" dirty="0" smtClean="0"/>
              <a:t> , rod iz tropskih cvetočih rastlin</a:t>
            </a:r>
          </a:p>
          <a:p>
            <a:r>
              <a:rPr lang="sl-SI" sz="3200" dirty="0" smtClean="0"/>
              <a:t>2</a:t>
            </a:r>
            <a:r>
              <a:rPr lang="sl-SI" dirty="0" smtClean="0"/>
              <a:t>00 vrst vsebuje kokain</a:t>
            </a:r>
          </a:p>
          <a:p>
            <a:r>
              <a:rPr lang="sl-SI" dirty="0" smtClean="0"/>
              <a:t>Glavni komercialni vir</a:t>
            </a:r>
          </a:p>
          <a:p>
            <a:r>
              <a:rPr lang="sl-SI" dirty="0" err="1" smtClean="0"/>
              <a:t>Eritroksilna</a:t>
            </a:r>
            <a:r>
              <a:rPr lang="sl-SI" dirty="0" smtClean="0"/>
              <a:t> koka</a:t>
            </a:r>
          </a:p>
        </p:txBody>
      </p:sp>
      <p:pic>
        <p:nvPicPr>
          <p:cNvPr id="2052" name="Picture 4" descr="Eritroksilna koka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905000"/>
            <a:ext cx="3457220" cy="46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Opis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Podobna črnemu trnju, 2-3m</a:t>
            </a:r>
          </a:p>
          <a:p>
            <a:r>
              <a:rPr lang="sl-SI" dirty="0" smtClean="0"/>
              <a:t>Listi zelene barve so tanki, ovalni in koničasti</a:t>
            </a:r>
          </a:p>
          <a:p>
            <a:r>
              <a:rPr lang="sl-SI" dirty="0" smtClean="0"/>
              <a:t>Cvetovi so majhni in urejeni na pecljih</a:t>
            </a:r>
          </a:p>
          <a:p>
            <a:r>
              <a:rPr lang="sl-SI" dirty="0" smtClean="0"/>
              <a:t>Cvetni venec sestavljen iz rumeno-belih listov</a:t>
            </a:r>
          </a:p>
          <a:p>
            <a:r>
              <a:rPr lang="sl-SI" dirty="0" smtClean="0"/>
              <a:t>Prašniki v obliki srca</a:t>
            </a:r>
          </a:p>
          <a:p>
            <a:r>
              <a:rPr lang="sl-SI" dirty="0" smtClean="0"/>
              <a:t>Cvetovi razvijejo v jagode</a:t>
            </a:r>
            <a:endParaRPr lang="sl-SI" dirty="0"/>
          </a:p>
        </p:txBody>
      </p:sp>
      <p:pic>
        <p:nvPicPr>
          <p:cNvPr id="3074" name="Picture 2" descr="https://upload.wikimedia.org/wikipedia/commons/thumb/6/65/Erythroxylum_coca.jpg/200px-Erythroxylum_c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4149080"/>
            <a:ext cx="2272388" cy="22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koka g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2620719"/>
            <a:ext cx="3264942" cy="24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Gojenje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772816"/>
            <a:ext cx="10332638" cy="4896544"/>
          </a:xfrm>
        </p:spPr>
        <p:txBody>
          <a:bodyPr/>
          <a:lstStyle/>
          <a:p>
            <a:r>
              <a:rPr lang="sl-SI" dirty="0" smtClean="0"/>
              <a:t>Nižje višine vzhodnih </a:t>
            </a:r>
            <a:r>
              <a:rPr lang="sl-SI" dirty="0"/>
              <a:t>pobočij Andov ali na visokih </a:t>
            </a:r>
            <a:r>
              <a:rPr lang="sl-SI" dirty="0" smtClean="0"/>
              <a:t>planotah</a:t>
            </a:r>
          </a:p>
          <a:p>
            <a:r>
              <a:rPr lang="sl-SI" dirty="0" smtClean="0"/>
              <a:t>Listi pomembno trgovsko blago</a:t>
            </a:r>
          </a:p>
          <a:p>
            <a:r>
              <a:rPr lang="sl-SI" dirty="0" smtClean="0"/>
              <a:t>Peru, Kolumbija, Ekvador, Bolivija in Venezuela</a:t>
            </a:r>
          </a:p>
          <a:p>
            <a:r>
              <a:rPr lang="sl-SI" dirty="0" smtClean="0"/>
              <a:t>Vonj po čaju</a:t>
            </a:r>
          </a:p>
          <a:p>
            <a:r>
              <a:rPr lang="sl-SI" dirty="0" smtClean="0"/>
              <a:t>Okus prijetno jedek</a:t>
            </a:r>
          </a:p>
          <a:p>
            <a:r>
              <a:rPr lang="sl-SI" dirty="0" smtClean="0"/>
              <a:t>Žvečijo z apnom – poveča sproščanje kokaina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146" name="Picture 2" descr="Rezultat iskanja slik za gojenje k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78" y="3284984"/>
            <a:ext cx="3720074" cy="2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Tradicionalna uporaba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Stimulans </a:t>
            </a:r>
            <a:r>
              <a:rPr lang="sl-SI" dirty="0"/>
              <a:t>za premagovanje utrujenosti, lakote in </a:t>
            </a:r>
            <a:r>
              <a:rPr lang="sl-SI" dirty="0" smtClean="0"/>
              <a:t>žeje</a:t>
            </a:r>
          </a:p>
          <a:p>
            <a:r>
              <a:rPr lang="sl-SI" dirty="0" smtClean="0"/>
              <a:t>Učinkovita pri višinski bolezni</a:t>
            </a:r>
          </a:p>
          <a:p>
            <a:r>
              <a:rPr lang="sl-SI" dirty="0" smtClean="0"/>
              <a:t>Anestetik za lajšanje bolečin</a:t>
            </a:r>
          </a:p>
          <a:p>
            <a:r>
              <a:rPr lang="sl-SI" dirty="0" smtClean="0"/>
              <a:t>Zaustavljanje krvavitev</a:t>
            </a:r>
          </a:p>
          <a:p>
            <a:r>
              <a:rPr lang="sl-SI" dirty="0" smtClean="0"/>
              <a:t>Simbol domače kulture</a:t>
            </a:r>
          </a:p>
          <a:p>
            <a:r>
              <a:rPr lang="sl-SI" dirty="0" smtClean="0"/>
              <a:t>Tržnice, lokalni prodajalci</a:t>
            </a:r>
          </a:p>
          <a:p>
            <a:endParaRPr lang="sl-SI" dirty="0"/>
          </a:p>
        </p:txBody>
      </p:sp>
      <p:pic>
        <p:nvPicPr>
          <p:cNvPr id="7170" name="Picture 2" descr="http://drustvo-stigma.si/wp-content/uploads/2017/12/1005_844970873_1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3016271"/>
            <a:ext cx="4729708" cy="31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Legalno stanje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List koke surov material za kokain</a:t>
            </a:r>
          </a:p>
          <a:p>
            <a:r>
              <a:rPr lang="sl-SI" dirty="0" smtClean="0"/>
              <a:t>Gojenje v določenih državah</a:t>
            </a:r>
          </a:p>
          <a:p>
            <a:r>
              <a:rPr lang="sl-SI" dirty="0" smtClean="0"/>
              <a:t>Pogosto omejeno</a:t>
            </a:r>
          </a:p>
          <a:p>
            <a:r>
              <a:rPr lang="sl-SI" dirty="0" smtClean="0"/>
              <a:t>Zunaj Južne </a:t>
            </a:r>
            <a:r>
              <a:rPr lang="sl-SI" dirty="0"/>
              <a:t>A</a:t>
            </a:r>
            <a:r>
              <a:rPr lang="sl-SI" dirty="0" smtClean="0"/>
              <a:t>merike prepovedana</a:t>
            </a:r>
          </a:p>
          <a:p>
            <a:r>
              <a:rPr lang="sl-SI" dirty="0" smtClean="0"/>
              <a:t>V Južni </a:t>
            </a:r>
            <a:r>
              <a:rPr lang="sl-SI" smtClean="0"/>
              <a:t>Ameriki dovoljeno pitje čaja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8194" name="Picture 2" descr="Rezultat iskanja slik za legal c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42" y="2276872"/>
            <a:ext cx="27908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7948" y="476672"/>
            <a:ext cx="9143998" cy="1020762"/>
          </a:xfrm>
        </p:spPr>
        <p:txBody>
          <a:bodyPr>
            <a:normAutofit/>
          </a:bodyPr>
          <a:lstStyle/>
          <a:p>
            <a:r>
              <a:rPr lang="sl-SI" sz="6000" dirty="0" smtClean="0"/>
              <a:t>Kokain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764360"/>
          </a:xfrm>
        </p:spPr>
        <p:txBody>
          <a:bodyPr/>
          <a:lstStyle/>
          <a:p>
            <a:r>
              <a:rPr lang="sl-SI" dirty="0" smtClean="0"/>
              <a:t>Alkaloid – pridobivamo iz lista koke</a:t>
            </a:r>
          </a:p>
          <a:p>
            <a:r>
              <a:rPr lang="sl-SI" dirty="0" smtClean="0"/>
              <a:t>Stimulans živčnega sistema in zaviralec apetita</a:t>
            </a:r>
          </a:p>
          <a:p>
            <a:r>
              <a:rPr lang="sl-SI" dirty="0" smtClean="0"/>
              <a:t>Povzroča zasvojenost</a:t>
            </a:r>
          </a:p>
          <a:p>
            <a:r>
              <a:rPr lang="sl-SI" dirty="0" smtClean="0"/>
              <a:t>Gojenje, izdelovanje in posedovanje prepovedano in kaznivo</a:t>
            </a:r>
          </a:p>
          <a:p>
            <a:r>
              <a:rPr lang="sl-SI" dirty="0" smtClean="0"/>
              <a:t>Uporaba razširjena po vsem svetu</a:t>
            </a:r>
          </a:p>
          <a:p>
            <a:r>
              <a:rPr lang="sl-SI" dirty="0" err="1" smtClean="0"/>
              <a:t>Snifa</a:t>
            </a:r>
            <a:r>
              <a:rPr lang="sl-SI" dirty="0" smtClean="0"/>
              <a:t> ali injicira</a:t>
            </a:r>
          </a:p>
          <a:p>
            <a:r>
              <a:rPr lang="sl-SI" dirty="0" smtClean="0"/>
              <a:t>Močno poživilo </a:t>
            </a:r>
          </a:p>
        </p:txBody>
      </p:sp>
      <p:pic>
        <p:nvPicPr>
          <p:cNvPr id="2052" name="Picture 4" descr="https://upload.wikimedia.org/wikipedia/commons/thumb/e/e1/CocaineHCl.jpg/220px-CocaineH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4005064"/>
            <a:ext cx="3103612" cy="28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/>
              <a:t>I</a:t>
            </a:r>
            <a:r>
              <a:rPr lang="sl-SI" sz="6000" dirty="0" smtClean="0"/>
              <a:t>zgled kokaina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Bel bleščeč produkt</a:t>
            </a:r>
          </a:p>
          <a:p>
            <a:r>
              <a:rPr lang="pl-PL" dirty="0" smtClean="0"/>
              <a:t>V obliki </a:t>
            </a:r>
            <a:r>
              <a:rPr lang="pl-PL" dirty="0"/>
              <a:t>praška ali kot </a:t>
            </a:r>
            <a:r>
              <a:rPr lang="pl-PL" dirty="0" smtClean="0"/>
              <a:t>sol</a:t>
            </a:r>
          </a:p>
          <a:p>
            <a:r>
              <a:rPr lang="sl-SI" dirty="0"/>
              <a:t>K</a:t>
            </a:r>
            <a:r>
              <a:rPr lang="sl-SI" dirty="0" smtClean="0"/>
              <a:t>okain hidroklorid</a:t>
            </a:r>
          </a:p>
          <a:p>
            <a:r>
              <a:rPr lang="sl-SI" dirty="0" smtClean="0"/>
              <a:t>V ulični prodaji pogoste primesi</a:t>
            </a:r>
          </a:p>
          <a:p>
            <a:r>
              <a:rPr lang="sl-SI" dirty="0" smtClean="0"/>
              <a:t>Pecilni prašek, laktoza…</a:t>
            </a:r>
          </a:p>
          <a:p>
            <a:r>
              <a:rPr lang="sl-SI" dirty="0" smtClean="0"/>
              <a:t>Bel prašek</a:t>
            </a:r>
          </a:p>
          <a:p>
            <a:r>
              <a:rPr lang="sl-SI" dirty="0" smtClean="0"/>
              <a:t>Ima drobljive strukture</a:t>
            </a:r>
            <a:endParaRPr lang="sl-SI" dirty="0"/>
          </a:p>
        </p:txBody>
      </p:sp>
      <p:pic>
        <p:nvPicPr>
          <p:cNvPr id="3074" name="Picture 2" descr="https://upload.wikimedia.org/wikipedia/commons/thumb/8/82/CocaineHydrochloridePowder.jpg/1920px-CocaineHydrochloridePow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276872"/>
            <a:ext cx="4585233" cy="29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Oblike kokaina</a:t>
            </a:r>
            <a:endParaRPr lang="sl-SI" sz="6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Crack</a:t>
            </a:r>
            <a:r>
              <a:rPr lang="sl-SI" dirty="0" smtClean="0"/>
              <a:t> (majhni kamenčki ki vsebujejo vodo)</a:t>
            </a:r>
          </a:p>
          <a:p>
            <a:r>
              <a:rPr lang="sl-SI" dirty="0" smtClean="0"/>
              <a:t>Kajenje ( z uporabo pipe)</a:t>
            </a:r>
          </a:p>
          <a:p>
            <a:r>
              <a:rPr lang="sl-SI" dirty="0" smtClean="0"/>
              <a:t>Injiciranje (povzroči nekontrolirano bruhanje, vbrizgavanje)</a:t>
            </a:r>
          </a:p>
          <a:p>
            <a:r>
              <a:rPr lang="sl-SI" dirty="0" smtClean="0"/>
              <a:t>Vdihavanje (</a:t>
            </a:r>
            <a:r>
              <a:rPr lang="sl-SI" dirty="0" err="1" smtClean="0"/>
              <a:t>snifanje</a:t>
            </a:r>
            <a:r>
              <a:rPr lang="sl-SI" dirty="0" smtClean="0"/>
              <a:t>, najpogostejša metoda, absorbiranje skozi nos)</a:t>
            </a:r>
          </a:p>
          <a:p>
            <a:r>
              <a:rPr lang="sl-SI" dirty="0" smtClean="0"/>
              <a:t>Žvečenje koke (listi koke, </a:t>
            </a:r>
          </a:p>
          <a:p>
            <a:r>
              <a:rPr lang="sl-SI" dirty="0" smtClean="0"/>
              <a:t>Poparek zelišča koke (kokin čaj)</a:t>
            </a:r>
          </a:p>
          <a:p>
            <a:endParaRPr lang="sl-SI" dirty="0"/>
          </a:p>
        </p:txBody>
      </p:sp>
      <p:pic>
        <p:nvPicPr>
          <p:cNvPr id="4099" name="Picture 3" descr="https://upload.wikimedia.org/wikipedia/commons/thumb/c/c7/Rocks_of_crack_cocaine.jpg/220px-Rocks_of_crack_coc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4080397"/>
            <a:ext cx="2411760" cy="26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olska ta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1_TF02804846_TF02804846" id="{56189B2D-B329-4056-9639-F41EDFB6BDF6}" vid="{AE87CB9E-B810-4C64-B83E-458B52CD7482}"/>
    </a:ext>
  </a:extLst>
</a:theme>
</file>

<file path=ppt/theme/theme2.xml><?xml version="1.0" encoding="utf-8"?>
<a:theme xmlns:a="http://schemas.openxmlformats.org/drawingml/2006/main" name="Officeova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s tablo za izobraževanje (širokozaslonsko)</Template>
  <TotalTime>1047</TotalTime>
  <Words>445</Words>
  <Application>Microsoft Office PowerPoint</Application>
  <PresentationFormat>Po meri</PresentationFormat>
  <Paragraphs>103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Šolska tabla 16x9</vt:lpstr>
      <vt:lpstr>Koka</vt:lpstr>
      <vt:lpstr>Koka (Coca)</vt:lpstr>
      <vt:lpstr>Opis</vt:lpstr>
      <vt:lpstr>Gojenje</vt:lpstr>
      <vt:lpstr>Tradicionalna uporaba</vt:lpstr>
      <vt:lpstr>Legalno stanje</vt:lpstr>
      <vt:lpstr>Kokain</vt:lpstr>
      <vt:lpstr>Izgled kokaina</vt:lpstr>
      <vt:lpstr>Oblike kokaina</vt:lpstr>
      <vt:lpstr>Učinki in vpliv</vt:lpstr>
      <vt:lpstr>Nezakonita trgovina in prodaja</vt:lpstr>
      <vt:lpstr>Uporaba danes</vt:lpstr>
      <vt:lpstr>Pablo Escobar</vt:lpstr>
      <vt:lpstr>Viri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Koka</dc:title>
  <dc:creator>Sabina</dc:creator>
  <cp:lastModifiedBy>A3</cp:lastModifiedBy>
  <cp:revision>67</cp:revision>
  <dcterms:created xsi:type="dcterms:W3CDTF">2020-03-02T17:48:22Z</dcterms:created>
  <dcterms:modified xsi:type="dcterms:W3CDTF">2020-03-24T06:57:28Z</dcterms:modified>
</cp:coreProperties>
</file>