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2794D5-6DD7-4CDB-B220-F0295996B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85415"/>
          </a:xfrm>
        </p:spPr>
        <p:txBody>
          <a:bodyPr>
            <a:normAutofit/>
          </a:bodyPr>
          <a:lstStyle/>
          <a:p>
            <a:r>
              <a:rPr lang="sl-SI" dirty="0"/>
              <a:t>Učna ura </a:t>
            </a:r>
            <a:r>
              <a:rPr lang="sl-SI" dirty="0" smtClean="0"/>
              <a:t>družboslovja </a:t>
            </a:r>
            <a:br>
              <a:rPr lang="sl-SI" dirty="0" smtClean="0"/>
            </a:br>
            <a:r>
              <a:rPr lang="sl-SI" dirty="0" smtClean="0"/>
              <a:t>na </a:t>
            </a:r>
            <a:r>
              <a:rPr lang="sl-SI" dirty="0"/>
              <a:t>daljavo </a:t>
            </a:r>
            <a:r>
              <a:rPr lang="pl-PL" dirty="0"/>
              <a:t>z uporabo </a:t>
            </a:r>
            <a:r>
              <a:rPr lang="pl-PL" dirty="0" smtClean="0"/>
              <a:t>IKT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DB762A9-B736-4282-9055-1CE76EE14F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Družboslovje</a:t>
            </a:r>
          </a:p>
          <a:p>
            <a:endParaRPr lang="sl-SI" dirty="0"/>
          </a:p>
          <a:p>
            <a:r>
              <a:rPr lang="sl-SI" dirty="0">
                <a:solidFill>
                  <a:srgbClr val="FF0000"/>
                </a:solidFill>
              </a:rPr>
              <a:t>Nina Zupan, </a:t>
            </a:r>
            <a:r>
              <a:rPr lang="sl-SI" dirty="0" smtClean="0">
                <a:solidFill>
                  <a:srgbClr val="FF0000"/>
                </a:solidFill>
              </a:rPr>
              <a:t>šc Kranj, STŠ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71" y="4053747"/>
            <a:ext cx="2824721" cy="24178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238" y="187281"/>
            <a:ext cx="3596809" cy="18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213006-3832-4413-89DC-C5985CD2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19111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Učna ura :</a:t>
            </a:r>
            <a:br>
              <a:rPr lang="sl-SI" dirty="0" smtClean="0"/>
            </a:br>
            <a:r>
              <a:rPr lang="sl-SI" dirty="0" smtClean="0"/>
              <a:t>  Razvoj znanosti in </a:t>
            </a:r>
            <a:r>
              <a:rPr lang="sl-SI" dirty="0" err="1" smtClean="0"/>
              <a:t>tehnIke</a:t>
            </a:r>
            <a:r>
              <a:rPr lang="sl-SI" dirty="0" smtClean="0"/>
              <a:t> ob koncu 19. in v začetku 20. stoletja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1600" dirty="0" smtClean="0"/>
              <a:t>Učni sklop: znanstveno-tehnični razvoj od druge industrijske revolucije do danes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5E56BC-9C63-439F-AAA0-1063E44039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3055070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7030A0"/>
                </a:solidFill>
              </a:rPr>
              <a:t>Potek </a:t>
            </a:r>
            <a:r>
              <a:rPr lang="sl-SI" dirty="0" smtClean="0">
                <a:solidFill>
                  <a:srgbClr val="7030A0"/>
                </a:solidFill>
              </a:rPr>
              <a:t>dela</a:t>
            </a:r>
            <a:r>
              <a:rPr lang="sl-SI" dirty="0" smtClean="0"/>
              <a:t>:</a:t>
            </a:r>
          </a:p>
          <a:p>
            <a:r>
              <a:rPr lang="sl-SI" dirty="0" smtClean="0"/>
              <a:t>Office </a:t>
            </a:r>
            <a:r>
              <a:rPr lang="sl-SI" dirty="0"/>
              <a:t>365</a:t>
            </a:r>
          </a:p>
          <a:p>
            <a:r>
              <a:rPr lang="sl-SI" dirty="0" err="1"/>
              <a:t>Kahoot</a:t>
            </a:r>
            <a:r>
              <a:rPr lang="sl-SI" dirty="0"/>
              <a:t>: uvodna ponovitev</a:t>
            </a:r>
          </a:p>
          <a:p>
            <a:r>
              <a:rPr lang="sl-SI" dirty="0" err="1"/>
              <a:t>Sway</a:t>
            </a:r>
            <a:r>
              <a:rPr lang="sl-SI" dirty="0"/>
              <a:t> – prezentacija</a:t>
            </a:r>
          </a:p>
          <a:p>
            <a:r>
              <a:rPr lang="sl-SI" dirty="0" err="1"/>
              <a:t>Teams</a:t>
            </a:r>
            <a:r>
              <a:rPr lang="sl-SI" dirty="0"/>
              <a:t> </a:t>
            </a:r>
            <a:r>
              <a:rPr lang="sl-SI" dirty="0" smtClean="0"/>
              <a:t>NALOGE -Dodane </a:t>
            </a:r>
            <a:r>
              <a:rPr lang="sl-SI" dirty="0"/>
              <a:t>naloge </a:t>
            </a:r>
            <a:r>
              <a:rPr lang="sl-SI" dirty="0" smtClean="0"/>
              <a:t>– delovni list</a:t>
            </a:r>
          </a:p>
          <a:p>
            <a:r>
              <a:rPr lang="sl-SI" dirty="0" smtClean="0"/>
              <a:t>THE WORD SEARCH – ISKANJE BESED- UTRJEVANJE</a:t>
            </a:r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Smeško 3"/>
          <p:cNvSpPr/>
          <p:nvPr/>
        </p:nvSpPr>
        <p:spPr>
          <a:xfrm>
            <a:off x="4030996" y="2870515"/>
            <a:ext cx="9426821" cy="1168539"/>
          </a:xfrm>
          <a:prstGeom prst="smileyFace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400" b="1" dirty="0" smtClean="0">
                <a:ln/>
                <a:solidFill>
                  <a:schemeClr val="accent3"/>
                </a:solidFill>
              </a:rPr>
              <a:t>Učna ura na daljavo v času karantene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400" b="1" dirty="0" smtClean="0">
                <a:ln/>
                <a:solidFill>
                  <a:schemeClr val="accent3"/>
                </a:solidFill>
              </a:rPr>
              <a:t>v celoti podprta z IKT</a:t>
            </a:r>
            <a:endParaRPr lang="sl-SI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891" y="4680845"/>
            <a:ext cx="2065244" cy="11565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556" y="4102577"/>
            <a:ext cx="2065245" cy="11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50401" y="589263"/>
            <a:ext cx="10363826" cy="5703962"/>
          </a:xfrm>
        </p:spPr>
        <p:txBody>
          <a:bodyPr>
            <a:normAutofit lnSpcReduction="10000"/>
          </a:bodyPr>
          <a:lstStyle/>
          <a:p>
            <a:r>
              <a:rPr lang="sl-SI" sz="1700" dirty="0">
                <a:solidFill>
                  <a:srgbClr val="7030A0"/>
                </a:solidFill>
              </a:rPr>
              <a:t>SPLOŠNI CILJI</a:t>
            </a:r>
            <a:r>
              <a:rPr lang="sl-SI" sz="1700" dirty="0" smtClean="0"/>
              <a:t>: Dijaki </a:t>
            </a:r>
            <a:r>
              <a:rPr lang="sl-SI" sz="1700" dirty="0"/>
              <a:t>spoznajo temeljne značilnosti druge industrijske revolucije in nekatere pomembnejše izume in izumitelje</a:t>
            </a:r>
            <a:r>
              <a:rPr lang="sl-SI" sz="1700" dirty="0" smtClean="0"/>
              <a:t>.</a:t>
            </a:r>
          </a:p>
          <a:p>
            <a:r>
              <a:rPr lang="sl-SI" sz="1700" dirty="0">
                <a:solidFill>
                  <a:srgbClr val="7030A0"/>
                </a:solidFill>
              </a:rPr>
              <a:t>OPERATIVNI CILJI</a:t>
            </a:r>
            <a:r>
              <a:rPr lang="sl-SI" sz="1700" dirty="0"/>
              <a:t>: </a:t>
            </a:r>
            <a:endParaRPr lang="sl-SI" sz="1700" dirty="0" smtClean="0"/>
          </a:p>
          <a:p>
            <a:r>
              <a:rPr lang="sl-SI" sz="1700" i="1" dirty="0" err="1" smtClean="0"/>
              <a:t>Pomnenje</a:t>
            </a:r>
            <a:r>
              <a:rPr lang="sl-SI" sz="1700" i="1" dirty="0"/>
              <a:t>, razumevanje, uporaba</a:t>
            </a:r>
          </a:p>
          <a:p>
            <a:pPr marL="0" indent="0">
              <a:buNone/>
            </a:pPr>
            <a:r>
              <a:rPr lang="sl-SI" sz="1700" dirty="0" smtClean="0"/>
              <a:t>1. dijaki vstopijo v </a:t>
            </a:r>
            <a:r>
              <a:rPr lang="sl-SI" sz="1700" dirty="0" err="1" smtClean="0"/>
              <a:t>office</a:t>
            </a:r>
            <a:r>
              <a:rPr lang="sl-SI" sz="1700" dirty="0" smtClean="0"/>
              <a:t> 365, </a:t>
            </a:r>
            <a:r>
              <a:rPr lang="sl-SI" sz="1700" dirty="0" err="1" smtClean="0"/>
              <a:t>teams</a:t>
            </a:r>
            <a:r>
              <a:rPr lang="sl-SI" sz="1700" dirty="0" smtClean="0"/>
              <a:t>, </a:t>
            </a:r>
            <a:r>
              <a:rPr lang="sl-SI" sz="1700" dirty="0" err="1" smtClean="0"/>
              <a:t>sway</a:t>
            </a:r>
            <a:r>
              <a:rPr lang="sl-SI" sz="1700" dirty="0" smtClean="0"/>
              <a:t> in delajo po navodilih v </a:t>
            </a:r>
            <a:r>
              <a:rPr lang="sl-SI" sz="1700" dirty="0" err="1" smtClean="0"/>
              <a:t>sway</a:t>
            </a:r>
            <a:r>
              <a:rPr lang="sl-SI" sz="1700" dirty="0" smtClean="0"/>
              <a:t>-u.</a:t>
            </a:r>
          </a:p>
          <a:p>
            <a:pPr marL="0" indent="0">
              <a:buNone/>
            </a:pPr>
            <a:r>
              <a:rPr lang="sl-SI" sz="1700" dirty="0" smtClean="0"/>
              <a:t>2. Dijaki </a:t>
            </a:r>
            <a:r>
              <a:rPr lang="sl-SI" sz="1700" dirty="0"/>
              <a:t>samostojno rešujejo </a:t>
            </a:r>
            <a:r>
              <a:rPr lang="sl-SI" sz="1700" dirty="0" smtClean="0"/>
              <a:t>spletni kviz.</a:t>
            </a:r>
          </a:p>
          <a:p>
            <a:pPr marL="0" indent="0">
              <a:buNone/>
            </a:pPr>
            <a:r>
              <a:rPr lang="sl-SI" sz="1700" dirty="0" smtClean="0"/>
              <a:t>3. Dijaki </a:t>
            </a:r>
            <a:r>
              <a:rPr lang="sl-SI" sz="1700" dirty="0"/>
              <a:t>s pomočjo </a:t>
            </a:r>
            <a:r>
              <a:rPr lang="sl-SI" sz="1700" dirty="0" smtClean="0"/>
              <a:t>učbenika* in virov </a:t>
            </a:r>
            <a:r>
              <a:rPr lang="sl-SI" sz="1700" dirty="0"/>
              <a:t>v </a:t>
            </a:r>
            <a:r>
              <a:rPr lang="sl-SI" sz="1700" dirty="0" smtClean="0"/>
              <a:t>dvojicah (preko pogovora v </a:t>
            </a:r>
            <a:r>
              <a:rPr lang="sl-SI" sz="1700" dirty="0" err="1" smtClean="0"/>
              <a:t>teamsih</a:t>
            </a:r>
            <a:r>
              <a:rPr lang="sl-SI" sz="1700" dirty="0" smtClean="0"/>
              <a:t>) </a:t>
            </a:r>
            <a:r>
              <a:rPr lang="sl-SI" sz="1700" dirty="0"/>
              <a:t>rešujejo delovni list. </a:t>
            </a:r>
            <a:r>
              <a:rPr lang="sl-SI" sz="1700" dirty="0" smtClean="0"/>
              <a:t>REŠENEGA ODDAJO V TEAMS (ASSIGNMENTS/NALOGE). </a:t>
            </a:r>
            <a:endParaRPr lang="sl-SI" sz="1700" dirty="0"/>
          </a:p>
          <a:p>
            <a:pPr marL="0" indent="0">
              <a:buNone/>
            </a:pPr>
            <a:r>
              <a:rPr lang="sl-SI" sz="1700" dirty="0" smtClean="0"/>
              <a:t>4. Dijaki </a:t>
            </a:r>
            <a:r>
              <a:rPr lang="sl-SI" sz="1700" dirty="0"/>
              <a:t>poiščejo skrite besede, ki se nanašajo na obravnavano snov. </a:t>
            </a:r>
          </a:p>
          <a:p>
            <a:pPr marL="0" indent="0">
              <a:buNone/>
            </a:pPr>
            <a:endParaRPr lang="sl-SI" sz="1000" dirty="0" smtClean="0"/>
          </a:p>
          <a:p>
            <a:pPr marL="0" indent="0">
              <a:buNone/>
            </a:pPr>
            <a:r>
              <a:rPr lang="sl-SI" sz="1700" dirty="0" smtClean="0">
                <a:solidFill>
                  <a:srgbClr val="7030A0"/>
                </a:solidFill>
              </a:rPr>
              <a:t>Katero tehnologijo smo uporabili</a:t>
            </a:r>
            <a:r>
              <a:rPr lang="sl-SI" sz="1700" dirty="0"/>
              <a:t>: </a:t>
            </a:r>
            <a:endParaRPr lang="sl-SI" sz="1700" dirty="0" smtClean="0"/>
          </a:p>
          <a:p>
            <a:pPr marL="0" indent="0">
              <a:buNone/>
            </a:pPr>
            <a:r>
              <a:rPr lang="sl-SI" sz="1700" dirty="0" smtClean="0"/>
              <a:t>•</a:t>
            </a:r>
            <a:r>
              <a:rPr lang="sl-SI" sz="1700" dirty="0"/>
              <a:t>	Microsoft Office 365, (Microsoft </a:t>
            </a:r>
            <a:r>
              <a:rPr lang="sl-SI" sz="1700" dirty="0" err="1"/>
              <a:t>Sway</a:t>
            </a:r>
            <a:r>
              <a:rPr lang="sl-SI" sz="1700" dirty="0" smtClean="0"/>
              <a:t>, </a:t>
            </a:r>
            <a:r>
              <a:rPr lang="sl-SI" sz="1700" dirty="0" err="1" smtClean="0"/>
              <a:t>teams</a:t>
            </a:r>
            <a:r>
              <a:rPr lang="sl-SI" sz="1700" dirty="0" smtClean="0"/>
              <a:t>), </a:t>
            </a:r>
          </a:p>
          <a:p>
            <a:pPr marL="0" indent="0">
              <a:buNone/>
            </a:pPr>
            <a:r>
              <a:rPr lang="sl-SI" sz="1700" dirty="0" err="1" smtClean="0"/>
              <a:t>kahoot</a:t>
            </a:r>
            <a:r>
              <a:rPr lang="sl-SI" sz="1700" dirty="0" smtClean="0"/>
              <a:t>!, </a:t>
            </a:r>
            <a:r>
              <a:rPr lang="sl-SI" sz="1700" dirty="0" err="1" smtClean="0"/>
              <a:t>the</a:t>
            </a:r>
            <a:r>
              <a:rPr lang="sl-SI" sz="1700" dirty="0" smtClean="0"/>
              <a:t> </a:t>
            </a:r>
            <a:r>
              <a:rPr lang="sl-SI" sz="1700" dirty="0" err="1" smtClean="0"/>
              <a:t>word</a:t>
            </a:r>
            <a:r>
              <a:rPr lang="sl-SI" sz="1700" dirty="0" smtClean="0"/>
              <a:t> </a:t>
            </a:r>
            <a:r>
              <a:rPr lang="sl-SI" sz="1700" dirty="0" err="1" smtClean="0"/>
              <a:t>search</a:t>
            </a:r>
            <a:endParaRPr lang="sl-SI" sz="1700" dirty="0"/>
          </a:p>
          <a:p>
            <a:pPr marL="0" indent="0">
              <a:buNone/>
            </a:pPr>
            <a:r>
              <a:rPr lang="sl-SI" sz="1700" dirty="0"/>
              <a:t>•	</a:t>
            </a:r>
            <a:r>
              <a:rPr lang="sl-SI" sz="1700" dirty="0" smtClean="0"/>
              <a:t>Osebni </a:t>
            </a:r>
            <a:r>
              <a:rPr lang="sl-SI" sz="1700" dirty="0"/>
              <a:t>računalniki ali </a:t>
            </a:r>
            <a:r>
              <a:rPr lang="sl-SI" sz="1700" dirty="0" smtClean="0"/>
              <a:t>tablice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072" y="3809719"/>
            <a:ext cx="2263868" cy="226386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50401" y="6140823"/>
            <a:ext cx="7038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*</a:t>
            </a:r>
            <a:r>
              <a:rPr lang="sl-SI" i="1" dirty="0" smtClean="0"/>
              <a:t>Novak Franci, Družboslovje – zgodovina, Ljubljana, DZS, 1999, str.10-13 </a:t>
            </a:r>
          </a:p>
          <a:p>
            <a:r>
              <a:rPr lang="sl-SI" i="1" dirty="0" smtClean="0"/>
              <a:t>*</a:t>
            </a:r>
            <a:r>
              <a:rPr lang="sl-SI" i="1" dirty="0" err="1" smtClean="0"/>
              <a:t>Otič</a:t>
            </a:r>
            <a:r>
              <a:rPr lang="sl-SI" i="1" dirty="0" smtClean="0"/>
              <a:t> Marta, Družboslovje, zgodovina, MK, 2018, str. 28-30. 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928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85492" y="2982327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OFFICE 365: MS SWAY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Dijaki </a:t>
            </a:r>
            <a:r>
              <a:rPr lang="sl-SI" dirty="0"/>
              <a:t>vstopijo v e-učilnico v </a:t>
            </a:r>
            <a:r>
              <a:rPr lang="sl-SI" dirty="0" err="1"/>
              <a:t>teams</a:t>
            </a:r>
            <a:r>
              <a:rPr lang="sl-SI" dirty="0"/>
              <a:t> in tam dobijo povezavo do MS SWAY</a:t>
            </a:r>
          </a:p>
          <a:p>
            <a:r>
              <a:rPr lang="sl-SI" dirty="0"/>
              <a:t>Tam dobijo vsa navodila in povezave do virov in </a:t>
            </a:r>
            <a:r>
              <a:rPr lang="sl-SI" dirty="0" smtClean="0"/>
              <a:t>nalog</a:t>
            </a:r>
          </a:p>
          <a:p>
            <a:r>
              <a:rPr lang="sl-SI" dirty="0" smtClean="0"/>
              <a:t>Zbirka literature, fotografij, skic</a:t>
            </a:r>
          </a:p>
          <a:p>
            <a:r>
              <a:rPr lang="sl-SI" dirty="0" smtClean="0"/>
              <a:t>Povezave na kratke filmčke (npr. prvi film, ITD.)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4115" t="25430" r="17604" b="5205"/>
          <a:stretch/>
        </p:blipFill>
        <p:spPr>
          <a:xfrm>
            <a:off x="4048460" y="178011"/>
            <a:ext cx="6067314" cy="34670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711403" t="728670" r="-826549" b="-836441"/>
          <a:stretch/>
        </p:blipFill>
        <p:spPr>
          <a:xfrm>
            <a:off x="17068800" y="11349318"/>
            <a:ext cx="8964703" cy="48695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0265" t="24830" r="38235" b="14077"/>
          <a:stretch/>
        </p:blipFill>
        <p:spPr>
          <a:xfrm>
            <a:off x="8364070" y="4561168"/>
            <a:ext cx="3106270" cy="20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Kahoot</a:t>
            </a:r>
            <a:r>
              <a:rPr lang="sl-SI" dirty="0" smtClean="0"/>
              <a:t>! 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PONOVITEV UČNE SNOVI</a:t>
            </a:r>
          </a:p>
          <a:p>
            <a:r>
              <a:rPr lang="sl-SI" dirty="0" smtClean="0"/>
              <a:t>KAJ ŽE ZNAMO? </a:t>
            </a:r>
          </a:p>
          <a:p>
            <a:r>
              <a:rPr lang="sl-SI" dirty="0" smtClean="0"/>
              <a:t>MEDVRSTNIŠKO TEKMOVANJE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9079" t="25803" r="1566" b="6420"/>
          <a:stretch/>
        </p:blipFill>
        <p:spPr>
          <a:xfrm>
            <a:off x="5641787" y="1664105"/>
            <a:ext cx="6197186" cy="34065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9476" t="31866" r="799" b="22940"/>
          <a:stretch/>
        </p:blipFill>
        <p:spPr>
          <a:xfrm>
            <a:off x="397927" y="4477869"/>
            <a:ext cx="5138939" cy="18736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697" y="41543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68950" y="1874033"/>
            <a:ext cx="4249897" cy="3424107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Dijaki odprejo nalogo (dodeljene naloge) v </a:t>
            </a:r>
            <a:r>
              <a:rPr lang="sl-SI" dirty="0" err="1" smtClean="0"/>
              <a:t>Teamsih</a:t>
            </a:r>
            <a:r>
              <a:rPr lang="sl-SI" dirty="0" smtClean="0"/>
              <a:t> in rešujejo delovni list </a:t>
            </a:r>
          </a:p>
          <a:p>
            <a:r>
              <a:rPr lang="sl-SI" dirty="0" smtClean="0"/>
              <a:t>Delajo v dvojicah, preko klepeta na </a:t>
            </a:r>
            <a:r>
              <a:rPr lang="sl-SI" dirty="0" err="1" smtClean="0"/>
              <a:t>teamsih</a:t>
            </a:r>
            <a:endParaRPr lang="sl-SI" dirty="0" smtClean="0"/>
          </a:p>
          <a:p>
            <a:r>
              <a:rPr lang="sl-SI" dirty="0" smtClean="0"/>
              <a:t>Rešen DL oddajo nazaj med naloge/ASSIGNMENTS (V TEAMS)</a:t>
            </a:r>
          </a:p>
          <a:p>
            <a:r>
              <a:rPr lang="sl-SI" dirty="0" smtClean="0"/>
              <a:t>Skupni pregled in Povratna informacija učitelja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1237" t="8567" r="30811" b="4369"/>
          <a:stretch/>
        </p:blipFill>
        <p:spPr>
          <a:xfrm>
            <a:off x="5826745" y="493058"/>
            <a:ext cx="4684501" cy="6045017"/>
          </a:xfrm>
          <a:prstGeom prst="rect">
            <a:avLst/>
          </a:prstGeom>
        </p:spPr>
      </p:pic>
      <p:sp>
        <p:nvSpPr>
          <p:cNvPr id="5" name="Leva puščica 4"/>
          <p:cNvSpPr/>
          <p:nvPr/>
        </p:nvSpPr>
        <p:spPr>
          <a:xfrm>
            <a:off x="9825318" y="30000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5186882" y="2796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1479176" y="986118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* </a:t>
            </a:r>
            <a:r>
              <a:rPr lang="sl-SI" dirty="0" smtClean="0">
                <a:solidFill>
                  <a:srgbClr val="FF0000"/>
                </a:solidFill>
              </a:rPr>
              <a:t>Dokazi o učenju</a:t>
            </a:r>
            <a:r>
              <a:rPr lang="sl-SI" dirty="0" smtClean="0"/>
              <a:t>*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35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018276" y="1008554"/>
            <a:ext cx="10363826" cy="3424107"/>
          </a:xfrm>
        </p:spPr>
        <p:txBody>
          <a:bodyPr/>
          <a:lstStyle/>
          <a:p>
            <a:r>
              <a:rPr lang="sl-SI" dirty="0" smtClean="0"/>
              <a:t>Za ponovitev in utrditev ali DN:</a:t>
            </a:r>
          </a:p>
          <a:p>
            <a:r>
              <a:rPr lang="sl-SI" dirty="0" smtClean="0"/>
              <a:t>Iskanje besed</a:t>
            </a:r>
          </a:p>
          <a:p>
            <a:pPr marL="0" indent="0">
              <a:buNone/>
            </a:pPr>
            <a:r>
              <a:rPr lang="sl-SI" dirty="0" smtClean="0"/>
              <a:t>+ Razlaga besed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59904" t="29546" r="12206" b="24324"/>
          <a:stretch/>
        </p:blipFill>
        <p:spPr>
          <a:xfrm>
            <a:off x="5961528" y="1330635"/>
            <a:ext cx="5420573" cy="50432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6668" t="13007" b="74216"/>
          <a:stretch/>
        </p:blipFill>
        <p:spPr>
          <a:xfrm>
            <a:off x="765073" y="5496316"/>
            <a:ext cx="9744635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5795344"/>
              </p:ext>
            </p:extLst>
          </p:nvPr>
        </p:nvGraphicFramePr>
        <p:xfrm>
          <a:off x="1230401" y="574765"/>
          <a:ext cx="9539605" cy="1318374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9539605">
                  <a:extLst>
                    <a:ext uri="{9D8B030D-6E8A-4147-A177-3AD203B41FA5}">
                      <a16:colId xmlns:a16="http://schemas.microsoft.com/office/drawing/2014/main" val="1657540174"/>
                    </a:ext>
                  </a:extLst>
                </a:gridCol>
              </a:tblGrid>
              <a:tr h="343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 smtClean="0">
                          <a:effectLst/>
                        </a:rPr>
                        <a:t>Kompetenca </a:t>
                      </a:r>
                      <a:r>
                        <a:rPr lang="sl-SI" sz="1600" dirty="0">
                          <a:effectLst/>
                        </a:rPr>
                        <a:t>21. stol. oz. digitalno  </a:t>
                      </a:r>
                      <a:r>
                        <a:rPr lang="sl-SI" sz="1600" dirty="0" smtClean="0">
                          <a:effectLst/>
                        </a:rPr>
                        <a:t>kompetenca:</a:t>
                      </a:r>
                      <a:endParaRPr lang="sl-SI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4946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effectLst/>
                        </a:rPr>
                        <a:t>Informacijska pismenost </a:t>
                      </a:r>
                      <a:r>
                        <a:rPr lang="sl-SI" sz="1600" dirty="0">
                          <a:effectLst/>
                        </a:rPr>
                        <a:t>(brskanje, iskanje in izbiranje podatkov, informacij in digitalnih vsebin; Vrednotenje podatkov, informacij in </a:t>
                      </a:r>
                      <a:r>
                        <a:rPr lang="sl-SI" sz="1600" dirty="0" err="1">
                          <a:effectLst/>
                        </a:rPr>
                        <a:t>dig</a:t>
                      </a:r>
                      <a:r>
                        <a:rPr lang="sl-SI" sz="1600" dirty="0">
                          <a:effectLst/>
                        </a:rPr>
                        <a:t>. vsebin; Upravljanje s podatki, informacijami in </a:t>
                      </a:r>
                      <a:r>
                        <a:rPr lang="sl-SI" sz="1600" dirty="0" err="1">
                          <a:effectLst/>
                        </a:rPr>
                        <a:t>dig</a:t>
                      </a:r>
                      <a:r>
                        <a:rPr lang="sl-SI" sz="1600" dirty="0">
                          <a:effectLst/>
                        </a:rPr>
                        <a:t>. vsebinami)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effectLst/>
                        </a:rPr>
                        <a:t>sodelovanje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871817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77179"/>
              </p:ext>
            </p:extLst>
          </p:nvPr>
        </p:nvGraphicFramePr>
        <p:xfrm>
          <a:off x="851581" y="2399596"/>
          <a:ext cx="9539605" cy="1393190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9539605">
                  <a:extLst>
                    <a:ext uri="{9D8B030D-6E8A-4147-A177-3AD203B41FA5}">
                      <a16:colId xmlns:a16="http://schemas.microsoft.com/office/drawing/2014/main" val="2058657927"/>
                    </a:ext>
                  </a:extLst>
                </a:gridCol>
              </a:tblGrid>
              <a:tr h="4178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>
                          <a:effectLst/>
                        </a:rPr>
                        <a:t>Povratna informacija oz. ocenjevanje:</a:t>
                      </a:r>
                      <a:endParaRPr lang="sl-SI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83888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1600" dirty="0">
                          <a:effectLst/>
                        </a:rPr>
                        <a:t>Rezultati </a:t>
                      </a:r>
                      <a:r>
                        <a:rPr lang="sl-SI" sz="1600" dirty="0" err="1" smtClean="0">
                          <a:effectLst/>
                        </a:rPr>
                        <a:t>Kahoot</a:t>
                      </a:r>
                      <a:r>
                        <a:rPr lang="sl-SI" sz="1600" dirty="0" smtClean="0">
                          <a:effectLst/>
                        </a:rPr>
                        <a:t>!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1600" dirty="0" smtClean="0">
                          <a:effectLst/>
                        </a:rPr>
                        <a:t>Rešen in oddan</a:t>
                      </a:r>
                      <a:r>
                        <a:rPr lang="sl-SI" sz="1600" baseline="0" dirty="0" smtClean="0">
                          <a:effectLst/>
                        </a:rPr>
                        <a:t> delovni list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1600" baseline="0" dirty="0" smtClean="0">
                          <a:effectLst/>
                        </a:rPr>
                        <a:t>Rešena križanka</a:t>
                      </a:r>
                      <a:endParaRPr lang="sl-SI" sz="1600" dirty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356744"/>
                  </a:ext>
                </a:extLst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1169441" y="5838302"/>
            <a:ext cx="9539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:</a:t>
            </a:r>
            <a:endParaRPr lang="sl-SI" dirty="0"/>
          </a:p>
          <a:p>
            <a:endParaRPr lang="sl-SI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91446"/>
              </p:ext>
            </p:extLst>
          </p:nvPr>
        </p:nvGraphicFramePr>
        <p:xfrm>
          <a:off x="2145732" y="4494699"/>
          <a:ext cx="9539605" cy="1637030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9539605">
                  <a:extLst>
                    <a:ext uri="{9D8B030D-6E8A-4147-A177-3AD203B41FA5}">
                      <a16:colId xmlns:a16="http://schemas.microsoft.com/office/drawing/2014/main" val="3510971083"/>
                    </a:ext>
                  </a:extLst>
                </a:gridCol>
              </a:tblGrid>
              <a:tr h="4178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 smtClean="0"/>
                        <a:t>V čem je bila dodana vrednost po SAMR modelu</a:t>
                      </a:r>
                      <a:r>
                        <a:rPr lang="sl-SI" sz="1600" dirty="0" smtClean="0">
                          <a:effectLst/>
                        </a:rPr>
                        <a:t>:</a:t>
                      </a:r>
                      <a:endParaRPr lang="sl-SI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98887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 smtClean="0">
                          <a:effectLst/>
                        </a:rPr>
                        <a:t>stopnja </a:t>
                      </a:r>
                      <a:r>
                        <a:rPr lang="sl-SI" sz="1600" dirty="0" smtClean="0">
                          <a:solidFill>
                            <a:srgbClr val="FF0000"/>
                          </a:solidFill>
                          <a:effectLst/>
                        </a:rPr>
                        <a:t>OBOGATITVE</a:t>
                      </a:r>
                      <a:r>
                        <a:rPr lang="sl-SI" sz="1600" dirty="0" smtClean="0">
                          <a:effectLst/>
                        </a:rPr>
                        <a:t> (aktivnost je obogatena in</a:t>
                      </a:r>
                      <a:r>
                        <a:rPr lang="sl-SI" sz="1600" baseline="0" dirty="0" smtClean="0">
                          <a:effectLst/>
                        </a:rPr>
                        <a:t> učinkoviteje izvedena s pomočjo tehnologije)</a:t>
                      </a:r>
                      <a:endParaRPr lang="sl-SI" sz="1600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 smtClean="0">
                          <a:effectLst/>
                        </a:rPr>
                        <a:t>Dijaki so bili aktivni celo šolsko uro uporabljali so spletne aplikacije (v </a:t>
                      </a:r>
                      <a:r>
                        <a:rPr lang="sl-SI" sz="1600" dirty="0" err="1" smtClean="0">
                          <a:effectLst/>
                        </a:rPr>
                        <a:t>Sway</a:t>
                      </a:r>
                      <a:r>
                        <a:rPr lang="sl-SI" sz="1600" dirty="0" smtClean="0">
                          <a:effectLst/>
                        </a:rPr>
                        <a:t>-u so sledili in urejali »e-prezentacijo«, tekmovali med seboj s </a:t>
                      </a:r>
                      <a:r>
                        <a:rPr lang="sl-SI" sz="1600" dirty="0" err="1" smtClean="0">
                          <a:effectLst/>
                        </a:rPr>
                        <a:t>Kahoot</a:t>
                      </a:r>
                      <a:r>
                        <a:rPr lang="sl-SI" sz="1600" dirty="0" smtClean="0">
                          <a:effectLst/>
                        </a:rPr>
                        <a:t>-om, v </a:t>
                      </a:r>
                      <a:r>
                        <a:rPr lang="sl-SI" sz="1600" dirty="0" err="1" smtClean="0">
                          <a:effectLst/>
                        </a:rPr>
                        <a:t>dovojicah</a:t>
                      </a:r>
                      <a:r>
                        <a:rPr lang="sl-SI" sz="1600" dirty="0" smtClean="0">
                          <a:effectLst/>
                        </a:rPr>
                        <a:t> reševali delovni list in ga oddali v </a:t>
                      </a:r>
                      <a:r>
                        <a:rPr lang="sl-SI" sz="1600" dirty="0" err="1" smtClean="0">
                          <a:effectLst/>
                        </a:rPr>
                        <a:t>Teams</a:t>
                      </a:r>
                      <a:r>
                        <a:rPr lang="sl-SI" sz="1600" dirty="0" smtClean="0">
                          <a:effectLst/>
                        </a:rPr>
                        <a:t>, ponovili snov z iskanjem besed).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706043"/>
                  </a:ext>
                </a:extLst>
              </a:tr>
            </a:tbl>
          </a:graphicData>
        </a:graphic>
      </p:graphicFrame>
      <p:graphicFrame>
        <p:nvGraphicFramePr>
          <p:cNvPr id="11" name="Označba mest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503695"/>
              </p:ext>
            </p:extLst>
          </p:nvPr>
        </p:nvGraphicFramePr>
        <p:xfrm>
          <a:off x="5242558" y="3255519"/>
          <a:ext cx="3345954" cy="1074534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3345954">
                  <a:extLst>
                    <a:ext uri="{9D8B030D-6E8A-4147-A177-3AD203B41FA5}">
                      <a16:colId xmlns:a16="http://schemas.microsoft.com/office/drawing/2014/main" val="1657540174"/>
                    </a:ext>
                  </a:extLst>
                </a:gridCol>
              </a:tblGrid>
              <a:tr h="343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 smtClean="0">
                          <a:effectLst/>
                        </a:rPr>
                        <a:t>Kriteriji uspeha:</a:t>
                      </a:r>
                      <a:endParaRPr lang="sl-SI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4946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1600" dirty="0" smtClean="0">
                          <a:solidFill>
                            <a:srgbClr val="FF0000"/>
                          </a:solidFill>
                          <a:effectLst/>
                        </a:rPr>
                        <a:t>Uspešno rešen delovni list</a:t>
                      </a:r>
                      <a:endParaRPr lang="sl-SI" sz="16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1600" dirty="0" smtClean="0">
                          <a:solidFill>
                            <a:srgbClr val="FF0000"/>
                          </a:solidFill>
                          <a:effectLst/>
                        </a:rPr>
                        <a:t>Rešen </a:t>
                      </a:r>
                      <a:r>
                        <a:rPr lang="sl-SI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Kahoot</a:t>
                      </a:r>
                      <a:r>
                        <a:rPr lang="sl-SI" sz="1600" dirty="0" smtClean="0">
                          <a:solidFill>
                            <a:srgbClr val="FF0000"/>
                          </a:solidFill>
                          <a:effectLst/>
                        </a:rPr>
                        <a:t>!</a:t>
                      </a:r>
                      <a:r>
                        <a:rPr lang="sl-SI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kviz</a:t>
                      </a:r>
                      <a:endParaRPr lang="sl-SI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871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1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1739</TotalTime>
  <Words>498</Words>
  <Application>Microsoft Office PowerPoint</Application>
  <PresentationFormat>Širokozaslonsko</PresentationFormat>
  <Paragraphs>63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6" baseType="lpstr">
      <vt:lpstr>Arial</vt:lpstr>
      <vt:lpstr>Cambria</vt:lpstr>
      <vt:lpstr>MS Mincho</vt:lpstr>
      <vt:lpstr>Symbol</vt:lpstr>
      <vt:lpstr>Times New Roman</vt:lpstr>
      <vt:lpstr>Tw Cen MT</vt:lpstr>
      <vt:lpstr>Wingdings</vt:lpstr>
      <vt:lpstr>Kapljica</vt:lpstr>
      <vt:lpstr>Učna ura družboslovja  na daljavo z uporabo IKT</vt:lpstr>
      <vt:lpstr>Učna ura :   Razvoj znanosti in tehnIke ob koncu 19. in v začetku 20. stoletja  Učni sklop: znanstveno-tehnični razvoj od druge industrijske revolucije do danes </vt:lpstr>
      <vt:lpstr>PowerPointova predstavitev</vt:lpstr>
      <vt:lpstr>PowerPointova predstavitev</vt:lpstr>
      <vt:lpstr>Kahoot!  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uporabe IKT pri učni uri</dc:title>
  <dc:creator>Učitelj</dc:creator>
  <cp:lastModifiedBy>Nina</cp:lastModifiedBy>
  <cp:revision>25</cp:revision>
  <dcterms:created xsi:type="dcterms:W3CDTF">2020-09-28T08:24:09Z</dcterms:created>
  <dcterms:modified xsi:type="dcterms:W3CDTF">2020-09-30T14:51:23Z</dcterms:modified>
</cp:coreProperties>
</file>