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4" r:id="rId4"/>
    <p:sldId id="261" r:id="rId5"/>
    <p:sldId id="262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4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2697" y="2063931"/>
            <a:ext cx="11529342" cy="219039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6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REFLEKSIJA </a:t>
            </a:r>
            <a:r>
              <a:rPr lang="sl-SI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MISELNA DEJAVNOST UČENCEV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POUKU DRUŽBOSLOVJA</a:t>
            </a:r>
            <a:b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53143" y="4271554"/>
            <a:ext cx="10946674" cy="1959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Mojca Ogorelc</a:t>
            </a:r>
          </a:p>
          <a:p>
            <a:pPr>
              <a:lnSpc>
                <a:spcPct val="100000"/>
              </a:lnSpc>
            </a:pPr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Ekonomska in trgovska šola Brežice</a:t>
            </a:r>
          </a:p>
          <a:p>
            <a:pPr>
              <a:lnSpc>
                <a:spcPct val="100000"/>
              </a:lnSpc>
            </a:pPr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Študijska skupina Družboslovje, 30. 9. 2020</a:t>
            </a:r>
            <a:endParaRPr lang="sl-SI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6" y="333739"/>
            <a:ext cx="1188722" cy="15675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068" y="333738"/>
            <a:ext cx="1135970" cy="1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760" y="793376"/>
            <a:ext cx="11521440" cy="1461503"/>
          </a:xfrm>
        </p:spPr>
        <p:txBody>
          <a:bodyPr>
            <a:normAutofit fontScale="90000"/>
          </a:bodyPr>
          <a:lstStyle/>
          <a:p>
            <a:pPr marL="45720" lvl="0">
              <a:lnSpc>
                <a:spcPct val="100000"/>
              </a:lnSpc>
              <a:spcBef>
                <a:spcPts val="1400"/>
              </a:spcBef>
              <a:buClr>
                <a:srgbClr val="1CADE4"/>
              </a:buClr>
              <a:buSzPct val="80000"/>
            </a:pPr>
            <a:r>
              <a:rPr lang="sl-SI" b="1" dirty="0" smtClean="0">
                <a:solidFill>
                  <a:srgbClr val="FFC000"/>
                </a:solidFill>
              </a:rPr>
              <a:t/>
            </a:r>
            <a:br>
              <a:rPr lang="sl-SI" b="1" dirty="0" smtClean="0">
                <a:solidFill>
                  <a:srgbClr val="FFC000"/>
                </a:solidFill>
              </a:rPr>
            </a:br>
            <a:r>
              <a:rPr lang="sl-SI" sz="3600" b="1" dirty="0" smtClean="0">
                <a:solidFill>
                  <a:srgbClr val="FF0000"/>
                </a:solidFill>
              </a:rPr>
              <a:t>„</a:t>
            </a:r>
            <a:r>
              <a:rPr lang="sl-SI" sz="3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Otroci </a:t>
            </a:r>
            <a:r>
              <a:rPr lang="sl-SI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sl-SI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učijo iz izkušenj. Učijo se z </a:t>
            </a:r>
            <a:r>
              <a:rPr lang="sl-SI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refleksijo </a:t>
            </a:r>
            <a:r>
              <a:rPr lang="sl-SI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sl-SI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izkušnjah.“</a:t>
            </a:r>
            <a:br>
              <a:rPr lang="sl-SI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</a:t>
            </a:r>
            <a:r>
              <a:rPr lang="sl-SI" sz="3600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Neville</a:t>
            </a:r>
            <a:r>
              <a:rPr lang="sl-SI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</a:t>
            </a:r>
            <a:r>
              <a:rPr lang="sl-SI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3600" b="1" i="1" dirty="0">
              <a:solidFill>
                <a:srgbClr val="FFC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1" y="2472671"/>
            <a:ext cx="4374066" cy="28015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234" y="2524832"/>
            <a:ext cx="4098211" cy="27938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52" y="3213494"/>
            <a:ext cx="2308038" cy="11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979" y="323025"/>
            <a:ext cx="10378762" cy="83973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KAJ JE REFLEKSIJA?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338667" y="1004712"/>
            <a:ext cx="11679161" cy="58532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1. Refleksija </a:t>
            </a:r>
            <a:r>
              <a:rPr lang="sl-SI" b="1" dirty="0">
                <a:solidFill>
                  <a:srgbClr val="0070C0"/>
                </a:solidFill>
              </a:rPr>
              <a:t>pomaga pri razumevanju in ima ključno vlogo pri dobrem učenju, ker utrjuje učenje</a:t>
            </a:r>
            <a:r>
              <a:rPr lang="sl-SI" b="1" dirty="0" smtClean="0">
                <a:solidFill>
                  <a:srgbClr val="0070C0"/>
                </a:solidFill>
              </a:rPr>
              <a:t>.</a:t>
            </a:r>
          </a:p>
          <a:p>
            <a:pPr marL="45720" lvl="0" indent="0">
              <a:buClr>
                <a:srgbClr val="1CADE4"/>
              </a:buClr>
              <a:buNone/>
            </a:pPr>
            <a:r>
              <a:rPr lang="sl-SI" i="1" dirty="0" smtClean="0">
                <a:solidFill>
                  <a:srgbClr val="FF0000"/>
                </a:solidFill>
              </a:rPr>
              <a:t>2. Refleksija </a:t>
            </a:r>
            <a:r>
              <a:rPr lang="sl-SI" i="1" dirty="0">
                <a:solidFill>
                  <a:srgbClr val="FF0000"/>
                </a:solidFill>
              </a:rPr>
              <a:t>kot »zaznavanje lastnih mentalnih operacij« ali </a:t>
            </a:r>
            <a:r>
              <a:rPr lang="sl-SI" i="1" dirty="0" smtClean="0">
                <a:solidFill>
                  <a:srgbClr val="FF0000"/>
                </a:solidFill>
              </a:rPr>
              <a:t>kot »notranje </a:t>
            </a:r>
            <a:r>
              <a:rPr lang="sl-SI" i="1" dirty="0">
                <a:solidFill>
                  <a:srgbClr val="FF0000"/>
                </a:solidFill>
              </a:rPr>
              <a:t>zavedanje«, ki ga zunanji objekti ne stimulirajo neposredno. Pri </a:t>
            </a:r>
            <a:r>
              <a:rPr lang="sl-SI" i="1" dirty="0" smtClean="0">
                <a:solidFill>
                  <a:srgbClr val="FF0000"/>
                </a:solidFill>
              </a:rPr>
              <a:t>tem se </a:t>
            </a:r>
            <a:r>
              <a:rPr lang="sl-SI" i="1" dirty="0">
                <a:solidFill>
                  <a:srgbClr val="FF0000"/>
                </a:solidFill>
              </a:rPr>
              <a:t>aktivirajo miselni procesi, kot so: dvomljenje, verjetje, </a:t>
            </a:r>
            <a:r>
              <a:rPr lang="sl-SI" i="1" dirty="0" smtClean="0">
                <a:solidFill>
                  <a:srgbClr val="FF0000"/>
                </a:solidFill>
              </a:rPr>
              <a:t>mišljenje, spraševanje</a:t>
            </a:r>
            <a:r>
              <a:rPr lang="sl-SI" i="1" dirty="0">
                <a:solidFill>
                  <a:srgbClr val="FF0000"/>
                </a:solidFill>
              </a:rPr>
              <a:t>, želenje in porajanje ideje, kar predstavlja cilj refleksije. (</a:t>
            </a:r>
            <a:r>
              <a:rPr lang="sl-SI" i="1" dirty="0" smtClean="0">
                <a:solidFill>
                  <a:srgbClr val="FF0000"/>
                </a:solidFill>
              </a:rPr>
              <a:t> </a:t>
            </a:r>
            <a:r>
              <a:rPr lang="sl-SI" i="1" dirty="0" err="1" smtClean="0">
                <a:solidFill>
                  <a:srgbClr val="FF0000"/>
                </a:solidFill>
              </a:rPr>
              <a:t>Bunnin</a:t>
            </a:r>
            <a:r>
              <a:rPr lang="sl-SI" i="1" dirty="0" smtClean="0">
                <a:solidFill>
                  <a:srgbClr val="FF0000"/>
                </a:solidFill>
              </a:rPr>
              <a:t> </a:t>
            </a:r>
            <a:r>
              <a:rPr lang="sl-SI" i="1" dirty="0">
                <a:solidFill>
                  <a:srgbClr val="FF0000"/>
                </a:solidFill>
              </a:rPr>
              <a:t>in </a:t>
            </a:r>
            <a:r>
              <a:rPr lang="sl-SI" i="1" dirty="0" err="1">
                <a:solidFill>
                  <a:srgbClr val="FF0000"/>
                </a:solidFill>
              </a:rPr>
              <a:t>Yu</a:t>
            </a:r>
            <a:r>
              <a:rPr lang="sl-SI" i="1" dirty="0">
                <a:solidFill>
                  <a:srgbClr val="FF0000"/>
                </a:solidFill>
              </a:rPr>
              <a:t> </a:t>
            </a:r>
            <a:r>
              <a:rPr lang="sl-SI" i="1" dirty="0" smtClean="0">
                <a:solidFill>
                  <a:srgbClr val="FF0000"/>
                </a:solidFill>
              </a:rPr>
              <a:t>)</a:t>
            </a:r>
            <a:endParaRPr lang="sl-SI" i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sl-SI" b="1" dirty="0" smtClean="0">
                <a:solidFill>
                  <a:srgbClr val="FFC000"/>
                </a:solidFill>
              </a:rPr>
              <a:t>3. Učence </a:t>
            </a:r>
            <a:r>
              <a:rPr lang="sl-SI" b="1" dirty="0">
                <a:solidFill>
                  <a:srgbClr val="FFC000"/>
                </a:solidFill>
              </a:rPr>
              <a:t>spodbudimo , da skupaj premislijo o tem, kako so razmišljali in o čem so </a:t>
            </a:r>
            <a:r>
              <a:rPr lang="sl-SI" b="1" dirty="0" smtClean="0">
                <a:solidFill>
                  <a:srgbClr val="FFC000"/>
                </a:solidFill>
              </a:rPr>
              <a:t>razmišljali. </a:t>
            </a:r>
          </a:p>
          <a:p>
            <a:pPr marL="45720" indent="0">
              <a:buNone/>
            </a:pPr>
            <a:r>
              <a:rPr lang="sl-SI" b="1" dirty="0">
                <a:solidFill>
                  <a:srgbClr val="00B050"/>
                </a:solidFill>
              </a:rPr>
              <a:t>4</a:t>
            </a:r>
            <a:r>
              <a:rPr lang="sl-SI" b="1" dirty="0" smtClean="0">
                <a:solidFill>
                  <a:srgbClr val="00B050"/>
                </a:solidFill>
              </a:rPr>
              <a:t>. Razvija različne vrste mišljenja: 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B050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skrbno mišljenje,</a:t>
            </a:r>
            <a:endParaRPr lang="sl-SI" sz="20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sodelovalno mišljenje, 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ustvarjalno mišljenje,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kritično </a:t>
            </a:r>
            <a:r>
              <a:rPr lang="sl-SI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mišljenje</a:t>
            </a:r>
            <a:r>
              <a:rPr lang="sl-SI" b="1" dirty="0" smtClean="0">
                <a:solidFill>
                  <a:srgbClr val="00B050"/>
                </a:solidFill>
              </a:rPr>
              <a:t>.</a:t>
            </a:r>
            <a:r>
              <a:rPr lang="sl-SI" b="1" dirty="0">
                <a:solidFill>
                  <a:srgbClr val="FFC000"/>
                </a:solidFill>
              </a:rPr>
              <a:t> </a:t>
            </a:r>
            <a:endParaRPr lang="sl-SI" b="1" dirty="0" smtClean="0">
              <a:solidFill>
                <a:srgbClr val="FFC000"/>
              </a:solidFill>
            </a:endParaRPr>
          </a:p>
          <a:p>
            <a:pPr marL="45720" indent="0" fontAlgn="t">
              <a:buNone/>
            </a:pPr>
            <a:r>
              <a:rPr lang="sl-SI" b="1" dirty="0">
                <a:solidFill>
                  <a:srgbClr val="FFC000"/>
                </a:solidFill>
              </a:rPr>
              <a:t>5</a:t>
            </a:r>
            <a:r>
              <a:rPr lang="sl-SI" b="1" dirty="0" smtClean="0">
                <a:solidFill>
                  <a:srgbClr val="FFC000"/>
                </a:solidFill>
              </a:rPr>
              <a:t>. </a:t>
            </a:r>
            <a:r>
              <a:rPr lang="sl-SI" b="1" dirty="0">
                <a:solidFill>
                  <a:srgbClr val="FFC000"/>
                </a:solidFill>
              </a:rPr>
              <a:t>Razvija večjo  učenčevo samopodobo in samozavest.</a:t>
            </a:r>
          </a:p>
          <a:p>
            <a:pPr marL="45720" indent="0">
              <a:buNone/>
            </a:pPr>
            <a:r>
              <a:rPr lang="sl-SI" b="1" dirty="0">
                <a:solidFill>
                  <a:srgbClr val="0070C0"/>
                </a:solidFill>
              </a:rPr>
              <a:t>6</a:t>
            </a:r>
            <a:r>
              <a:rPr lang="sl-SI" b="1" dirty="0" smtClean="0">
                <a:solidFill>
                  <a:srgbClr val="0070C0"/>
                </a:solidFill>
              </a:rPr>
              <a:t>. Razvija zmožnosti  reševanja različnih težav in problemskih situacij.</a:t>
            </a:r>
          </a:p>
          <a:p>
            <a:pPr marL="45720" indent="0">
              <a:buNone/>
            </a:pPr>
            <a:r>
              <a:rPr lang="sl-SI" b="1" dirty="0">
                <a:solidFill>
                  <a:srgbClr val="FFC000"/>
                </a:solidFill>
              </a:rPr>
              <a:t>7</a:t>
            </a:r>
            <a:r>
              <a:rPr lang="sl-SI" b="1" dirty="0" smtClean="0">
                <a:solidFill>
                  <a:srgbClr val="FFC000"/>
                </a:solidFill>
              </a:rPr>
              <a:t>. Dviguje učenčevo ustvarjalnost.</a:t>
            </a:r>
            <a:endParaRPr lang="sl-SI" b="1" dirty="0">
              <a:solidFill>
                <a:srgbClr val="FFC000"/>
              </a:solidFill>
            </a:endParaRPr>
          </a:p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7646" y="222070"/>
            <a:ext cx="11027954" cy="1162593"/>
          </a:xfrm>
        </p:spPr>
        <p:txBody>
          <a:bodyPr>
            <a:normAutofit fontScale="90000"/>
          </a:bodyPr>
          <a:lstStyle/>
          <a:p>
            <a:r>
              <a:rPr lang="sl-SI" sz="2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1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KORAK 1: </a:t>
            </a:r>
            <a:r>
              <a:rPr lang="sl-SI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USTVARIMO </a:t>
            </a:r>
            <a:r>
              <a:rPr lang="sl-SI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OKOLJE ZA </a:t>
            </a:r>
            <a:r>
              <a:rPr lang="sl-SI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RAZMIŠLJANJE</a:t>
            </a:r>
            <a:r>
              <a:rPr lang="sl-SI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učenci se pogovorimo o </a:t>
            </a:r>
            <a:r>
              <a:rPr lang="sl-SI" sz="3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vrednotah:</a:t>
            </a:r>
            <a:endParaRPr lang="sl-SI" sz="31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7018" y="1384663"/>
            <a:ext cx="11286308" cy="53818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poštljivosti: spoštovanje drugih in njihovih </a:t>
            </a:r>
            <a:r>
              <a:rPr lang="sl-SI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idej 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(brez prekinjanja, skakanja v besedo, LEONG: Le Ena Oseba </a:t>
            </a:r>
            <a:r>
              <a:rPr lang="sl-SI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Naenkrat Govori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sl-SI" sz="2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3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l-SI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dprtosti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prožnost, pripravljenost spremeniti svoje mnenje;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onstruktivnosti: zavesten trud za boljše ideje in lepše obnašanje;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azumnosti: navedba in sprejemanje razlogov;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3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l-SI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ntidiskriminatornosti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prijateljsko vedenje, lahko izraziš nestrinjanje, d</a:t>
            </a:r>
            <a:r>
              <a:rPr lang="sl-SI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nisi zoprn in neprijeten;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3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l-SI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emeljitosti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vztrajnosti: misliti stvari do konca in pogumno vztrajati pri svojih stališčih;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mpatiji: ceniti, upoštevati mnenja in izkušnje drugih;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ončni, optimistični naravnanosti, smisel za humor, pozitivnost.</a:t>
            </a:r>
          </a:p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9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6206" y="505097"/>
            <a:ext cx="10946676" cy="866504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KORAK </a:t>
            </a:r>
            <a:r>
              <a:rPr lang="sl-SI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sl-SI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OGRODJE </a:t>
            </a:r>
            <a:r>
              <a:rPr lang="sl-SI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RAZMIŠLJANJE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628967"/>
              </p:ext>
            </p:extLst>
          </p:nvPr>
        </p:nvGraphicFramePr>
        <p:xfrm>
          <a:off x="666206" y="1371600"/>
          <a:ext cx="11129552" cy="5172890"/>
        </p:xfrm>
        <a:graphic>
          <a:graphicData uri="http://schemas.openxmlformats.org/drawingml/2006/table">
            <a:tbl>
              <a:tblPr firstRow="1" firstCol="1" bandRow="1"/>
              <a:tblGrid>
                <a:gridCol w="3618811">
                  <a:extLst>
                    <a:ext uri="{9D8B030D-6E8A-4147-A177-3AD203B41FA5}">
                      <a16:colId xmlns:a16="http://schemas.microsoft.com/office/drawing/2014/main" xmlns="" val="2013264853"/>
                    </a:ext>
                  </a:extLst>
                </a:gridCol>
                <a:gridCol w="3759454">
                  <a:extLst>
                    <a:ext uri="{9D8B030D-6E8A-4147-A177-3AD203B41FA5}">
                      <a16:colId xmlns:a16="http://schemas.microsoft.com/office/drawing/2014/main" xmlns="" val="1575755492"/>
                    </a:ext>
                  </a:extLst>
                </a:gridCol>
                <a:gridCol w="3751287">
                  <a:extLst>
                    <a:ext uri="{9D8B030D-6E8A-4147-A177-3AD203B41FA5}">
                      <a16:colId xmlns:a16="http://schemas.microsoft.com/office/drawing/2014/main" xmlns="" val="3542203993"/>
                    </a:ext>
                  </a:extLst>
                </a:gridCol>
              </a:tblGrid>
              <a:tr h="9055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Oblika mišljenja</a:t>
                      </a:r>
                      <a:endParaRPr lang="sl-SI" sz="3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Najbolj znana praksa</a:t>
                      </a:r>
                      <a:endParaRPr lang="sl-SI" sz="3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Preprosta razlaga</a:t>
                      </a:r>
                      <a:endParaRPr lang="sl-SI" sz="3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898790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Skrbnost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(skrbno</a:t>
                      </a:r>
                      <a:r>
                        <a:rPr lang="sl-SI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mišljenje)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Poslušanje in vrednotenje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Mislimo na druge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268916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Sodelovanje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(sodelovalno</a:t>
                      </a:r>
                      <a:r>
                        <a:rPr lang="sl-SI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mišljenje)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Govorjenje in podpiranje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Mislimo z drugimi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3829502"/>
                  </a:ext>
                </a:extLst>
              </a:tr>
              <a:tr h="94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Ustvarjalnost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(ustvarjalno</a:t>
                      </a:r>
                      <a:r>
                        <a:rPr lang="sl-SI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mišljenje)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Predlogi in povezovanje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Mislimo sami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7024420"/>
                  </a:ext>
                </a:extLst>
              </a:tr>
              <a:tr h="1423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Kritičnost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(kritično mišljenje)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Zastavljanje vprašanj </a:t>
                      </a:r>
                      <a:endParaRPr lang="sl-SI" sz="24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navedba razlogov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Mislimo o mišljenju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401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9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0800" y="395112"/>
            <a:ext cx="9697720" cy="80151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PRIMER UČNEGA LISTA IN IZDELEK DIJAKA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1415168"/>
            <a:ext cx="4301067" cy="53214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43" y="1456266"/>
            <a:ext cx="4244624" cy="5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83823" y="462845"/>
            <a:ext cx="5260622" cy="556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b="1" i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NALOGA 1: Izziv za premišljevanje, razmišljanje in odzivanje.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Nasvet naj bo,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bodi danes sam s seboj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vase se zazri,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 tišina tvoje misli osveži. 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Vsi smo eno,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 vsi,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vsi različni in posebni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 naše so skrbi.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Bodi prijazen, ljubezniv,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uvideven in spoštljiv. 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 odrasli že vedo,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naj bo to šlo.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Prihaja že lep novi svet,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vsi smo eno,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 vsi,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vsi različni in posebni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 naše so skrbi.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Sedaj pa le pojdi naprej,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odpri srce, zaupaj vase,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poseben in oseben.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734755" y="259644"/>
            <a:ext cx="6287911" cy="508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b="1" i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NALOGA 2: Moja dnevna rutina pouka na daljavo 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Učim se v svoji sobi, kjer imam mir. Vsak dan profesorji pošljejo snov za vsak predmet posebej in skušam narediti vse v enem dnevu, če ne sem v zamudi. 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Vsak večer si na koledar napišem, katere predmete imamo na urniku naslednji dan in ko končam z določenim predmetom ga prečrtam. 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Težave imam pri koncentraciji; velikokrat, ko rešujem naloge se zagledam v telefon ali skozi okno.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Najbolj mi je všeč, ker lahko dlje spim in tudi trenutno ni toliko stresa za spraševanje in teste.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Težava je v tem, da nas nekateri profesorji preveč obremenjujejo z delom, zato včasih ne končam vsega isti dan in se tako nabira vsak dan več. Skratka nikoli si nisem mislila, da bom šolo dejansko pogrešala.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923823" y="5565421"/>
            <a:ext cx="8963377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b="1" i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NALOGA 3: USTVARJALNI KOTIČEK  - CREATIVITY CORNER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</a:rPr>
              <a:t>Ker mi kuhanje ni pri srcu, vam tukaj prilagam video, kako približno poteka moj dan v karanteni.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71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080" y="609600"/>
            <a:ext cx="10378440" cy="1258389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ZA KONEC   -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dirty="0" smtClean="0"/>
              <a:t>MISLI O POMENU VPRAŠANJ IN RAZMIŠLJANJA 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0080" y="2099733"/>
            <a:ext cx="10933610" cy="4327193"/>
          </a:xfrm>
        </p:spPr>
        <p:txBody>
          <a:bodyPr/>
          <a:lstStyle/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»Test dobrega učitelja ni, koliko vprašanj lahko zastavi učencem, da bodo nanje zlahka odgovorili; ampak koliko vprašanj učencev, na katere sam težko najde odgovor, mu je uspelo navdihniti.«</a:t>
            </a:r>
          </a:p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2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</a:t>
            </a:r>
            <a:r>
              <a:rPr lang="sl-SI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Welington</a:t>
            </a:r>
            <a:r>
              <a:rPr lang="sl-SI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Rollins</a:t>
            </a:r>
            <a:r>
              <a:rPr lang="sl-SI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(1847 - 1897)</a:t>
            </a:r>
          </a:p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l-SI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sl-SI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Moč spraševanja je temelj vsakršnega človeškega napredka</a:t>
            </a:r>
            <a:r>
              <a:rPr lang="sl-SI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.«     </a:t>
            </a:r>
          </a:p>
          <a:p>
            <a:pPr marL="4572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l-SI" sz="2400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Indira</a:t>
            </a:r>
            <a:r>
              <a:rPr lang="sl-SI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Gandhi</a:t>
            </a:r>
            <a:endParaRPr lang="sl-SI" sz="2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98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Osnovno</Template>
  <TotalTime>305</TotalTime>
  <Words>569</Words>
  <Application>Microsoft Office PowerPoint</Application>
  <PresentationFormat>Po meri</PresentationFormat>
  <Paragraphs>89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Osnovno</vt:lpstr>
      <vt:lpstr>  REFLEKSIJA  KOT MISELNA DEJAVNOST UČENCEV PRI POUKU DRUŽBOSLOVJA </vt:lpstr>
      <vt:lpstr> „Otroci se ne učijo iz izkušenj. Učijo se z refleksijo o izkušnjah.“                                                                                         Neville West </vt:lpstr>
      <vt:lpstr>KAJ JE REFLEKSIJA?</vt:lpstr>
      <vt:lpstr> KORAK 1: USTVARIMO OKOLJE ZA RAZMIŠLJANJE Z učenci se pogovorimo o vrednotah:</vt:lpstr>
      <vt:lpstr>KORAK 2: OGRODJE ZA RAZMIŠLJANJE</vt:lpstr>
      <vt:lpstr>PRIMER UČNEGA LISTA IN IZDELEK DIJAKA</vt:lpstr>
      <vt:lpstr>PowerPointova predstavitev</vt:lpstr>
      <vt:lpstr>ZA KONEC   -  MISLI O POMENU VPRAŠANJ IN RAZMIŠLJANJA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Mojca</dc:creator>
  <cp:lastModifiedBy>Jožica Gramc</cp:lastModifiedBy>
  <cp:revision>54</cp:revision>
  <dcterms:created xsi:type="dcterms:W3CDTF">2020-09-30T04:04:26Z</dcterms:created>
  <dcterms:modified xsi:type="dcterms:W3CDTF">2020-09-30T15:39:10Z</dcterms:modified>
</cp:coreProperties>
</file>