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2" r:id="rId6"/>
    <p:sldId id="264" r:id="rId7"/>
    <p:sldId id="267" r:id="rId8"/>
    <p:sldId id="268" r:id="rId9"/>
    <p:sldId id="266" r:id="rId10"/>
    <p:sldId id="272" r:id="rId11"/>
    <p:sldId id="271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614880-AB7E-442A-A36D-7F3A4A975517}" v="26" dt="2020-09-29T17:32:20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-21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AD49-C4B2-49E5-AFF1-F2BF4E4BF05E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72A3-C830-4E68-B22C-59FEB4E96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898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AD49-C4B2-49E5-AFF1-F2BF4E4BF05E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72A3-C830-4E68-B22C-59FEB4E96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516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AD49-C4B2-49E5-AFF1-F2BF4E4BF05E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72A3-C830-4E68-B22C-59FEB4E96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539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AD49-C4B2-49E5-AFF1-F2BF4E4BF05E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72A3-C830-4E68-B22C-59FEB4E96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875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AD49-C4B2-49E5-AFF1-F2BF4E4BF05E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72A3-C830-4E68-B22C-59FEB4E96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307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AD49-C4B2-49E5-AFF1-F2BF4E4BF05E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72A3-C830-4E68-B22C-59FEB4E96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663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AD49-C4B2-49E5-AFF1-F2BF4E4BF05E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72A3-C830-4E68-B22C-59FEB4E96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867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AD49-C4B2-49E5-AFF1-F2BF4E4BF05E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72A3-C830-4E68-B22C-59FEB4E96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955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AD49-C4B2-49E5-AFF1-F2BF4E4BF05E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72A3-C830-4E68-B22C-59FEB4E96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397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AD49-C4B2-49E5-AFF1-F2BF4E4BF05E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72A3-C830-4E68-B22C-59FEB4E96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192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AD49-C4B2-49E5-AFF1-F2BF4E4BF05E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72A3-C830-4E68-B22C-59FEB4E96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446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EAD49-C4B2-49E5-AFF1-F2BF4E4BF05E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D72A3-C830-4E68-B22C-59FEB4E96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557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31" y="-82249"/>
            <a:ext cx="12503907" cy="6940249"/>
          </a:xfrm>
          <a:prstGeom prst="rect">
            <a:avLst/>
          </a:prstGeom>
        </p:spPr>
      </p:pic>
      <p:sp>
        <p:nvSpPr>
          <p:cNvPr id="10" name="Naslov 9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Tretje študijsko srečanje učiteljev družboslovja</a:t>
            </a:r>
          </a:p>
        </p:txBody>
      </p:sp>
      <p:sp>
        <p:nvSpPr>
          <p:cNvPr id="11" name="Podnaslov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Matjaž Prezelj</a:t>
            </a:r>
          </a:p>
          <a:p>
            <a:r>
              <a:rPr lang="sl-SI" dirty="0" err="1"/>
              <a:t>uni</a:t>
            </a:r>
            <a:r>
              <a:rPr lang="sl-SI" dirty="0"/>
              <a:t>. dipl. </a:t>
            </a:r>
            <a:r>
              <a:rPr lang="sl-SI" dirty="0" err="1"/>
              <a:t>geo</a:t>
            </a:r>
            <a:r>
              <a:rPr lang="sl-SI" dirty="0"/>
              <a:t>. </a:t>
            </a:r>
            <a:r>
              <a:rPr lang="sl-SI"/>
              <a:t>in </a:t>
            </a:r>
            <a:r>
              <a:rPr lang="sl-SI" dirty="0"/>
              <a:t>prof. </a:t>
            </a:r>
            <a:r>
              <a:rPr lang="sl-SI" dirty="0" err="1"/>
              <a:t>zgo</a:t>
            </a:r>
            <a:r>
              <a:rPr lang="sl-SI" dirty="0"/>
              <a:t>.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322660" y="6218235"/>
            <a:ext cx="234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Ajdovščina</a:t>
            </a:r>
            <a:r>
              <a:rPr lang="sl-SI"/>
              <a:t>, 30. </a:t>
            </a:r>
            <a:r>
              <a:rPr lang="sl-SI" dirty="0"/>
              <a:t>9. 2020</a:t>
            </a:r>
          </a:p>
        </p:txBody>
      </p:sp>
    </p:spTree>
    <p:extLst>
      <p:ext uri="{BB962C8B-B14F-4D97-AF65-F5344CB8AC3E}">
        <p14:creationId xmlns:p14="http://schemas.microsoft.com/office/powerpoint/2010/main" val="20192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B65BA93-493A-487F-A899-CEBB4D07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267AFC8-DF2D-4A9E-A391-4A8871D38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84F94D7B-B840-4C9B-9580-0F3196B1A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31" y="-82249"/>
            <a:ext cx="12503907" cy="6940249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A310BACE-238E-41FA-99B3-4DDEA463E3D6}"/>
              </a:ext>
            </a:extLst>
          </p:cNvPr>
          <p:cNvSpPr txBox="1"/>
          <p:nvPr/>
        </p:nvSpPr>
        <p:spPr>
          <a:xfrm>
            <a:off x="555978" y="681037"/>
            <a:ext cx="6327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chemeClr val="accent1"/>
                </a:solidFill>
              </a:rPr>
              <a:t>Deklarativni cilji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="" xmlns:a16="http://schemas.microsoft.com/office/drawing/2014/main" id="{141C19A4-CE1F-4908-BE3E-91216CAF97AD}"/>
              </a:ext>
            </a:extLst>
          </p:cNvPr>
          <p:cNvSpPr txBox="1"/>
          <p:nvPr/>
        </p:nvSpPr>
        <p:spPr>
          <a:xfrm>
            <a:off x="555978" y="1513920"/>
            <a:ext cx="1147797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sl-SI" sz="2400" b="0" i="0" dirty="0">
                <a:solidFill>
                  <a:srgbClr val="000000"/>
                </a:solidFill>
                <a:effectLst/>
                <a:latin typeface="+mj-lt"/>
              </a:rPr>
              <a:t>Dijak:</a:t>
            </a:r>
          </a:p>
          <a:p>
            <a:pPr marL="0" indent="0" algn="l">
              <a:buNone/>
            </a:pPr>
            <a:endParaRPr lang="sl-SI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400" b="0" i="0" dirty="0">
                <a:solidFill>
                  <a:srgbClr val="000000"/>
                </a:solidFill>
                <a:effectLst/>
                <a:latin typeface="+mj-lt"/>
              </a:rPr>
              <a:t>Spoznava različne družbeno politične sisteme v Evropi od komunizma v Sovjetski zvezi do fašizma v Italiji ter demokratičnih sistemov v zahodni in severni Evropi;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400" b="0" i="0" dirty="0">
                <a:solidFill>
                  <a:srgbClr val="000000"/>
                </a:solidFill>
                <a:effectLst/>
                <a:latin typeface="+mj-lt"/>
              </a:rPr>
              <a:t>Razume, zakaj je v Nemčiji prišlo do nacizma in zakaj je ta sistem pomenil veliko nevarnost in grožnjo za mir;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400" b="0" i="0" dirty="0">
                <a:solidFill>
                  <a:srgbClr val="000000"/>
                </a:solidFill>
                <a:effectLst/>
                <a:latin typeface="+mj-lt"/>
              </a:rPr>
              <a:t>Spoznava težnje fašističnih držav po novih osvajanjih do izbruha druge svetovne vojne;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400" b="0" i="0" dirty="0">
                <a:solidFill>
                  <a:srgbClr val="000000"/>
                </a:solidFill>
                <a:effectLst/>
                <a:latin typeface="+mj-lt"/>
              </a:rPr>
              <a:t>Opiše potek druge svetovne vojne in določi vpletene države;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400" b="0" i="0" dirty="0">
                <a:solidFill>
                  <a:srgbClr val="000000"/>
                </a:solidFill>
                <a:effectLst/>
                <a:latin typeface="+mj-lt"/>
              </a:rPr>
              <a:t>Spoznava življenje ljudi v okupirani Evropi in njihov odpor;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400" b="0" i="0" dirty="0">
                <a:solidFill>
                  <a:srgbClr val="000000"/>
                </a:solidFill>
                <a:effectLst/>
                <a:latin typeface="+mj-lt"/>
              </a:rPr>
              <a:t>Opiše drugo svetovno vojno v Evropi in na svetu od preobrata do konca vojne;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400" b="0" i="0" dirty="0">
                <a:solidFill>
                  <a:srgbClr val="000000"/>
                </a:solidFill>
                <a:effectLst/>
                <a:latin typeface="+mj-lt"/>
              </a:rPr>
              <a:t>Se seznani s posledicami druge svetovne vojne za Evropo in svet;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400" b="0" i="0" dirty="0">
                <a:solidFill>
                  <a:srgbClr val="000000"/>
                </a:solidFill>
                <a:effectLst/>
                <a:latin typeface="+mj-lt"/>
              </a:rPr>
              <a:t>Analizira glavne sklepe zavezniških konferenc v Teheranu, na Jalti in v Potsdamu.</a:t>
            </a:r>
          </a:p>
        </p:txBody>
      </p:sp>
    </p:spTree>
    <p:extLst>
      <p:ext uri="{BB962C8B-B14F-4D97-AF65-F5344CB8AC3E}">
        <p14:creationId xmlns:p14="http://schemas.microsoft.com/office/powerpoint/2010/main" val="41460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75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25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F124470-C178-4F18-8D9B-95B531F46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191EC865-D548-4EE6-AC6C-502BF534C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68F06A5A-11F6-43C6-9246-EBE36A3AE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4747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285CC6D4-04EC-4937-9EAC-79CF3DF275DE}"/>
              </a:ext>
            </a:extLst>
          </p:cNvPr>
          <p:cNvSpPr txBox="1"/>
          <p:nvPr/>
        </p:nvSpPr>
        <p:spPr>
          <a:xfrm>
            <a:off x="451556" y="1114039"/>
            <a:ext cx="1152595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1700" dirty="0">
                <a:solidFill>
                  <a:srgbClr val="000000"/>
                </a:solidFill>
                <a:latin typeface="+mj-lt"/>
              </a:rPr>
              <a:t>P</a:t>
            </a:r>
            <a:r>
              <a:rPr lang="sl-SI" sz="1700" b="0" i="0" dirty="0">
                <a:solidFill>
                  <a:srgbClr val="000000"/>
                </a:solidFill>
                <a:effectLst/>
                <a:latin typeface="+mj-lt"/>
              </a:rPr>
              <a:t>ojasni vzroke za izbruh druge svetovne vojne in razvrsti evropske države med tiste, ki pripadajo trojnemu paktu, in tiste, ki pripadajo protifašistični koaliciji;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1700" dirty="0">
                <a:solidFill>
                  <a:srgbClr val="000000"/>
                </a:solidFill>
                <a:latin typeface="+mj-lt"/>
              </a:rPr>
              <a:t>N</a:t>
            </a:r>
            <a:r>
              <a:rPr lang="sl-SI" sz="1700" b="0" i="0" dirty="0">
                <a:solidFill>
                  <a:srgbClr val="000000"/>
                </a:solidFill>
                <a:effectLst/>
                <a:latin typeface="+mj-lt"/>
              </a:rPr>
              <a:t>ašteje in po pomembnosti razvrsti najpomembnejše dogodke od začetka druge svetovne vojne do napada na Jugoslavijo aprila 1941;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1700" dirty="0">
                <a:solidFill>
                  <a:srgbClr val="000000"/>
                </a:solidFill>
                <a:latin typeface="+mj-lt"/>
              </a:rPr>
              <a:t>O</a:t>
            </a:r>
            <a:r>
              <a:rPr lang="sl-SI" sz="1700" b="0" i="0" dirty="0">
                <a:solidFill>
                  <a:srgbClr val="000000"/>
                </a:solidFill>
                <a:effectLst/>
                <a:latin typeface="+mj-lt"/>
              </a:rPr>
              <a:t>piše razdelitev slovenskega ozemlja med okupatorje in primerja okupacijske sisteme ter pritiske na Slovence;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1700" dirty="0">
                <a:solidFill>
                  <a:srgbClr val="000000"/>
                </a:solidFill>
                <a:latin typeface="+mj-lt"/>
              </a:rPr>
              <a:t>N</a:t>
            </a:r>
            <a:r>
              <a:rPr lang="sl-SI" sz="1700" b="0" i="0" dirty="0">
                <a:solidFill>
                  <a:srgbClr val="000000"/>
                </a:solidFill>
                <a:effectLst/>
                <a:latin typeface="+mj-lt"/>
              </a:rPr>
              <a:t>a podlagi virov sklepa o različnih okupacijskih sistemih na slovenskem ozemlju;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1700" dirty="0">
                <a:solidFill>
                  <a:srgbClr val="000000"/>
                </a:solidFill>
                <a:latin typeface="+mj-lt"/>
              </a:rPr>
              <a:t>O</a:t>
            </a:r>
            <a:r>
              <a:rPr lang="sl-SI" sz="1700" b="0" i="0" dirty="0">
                <a:solidFill>
                  <a:srgbClr val="000000"/>
                </a:solidFill>
                <a:effectLst/>
                <a:latin typeface="+mj-lt"/>
              </a:rPr>
              <a:t>b odlomkih besedil in virov analizira stališča političnih strank in posameznika do okupatorja (Osvobodilna fronta, Slovenska Zaveza);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1700" dirty="0">
                <a:solidFill>
                  <a:srgbClr val="000000"/>
                </a:solidFill>
                <a:latin typeface="+mj-lt"/>
              </a:rPr>
              <a:t>P</a:t>
            </a:r>
            <a:r>
              <a:rPr lang="sl-SI" sz="1700" b="0" i="0" dirty="0">
                <a:solidFill>
                  <a:srgbClr val="000000"/>
                </a:solidFill>
                <a:effectLst/>
                <a:latin typeface="+mj-lt"/>
              </a:rPr>
              <a:t>ozna žarišča vstaje in začetek odporniškega gibanja v Sloveniji;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1700" dirty="0">
                <a:solidFill>
                  <a:srgbClr val="000000"/>
                </a:solidFill>
                <a:latin typeface="+mj-lt"/>
              </a:rPr>
              <a:t>U</a:t>
            </a:r>
            <a:r>
              <a:rPr lang="sl-SI" sz="1700" b="0" i="0" dirty="0">
                <a:solidFill>
                  <a:srgbClr val="000000"/>
                </a:solidFill>
                <a:effectLst/>
                <a:latin typeface="+mj-lt"/>
              </a:rPr>
              <a:t>gotovi razlike med slovenskimi pokrajinami glede razširjenosti odpora proti okupatorju in skuša najti razloge zanje;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1700" dirty="0">
                <a:solidFill>
                  <a:srgbClr val="000000"/>
                </a:solidFill>
                <a:latin typeface="+mj-lt"/>
              </a:rPr>
              <a:t>R</a:t>
            </a:r>
            <a:r>
              <a:rPr lang="sl-SI" sz="1700" b="0" i="0" dirty="0">
                <a:solidFill>
                  <a:srgbClr val="000000"/>
                </a:solidFill>
                <a:effectLst/>
                <a:latin typeface="+mj-lt"/>
              </a:rPr>
              <a:t>azmisli in spozna, kako je vojna spremenila življenje posameznikov (pomanjkanje, strah, žrtve, talci, materialna škoda, prisilno preseljevanje, prisilna mobilizacija v nemško vojsko, stiske vasi in posameznika zaradi različnih vojska, teror in taborišča, usodne odločitve posameznika);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1700" dirty="0">
                <a:solidFill>
                  <a:srgbClr val="000000"/>
                </a:solidFill>
                <a:latin typeface="+mj-lt"/>
              </a:rPr>
              <a:t>P</a:t>
            </a:r>
            <a:r>
              <a:rPr lang="sl-SI" sz="1700" b="0" i="0" dirty="0">
                <a:solidFill>
                  <a:srgbClr val="000000"/>
                </a:solidFill>
                <a:effectLst/>
                <a:latin typeface="+mj-lt"/>
              </a:rPr>
              <a:t>rimerja pomembnejše dogodke med drugo svetovno vojno pri nas, v Evropi in svetu;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1700" dirty="0">
                <a:solidFill>
                  <a:srgbClr val="000000"/>
                </a:solidFill>
                <a:latin typeface="+mj-lt"/>
              </a:rPr>
              <a:t>P</a:t>
            </a:r>
            <a:r>
              <a:rPr lang="sl-SI" sz="1700" b="0" i="0" dirty="0">
                <a:solidFill>
                  <a:srgbClr val="000000"/>
                </a:solidFill>
                <a:effectLst/>
                <a:latin typeface="+mj-lt"/>
              </a:rPr>
              <a:t>oimenuje glavna bojišča in prelomnice v drugi svetovni vojni;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1700" dirty="0">
                <a:solidFill>
                  <a:srgbClr val="000000"/>
                </a:solidFill>
                <a:latin typeface="+mj-lt"/>
              </a:rPr>
              <a:t>P</a:t>
            </a:r>
            <a:r>
              <a:rPr lang="sl-SI" sz="1700" b="0" i="0" dirty="0">
                <a:solidFill>
                  <a:srgbClr val="000000"/>
                </a:solidFill>
                <a:effectLst/>
                <a:latin typeface="+mj-lt"/>
              </a:rPr>
              <a:t>ozna razvoj odporniškega gibanja (Dolomitska izjava) in razvoj njegovih povezav z zavezniki;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1700" dirty="0">
                <a:solidFill>
                  <a:srgbClr val="000000"/>
                </a:solidFill>
                <a:latin typeface="+mj-lt"/>
              </a:rPr>
              <a:t>P</a:t>
            </a:r>
            <a:r>
              <a:rPr lang="sl-SI" sz="1700" b="0" i="0" dirty="0">
                <a:solidFill>
                  <a:srgbClr val="000000"/>
                </a:solidFill>
                <a:effectLst/>
                <a:latin typeface="+mj-lt"/>
              </a:rPr>
              <a:t>rimerja in opiše medsebojni odnos vojaških formacij na ozemlju Slovenije in pozna vzroke za medsebojne spopade;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1700" dirty="0">
                <a:solidFill>
                  <a:srgbClr val="000000"/>
                </a:solidFill>
                <a:latin typeface="+mj-lt"/>
              </a:rPr>
              <a:t>R</a:t>
            </a:r>
            <a:r>
              <a:rPr lang="sl-SI" sz="1700" b="0" i="0" dirty="0">
                <a:solidFill>
                  <a:srgbClr val="000000"/>
                </a:solidFill>
                <a:effectLst/>
                <a:latin typeface="+mj-lt"/>
              </a:rPr>
              <a:t>azume vzroke za visoko število žrtev med drugo svetovno vojno pri Slovencih.</a:t>
            </a:r>
          </a:p>
        </p:txBody>
      </p:sp>
    </p:spTree>
    <p:extLst>
      <p:ext uri="{BB962C8B-B14F-4D97-AF65-F5344CB8AC3E}">
        <p14:creationId xmlns:p14="http://schemas.microsoft.com/office/powerpoint/2010/main" val="83817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31" y="-82249"/>
            <a:ext cx="12503907" cy="6940249"/>
          </a:xfrm>
          <a:prstGeom prst="rect">
            <a:avLst/>
          </a:prstGeom>
        </p:spPr>
      </p:pic>
      <p:sp>
        <p:nvSpPr>
          <p:cNvPr id="10" name="Naslov 9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4154311" cy="477837"/>
          </a:xfrm>
        </p:spPr>
        <p:txBody>
          <a:bodyPr>
            <a:noAutofit/>
          </a:bodyPr>
          <a:lstStyle/>
          <a:p>
            <a:pPr algn="l"/>
            <a:r>
              <a:rPr lang="sl-SI" sz="3200" b="1" dirty="0">
                <a:solidFill>
                  <a:schemeClr val="accent1"/>
                </a:solidFill>
              </a:rPr>
              <a:t>Proceduralni cilji</a:t>
            </a:r>
          </a:p>
        </p:txBody>
      </p:sp>
      <p:sp>
        <p:nvSpPr>
          <p:cNvPr id="11" name="Podnaslov 10"/>
          <p:cNvSpPr>
            <a:spLocks noGrp="1"/>
          </p:cNvSpPr>
          <p:nvPr>
            <p:ph type="subTitle" idx="1"/>
          </p:nvPr>
        </p:nvSpPr>
        <p:spPr>
          <a:xfrm>
            <a:off x="1524000" y="1885244"/>
            <a:ext cx="9144000" cy="3372556"/>
          </a:xfrm>
        </p:spPr>
        <p:txBody>
          <a:bodyPr/>
          <a:lstStyle/>
          <a:p>
            <a:pPr marL="0" indent="0" algn="l">
              <a:buNone/>
            </a:pPr>
            <a:r>
              <a:rPr lang="sl-SI" b="0" i="0" dirty="0">
                <a:solidFill>
                  <a:srgbClr val="000000"/>
                </a:solidFill>
                <a:effectLst/>
                <a:latin typeface="+mj-lt"/>
              </a:rPr>
              <a:t>Dijak: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b="0" i="0" dirty="0">
                <a:solidFill>
                  <a:srgbClr val="000000"/>
                </a:solidFill>
                <a:effectLst/>
                <a:latin typeface="+mj-lt"/>
              </a:rPr>
              <a:t>se zna orientirati v zgodovinskem času in prostoru;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b="0" i="0" dirty="0">
                <a:solidFill>
                  <a:srgbClr val="000000"/>
                </a:solidFill>
                <a:effectLst/>
                <a:latin typeface="+mj-lt"/>
              </a:rPr>
              <a:t>zna oblikovati svoje sklepe, mnenja, stališča in interpretacije;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b="0" i="0" dirty="0">
                <a:solidFill>
                  <a:srgbClr val="000000"/>
                </a:solidFill>
                <a:effectLst/>
                <a:latin typeface="+mj-lt"/>
              </a:rPr>
              <a:t>zna kritično analizirati različne poglede in interpretacije o zgodovinskih dogodkih, pojavih in procesih;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b="0" i="0" dirty="0">
                <a:solidFill>
                  <a:srgbClr val="000000"/>
                </a:solidFill>
                <a:effectLst/>
                <a:latin typeface="+mj-lt"/>
              </a:rPr>
              <a:t>se zna učinkovito izražati na različne načine in primerno različnim okoliščinam (pisno, z uporabo IKT …).</a:t>
            </a:r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22660" y="62182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062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643D355-85C2-4DFC-9513-FC4831AA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9B7EAA24-5C3C-4565-B826-368BF2105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2CDCFDD0-4F89-4386-9CAA-9AE109961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31" y="-82249"/>
            <a:ext cx="12503907" cy="6940249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="" xmlns:a16="http://schemas.microsoft.com/office/drawing/2014/main" id="{8061EBB1-09C2-42AB-A5F3-AD78BBC97E5C}"/>
              </a:ext>
            </a:extLst>
          </p:cNvPr>
          <p:cNvSpPr txBox="1">
            <a:spLocks/>
          </p:cNvSpPr>
          <p:nvPr/>
        </p:nvSpPr>
        <p:spPr>
          <a:xfrm>
            <a:off x="838200" y="697178"/>
            <a:ext cx="10515600" cy="869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>
                <a:solidFill>
                  <a:schemeClr val="accent1"/>
                </a:solidFill>
              </a:rPr>
              <a:t>Odnosni cilji</a:t>
            </a:r>
          </a:p>
        </p:txBody>
      </p:sp>
      <p:sp>
        <p:nvSpPr>
          <p:cNvPr id="9" name="Označba mesta vsebine 2">
            <a:extLst>
              <a:ext uri="{FF2B5EF4-FFF2-40B4-BE49-F238E27FC236}">
                <a16:creationId xmlns="" xmlns:a16="http://schemas.microsoft.com/office/drawing/2014/main" id="{9DB19781-94FA-4911-8C33-516C6B9993A8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1150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600" dirty="0">
                <a:latin typeface="+mj-lt"/>
              </a:rPr>
              <a:t>Dijaki:</a:t>
            </a:r>
          </a:p>
          <a:p>
            <a:r>
              <a:rPr lang="sl-SI" sz="2600" dirty="0">
                <a:solidFill>
                  <a:srgbClr val="000000"/>
                </a:solidFill>
                <a:latin typeface="+mj-lt"/>
              </a:rPr>
              <a:t>oblikujejo pogled na svet, ki temelji na spoštovanju človekovih pravic, enakosti, demokracije in odgovornega in kritičnega državljanstva;</a:t>
            </a:r>
          </a:p>
          <a:p>
            <a:r>
              <a:rPr lang="sl-SI" sz="2600" dirty="0">
                <a:solidFill>
                  <a:srgbClr val="000000"/>
                </a:solidFill>
                <a:latin typeface="+mj-lt"/>
              </a:rPr>
              <a:t>razvijejo sposobnost razumevanja in spoštovanja različnih ver, kultur in skupnosti;</a:t>
            </a:r>
          </a:p>
          <a:p>
            <a:r>
              <a:rPr lang="sl-SI" sz="2600" dirty="0">
                <a:solidFill>
                  <a:srgbClr val="000000"/>
                </a:solidFill>
                <a:latin typeface="+mj-lt"/>
              </a:rPr>
              <a:t>poznajo pomen medkulturnega dialoga in strpnosti ter premagovanja predsodkov in stereotipov;</a:t>
            </a:r>
          </a:p>
          <a:p>
            <a:r>
              <a:rPr lang="sl-SI" sz="2600" dirty="0">
                <a:solidFill>
                  <a:srgbClr val="000000"/>
                </a:solidFill>
                <a:latin typeface="+mj-lt"/>
              </a:rPr>
              <a:t>razvijejo odprtost do novih idej, do različnosti, večkulturnosti;</a:t>
            </a:r>
          </a:p>
          <a:p>
            <a:r>
              <a:rPr lang="sl-SI" sz="2600" dirty="0">
                <a:solidFill>
                  <a:srgbClr val="000000"/>
                </a:solidFill>
                <a:latin typeface="+mj-lt"/>
              </a:rPr>
              <a:t>razvijejo dovzetnost za različne poglede in interpretacije in razumejo, zakaj se pojavljajo;</a:t>
            </a:r>
          </a:p>
          <a:p>
            <a:r>
              <a:rPr lang="sl-SI" sz="2600" dirty="0">
                <a:solidFill>
                  <a:srgbClr val="000000"/>
                </a:solidFill>
                <a:latin typeface="+mj-lt"/>
              </a:rPr>
              <a:t>razvijajo kulturo dialoga, spoštovanja drugačnih mnenj in stališč;</a:t>
            </a:r>
          </a:p>
          <a:p>
            <a:endParaRPr lang="sl-SI" dirty="0">
              <a:solidFill>
                <a:srgbClr val="0000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62597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31" y="-82249"/>
            <a:ext cx="12503907" cy="6940249"/>
          </a:xfrm>
          <a:prstGeom prst="rect">
            <a:avLst/>
          </a:prstGeom>
        </p:spPr>
      </p:pic>
      <p:sp>
        <p:nvSpPr>
          <p:cNvPr id="10" name="Naslov 9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Izkustveno delo</a:t>
            </a:r>
          </a:p>
        </p:txBody>
      </p:sp>
      <p:sp>
        <p:nvSpPr>
          <p:cNvPr id="11" name="Podnaslov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err="1">
                <a:latin typeface="+mj-lt"/>
              </a:rPr>
              <a:t>Kahoot</a:t>
            </a:r>
            <a:endParaRPr lang="sl-SI" dirty="0">
              <a:latin typeface="+mj-lt"/>
            </a:endParaRPr>
          </a:p>
          <a:p>
            <a:r>
              <a:rPr lang="sl-SI" dirty="0">
                <a:latin typeface="+mj-lt"/>
              </a:rPr>
              <a:t>Naloge iz e-učbenika</a:t>
            </a:r>
          </a:p>
        </p:txBody>
      </p:sp>
    </p:spTree>
    <p:extLst>
      <p:ext uri="{BB962C8B-B14F-4D97-AF65-F5344CB8AC3E}">
        <p14:creationId xmlns:p14="http://schemas.microsoft.com/office/powerpoint/2010/main" val="73032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31" y="-82249"/>
            <a:ext cx="12503907" cy="6940249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3EF800B-5D5B-45F8-B23A-1C2C943FE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9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31" y="-82249"/>
            <a:ext cx="12503907" cy="694024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22F9F073-3A41-4C95-885D-A0DAEC08B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99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3661195A544A45AC519BBA66D23A75" ma:contentTypeVersion="8" ma:contentTypeDescription="Ustvari nov dokument." ma:contentTypeScope="" ma:versionID="47a7e24dbc71b8250dbb307016d4beab">
  <xsd:schema xmlns:xsd="http://www.w3.org/2001/XMLSchema" xmlns:xs="http://www.w3.org/2001/XMLSchema" xmlns:p="http://schemas.microsoft.com/office/2006/metadata/properties" xmlns:ns3="b2ecdee6-a4af-4efa-8de6-0ce804dd29f6" xmlns:ns4="6d3514ee-f3f4-4ebb-a4d0-7af1fa520bb9" targetNamespace="http://schemas.microsoft.com/office/2006/metadata/properties" ma:root="true" ma:fieldsID="e47b36a6de6f9d0a5dad41e8895905cc" ns3:_="" ns4:_="">
    <xsd:import namespace="b2ecdee6-a4af-4efa-8de6-0ce804dd29f6"/>
    <xsd:import namespace="6d3514ee-f3f4-4ebb-a4d0-7af1fa520b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cdee6-a4af-4efa-8de6-0ce804dd29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514ee-f3f4-4ebb-a4d0-7af1fa520bb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C91132-A079-4F64-9D0C-22289DB99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ecdee6-a4af-4efa-8de6-0ce804dd29f6"/>
    <ds:schemaRef ds:uri="6d3514ee-f3f4-4ebb-a4d0-7af1fa520b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71FBBA-4F7B-4E81-81FB-2671FA57CC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85A2BD-9A53-4166-A8D4-8293A398F958}">
  <ds:schemaRefs>
    <ds:schemaRef ds:uri="6d3514ee-f3f4-4ebb-a4d0-7af1fa520bb9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2ecdee6-a4af-4efa-8de6-0ce804dd29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533</Words>
  <Application>Microsoft Office PowerPoint</Application>
  <PresentationFormat>Po meri</PresentationFormat>
  <Paragraphs>45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Officeova tema</vt:lpstr>
      <vt:lpstr>Tretje študijsko srečanje učiteljev družboslovja</vt:lpstr>
      <vt:lpstr>PowerPointova predstavitev</vt:lpstr>
      <vt:lpstr>PowerPointova predstavitev</vt:lpstr>
      <vt:lpstr>Proceduralni cilji</vt:lpstr>
      <vt:lpstr>PowerPointova predstavitev</vt:lpstr>
      <vt:lpstr>Izkustveno delo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</dc:title>
  <dc:creator>Uporabnik sistema Windows</dc:creator>
  <cp:lastModifiedBy>Jožica Gramc</cp:lastModifiedBy>
  <cp:revision>15</cp:revision>
  <dcterms:created xsi:type="dcterms:W3CDTF">2019-02-19T07:01:22Z</dcterms:created>
  <dcterms:modified xsi:type="dcterms:W3CDTF">2020-09-30T15:53:21Z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0x010100883661195A544A45AC519BBA66D23A75</vt:lpwstr>
  </property>
</Properties>
</file>