
<file path=[Content_Types].xml><?xml version="1.0" encoding="utf-8"?>
<Types xmlns="http://schemas.openxmlformats.org/package/2006/content-types">
  <Default Extension="png" ContentType="image/png"/>
  <Default Extension="m4a" ContentType="audio/mp4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73" r:id="rId5"/>
    <p:sldId id="276" r:id="rId6"/>
    <p:sldId id="278" r:id="rId7"/>
    <p:sldId id="274" r:id="rId8"/>
  </p:sldIdLst>
  <p:sldSz cx="12192000" cy="6858000"/>
  <p:notesSz cx="6858000" cy="9144000"/>
  <p:defaultTextStyle>
    <a:defPPr rtl="0"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2" autoAdjust="0"/>
    <p:restoredTop sz="94660"/>
  </p:normalViewPr>
  <p:slideViewPr>
    <p:cSldViewPr>
      <p:cViewPr varScale="1">
        <p:scale>
          <a:sx n="50" d="100"/>
          <a:sy n="50" d="100"/>
        </p:scale>
        <p:origin x="37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288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3DCC97-0910-4986-87E8-B50CAA379DA0}" type="datetime1">
              <a:rPr lang="sl-SI" smtClean="0"/>
              <a:t>14.4.2020</a:t>
            </a:fld>
            <a:endParaRPr lang="sl-SI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 noProof="0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A9526EF-120C-4A81-82CD-BD626D731E77}" type="datetime1">
              <a:rPr lang="sl-SI" noProof="0" smtClean="0"/>
              <a:t>14.4.2020</a:t>
            </a:fld>
            <a:endParaRPr lang="sl-SI" noProof="0" dirty="0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l-SI" noProof="0" dirty="0"/>
          </a:p>
        </p:txBody>
      </p:sp>
      <p:sp>
        <p:nvSpPr>
          <p:cNvPr id="5" name="Označba mesta za opomb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-SI" noProof="0" dirty="0"/>
              <a:t>Uredite sloge besedila matrice</a:t>
            </a:r>
          </a:p>
          <a:p>
            <a:pPr lvl="1" rtl="0"/>
            <a:r>
              <a:rPr lang="sl-SI" noProof="0" dirty="0"/>
              <a:t>Druga raven</a:t>
            </a:r>
          </a:p>
          <a:p>
            <a:pPr lvl="2" rtl="0"/>
            <a:r>
              <a:rPr lang="sl-SI" noProof="0" dirty="0"/>
              <a:t>Tretja raven</a:t>
            </a:r>
          </a:p>
          <a:p>
            <a:pPr lvl="3" rtl="0"/>
            <a:r>
              <a:rPr lang="sl-SI" noProof="0" dirty="0"/>
              <a:t>Četrta raven</a:t>
            </a:r>
          </a:p>
          <a:p>
            <a:pPr lvl="4" rtl="0"/>
            <a:r>
              <a:rPr lang="sl-SI" noProof="0" dirty="0"/>
              <a:t>Peta raven</a:t>
            </a:r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 noProof="0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534C2EF-8A97-4DAF-B099-E567883644D6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sl-SI" smtClean="0"/>
              <a:t>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16826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sl-SI" smtClean="0"/>
              <a:t>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4558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sl-SI" smtClean="0"/>
              <a:t>3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60475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sl-SI" noProof="0" smtClean="0"/>
              <a:t>4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09671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 hasCustomPrompt="1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sl-SI" dirty="0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l-SI"/>
              <a:t>Kliknite, če želite urediti slog podnaslova matrice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p:transition spd="slow" advTm="2618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ve sliki z nap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 rtl="0"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sl-SI" dirty="0"/>
              <a:t>Kliknite, če želite urediti slog naslova matrice</a:t>
            </a:r>
          </a:p>
        </p:txBody>
      </p:sp>
      <p:sp>
        <p:nvSpPr>
          <p:cNvPr id="7" name="Prostoročno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" name="Označba mesta za sliko 14" descr="Prazna označba mesta za dodajanje slike. Kliknite označbo mesta in izberite sliko, ki jo želite dodati.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17" name="Označba mesta za besedilo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 rtlCol="0">
            <a:normAutofit/>
          </a:bodyPr>
          <a:lstStyle>
            <a:lvl1pPr marL="0" indent="0" rtl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8" name="Prostoročno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9" name="Označba mesta za sliko 18" descr="Prazna označba mesta za dodajanje slike. Kliknite označbo mesta in izberite sliko, ki jo želite dodati.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20" name="Označba mesta za besedilo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 rtlCol="0">
            <a:normAutofit/>
          </a:bodyPr>
          <a:lstStyle>
            <a:lvl1pPr marL="0" indent="0" rtl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p:transition spd="slow" advTm="2618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i slike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 rtl="0"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sl-SI" dirty="0"/>
              <a:t>Kliknite, če želite urediti slog naslova matrice</a:t>
            </a:r>
          </a:p>
        </p:txBody>
      </p:sp>
      <p:sp>
        <p:nvSpPr>
          <p:cNvPr id="7" name="Prostoročno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" name="Označba mesta za sliko 14" descr="Prazna označba mesta za dodajanje slike. Kliknite označbo mesta in izberite sliko, ki jo želite dodati.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18" name="Prostoročno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9" name="Označba mesta za sliko 18" descr="Prazna označba mesta za dodajanje slike. Kliknite označbo mesta in izberite sliko, ki jo želite dodati.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12" name="Prostoročno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3" name="Označba mesta za sliko 12" descr="Prazna označba mesta za dodajanje slike. Kliknite označbo mesta in izberite sliko, ki jo želite dodati.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17" name="Označba mesta za besedilo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 rtl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p:transition spd="slow" advTm="2618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et sl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 rtl="0"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sl-SI" dirty="0"/>
              <a:t>Kliknite, če želite urediti slog naslova matrice</a:t>
            </a:r>
          </a:p>
        </p:txBody>
      </p:sp>
      <p:sp>
        <p:nvSpPr>
          <p:cNvPr id="8" name="Prostoročno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9" name="Označba mesta za sliko 8" descr="Prazna označba mesta za dodajanje slike. Kliknite označbo mesta in izberite sliko, ki jo želite dodati.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10" name="Prostoročno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1" name="Označba mesta za sliko 10" descr="Prazna označba mesta za dodajanje slike. Kliknite označbo mesta in izberite sliko, ki jo želite dodati.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12" name="Prostoročno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3" name="Označba mesta za sliko 12" descr="Prazna označba mesta za dodajanje slike. Kliknite označbo mesta in izberite sliko, ki jo želite dodati.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14" name="Prostoročno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" name="Označba mesta za sliko 14" descr="Prazna označba mesta za dodajanje slike. Kliknite označbo mesta in izberite sliko, ki jo želite dodati.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20" name="Prostoročno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1" name="Označba mesta za sliko 20" descr="Prazna označba mesta za dodajanje slike. Kliknite označbo mesta in izberite sliko, ki jo želite dodati.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p:transition spd="slow" advTm="2618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dirty="0"/>
              <a:t>Kliknite, če želite urediti slog naslova matrice</a:t>
            </a:r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noProof="0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/>
              <a:t>Dodajte nogo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81FD5C4-5BF7-4B24-A6BD-85CD83C056E0}" type="datetime1">
              <a:rPr lang="sl-SI" smtClean="0"/>
              <a:t>14.4.2020</a:t>
            </a:fld>
            <a:endParaRPr lang="sl-SI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p:transition spd="slow" advTm="2618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sl-SI" dirty="0"/>
              <a:t>Kliknite, če želite urediti slog naslova matrice</a:t>
            </a:r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noProof="0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/>
              <a:t>Dodajte nogo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595ADD2-58F1-40C8-B572-9C066F81DF14}" type="datetime1">
              <a:rPr lang="sl-SI" smtClean="0"/>
              <a:t>14.4.2020</a:t>
            </a:fld>
            <a:endParaRPr lang="sl-SI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p:transition spd="slow" advTm="2618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/>
              <a:t>Dodajte nogo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64FA532-C4A4-450B-B498-3EA2F8C21E68}" type="datetime1">
              <a:rPr lang="sl-SI" smtClean="0"/>
              <a:t>14.4.2020</a:t>
            </a:fld>
            <a:endParaRPr lang="sl-SI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p:transition spd="slow" advTm="2618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 rtl="0">
              <a:defRPr sz="4400"/>
            </a:lvl1pPr>
          </a:lstStyle>
          <a:p>
            <a:pPr rtl="0"/>
            <a:r>
              <a:rPr lang="sl-SI" dirty="0"/>
              <a:t>Kliknite, če želite urediti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p:transition spd="slow" advTm="2618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dirty="0"/>
              <a:t>Kliknite, če želite urediti slog naslova matrice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>
            <a:lvl1pPr rtl="0">
              <a:defRPr/>
            </a:lvl1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noProof="0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/>
              <a:t>Dodajte nogo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EB7D1B-1FBC-412A-B8F8-76AFD8A090EE}" type="datetime1">
              <a:rPr lang="sl-SI" smtClean="0"/>
              <a:t>14.4.2020</a:t>
            </a:fld>
            <a:endParaRPr lang="sl-SI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p:transition spd="slow" advTm="2618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noProof="0"/>
              <a:t>Kliknite, če želite urediti slog naslova matrice</a:t>
            </a:r>
            <a:endParaRPr lang="sl-SI" noProof="0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>
            <a:lvl1pPr rtl="0">
              <a:defRPr/>
            </a:lvl1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noProof="0" dirty="0"/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>
            <a:lvl1pPr rtl="0">
              <a:defRPr/>
            </a:lvl1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noProof="0" dirty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156A329-EB4A-45C1-9BF8-FF92C6C71C80}" type="datetime1">
              <a:rPr lang="sl-SI" noProof="0" smtClean="0"/>
              <a:t>14.4.2020</a:t>
            </a:fld>
            <a:endParaRPr lang="sl-SI" noProof="0" dirty="0"/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p:transition spd="slow" advTm="2618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Kliknite, če želite urediti slog naslova matrice</a:t>
            </a:r>
            <a:endParaRPr lang="sl-SI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/>
              <a:t>Dodajte nogo</a:t>
            </a:r>
          </a:p>
        </p:txBody>
      </p:sp>
      <p:sp>
        <p:nvSpPr>
          <p:cNvPr id="3" name="Označba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A3F082-31CB-4A76-BC38-31ED86CB083F}" type="datetime1">
              <a:rPr lang="sl-SI" smtClean="0"/>
              <a:t>14.4.2020</a:t>
            </a:fld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p:transition spd="slow" advTm="2618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/>
              <a:t>Dodajte nogo</a:t>
            </a:r>
          </a:p>
        </p:txBody>
      </p:sp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C9A122-44B6-4C96-8625-46C7EFBCC773}" type="datetime1">
              <a:rPr lang="sl-SI" smtClean="0"/>
              <a:t>14.4.2020</a:t>
            </a:fld>
            <a:endParaRPr lang="sl-SI" dirty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p:transition spd="slow" advTm="2618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sl-SI" noProof="0"/>
              <a:t>Kliknite, če želite urediti slog naslova matrice</a:t>
            </a:r>
            <a:endParaRPr lang="sl-SI" noProof="0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noProof="0" dirty="0"/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EC91ACE-B733-45A9-A129-5282C86176FD}" type="datetime1">
              <a:rPr lang="sl-SI" noProof="0" smtClean="0"/>
              <a:t>14.4.2020</a:t>
            </a:fld>
            <a:endParaRPr lang="sl-SI" noProof="0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p:transition spd="slow" advTm="2618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ročno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sl-SI"/>
              <a:t>Kliknite, če želite urediti slog naslova matrice</a:t>
            </a:r>
            <a:endParaRPr lang="sl-SI" dirty="0"/>
          </a:p>
        </p:txBody>
      </p:sp>
      <p:sp>
        <p:nvSpPr>
          <p:cNvPr id="12" name="Označba mesta za sliko 11" descr="Prazna označba mesta za dodajanje slike. Kliknite označbo mesta in izberite sliko, ki jo želite dodati.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/>
              <a:t>Dodajte nogo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440745-BD35-4B97-AB0A-AC05DD6FCCFA}" type="datetime1">
              <a:rPr lang="sl-SI" smtClean="0"/>
              <a:t>14.4.2020</a:t>
            </a:fld>
            <a:endParaRPr lang="sl-SI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p:transition spd="slow" advTm="2618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l-SI" dirty="0"/>
              <a:t>Kliknite, če želite urediti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dirty="0"/>
              <a:t>Uredite sloge besedila matrice</a:t>
            </a:r>
          </a:p>
          <a:p>
            <a:pPr lvl="1" rtl="0"/>
            <a:r>
              <a:rPr lang="sl-SI" noProof="0" dirty="0"/>
              <a:t>Druga raven</a:t>
            </a:r>
          </a:p>
          <a:p>
            <a:pPr lvl="2" rtl="0"/>
            <a:r>
              <a:rPr lang="sl-SI" noProof="0" dirty="0"/>
              <a:t>Tretja raven</a:t>
            </a:r>
          </a:p>
          <a:p>
            <a:pPr lvl="3" rtl="0"/>
            <a:r>
              <a:rPr lang="sl-SI" noProof="0" dirty="0"/>
              <a:t>Četrta raven</a:t>
            </a:r>
          </a:p>
          <a:p>
            <a:pPr lvl="4" rtl="0"/>
            <a:r>
              <a:rPr lang="sl-SI" noProof="0" dirty="0"/>
              <a:t>Peta raven</a:t>
            </a:r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sl-SI" dirty="0"/>
              <a:t>Dodajte nogo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B8F26A91-451C-46F4-8AA6-67A3B48251F9}" type="datetime1">
              <a:rPr lang="sl-SI" smtClean="0"/>
              <a:t>14.4.2020</a:t>
            </a:fld>
            <a:endParaRPr lang="sl-SI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89D71E3-7D81-4C24-B9D8-6B108755C64C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p:transition spd="slow" advTm="2618">
    <p:fade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wma"/><Relationship Id="rId7" Type="http://schemas.openxmlformats.org/officeDocument/2006/relationships/image" Target="../media/image6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wm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8.png"/><Relationship Id="rId26" Type="http://schemas.openxmlformats.org/officeDocument/2006/relationships/image" Target="http://www.bowerorgans.co.uk/img/common/case.jpg" TargetMode="External"/><Relationship Id="rId3" Type="http://schemas.openxmlformats.org/officeDocument/2006/relationships/audio" Target="../media/media4.wma"/><Relationship Id="rId21" Type="http://schemas.openxmlformats.org/officeDocument/2006/relationships/image" Target="http://thecoloringspot.com/images/music/grand-piano.jpg" TargetMode="Externa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http://www.empire.k12.ca.us/capistrano/Mike/capmusic/instruments/harp.gif" TargetMode="External"/><Relationship Id="rId25" Type="http://schemas.openxmlformats.org/officeDocument/2006/relationships/image" Target="../media/image23.jpeg"/><Relationship Id="rId2" Type="http://schemas.microsoft.com/office/2007/relationships/media" Target="../media/media4.wma"/><Relationship Id="rId16" Type="http://schemas.openxmlformats.org/officeDocument/2006/relationships/image" Target="../media/image17.png"/><Relationship Id="rId20" Type="http://schemas.openxmlformats.org/officeDocument/2006/relationships/image" Target="../media/image19.jpeg"/><Relationship Id="rId29" Type="http://schemas.openxmlformats.org/officeDocument/2006/relationships/image" Target="../media/image26.png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2.png"/><Relationship Id="rId5" Type="http://schemas.openxmlformats.org/officeDocument/2006/relationships/notesSlide" Target="../notesSlides/notesSlide3.xml"/><Relationship Id="rId15" Type="http://schemas.openxmlformats.org/officeDocument/2006/relationships/image" Target="../media/image16.png"/><Relationship Id="rId23" Type="http://schemas.openxmlformats.org/officeDocument/2006/relationships/image" Target="../media/image21.png"/><Relationship Id="rId28" Type="http://schemas.openxmlformats.org/officeDocument/2006/relationships/image" Target="../media/image25.png"/><Relationship Id="rId10" Type="http://schemas.openxmlformats.org/officeDocument/2006/relationships/image" Target="../media/image11.png"/><Relationship Id="rId19" Type="http://schemas.openxmlformats.org/officeDocument/2006/relationships/image" Target="http://www.empire.k12.ca.us/capistrano/Mike/capmusic/instruments/Bass%20Drum.gif" TargetMode="Externa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0.png"/><Relationship Id="rId27" Type="http://schemas.openxmlformats.org/officeDocument/2006/relationships/image" Target="../media/image24.png"/><Relationship Id="rId30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6.png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27.png"/><Relationship Id="rId5" Type="http://schemas.openxmlformats.org/officeDocument/2006/relationships/hyperlink" Target="https://www.youtube.com/watch?v=DcUwjeGMF9k" TargetMode="External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D934BC9-617F-4983-B3BD-26E06AF42959}"/>
              </a:ext>
            </a:extLst>
          </p:cNvPr>
          <p:cNvSpPr txBox="1">
            <a:spLocks/>
          </p:cNvSpPr>
          <p:nvPr/>
        </p:nvSpPr>
        <p:spPr>
          <a:xfrm>
            <a:off x="1109446" y="377634"/>
            <a:ext cx="8640960" cy="1334262"/>
          </a:xfrm>
          <a:prstGeom prst="rect">
            <a:avLst/>
          </a:prstGeom>
        </p:spPr>
        <p:txBody>
          <a:bodyPr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4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PREDŠOLSKA GLASBENA VZGOJA</a:t>
            </a:r>
            <a:endParaRPr lang="sl-SI" sz="6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66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D9661971-C4BC-4F46-B146-91315F36A8FF}"/>
              </a:ext>
            </a:extLst>
          </p:cNvPr>
          <p:cNvSpPr txBox="1">
            <a:spLocks/>
          </p:cNvSpPr>
          <p:nvPr/>
        </p:nvSpPr>
        <p:spPr>
          <a:xfrm>
            <a:off x="4115780" y="5589240"/>
            <a:ext cx="3096344" cy="914400"/>
          </a:xfrm>
          <a:prstGeom prst="rect">
            <a:avLst/>
          </a:prstGeom>
        </p:spPr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l-SI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sl-SI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orek</a:t>
            </a:r>
            <a:r>
              <a:rPr lang="sl-SI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l-SI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14. </a:t>
            </a:r>
            <a:r>
              <a:rPr lang="sl-SI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marec 2020</a:t>
            </a:r>
          </a:p>
        </p:txBody>
      </p:sp>
      <p:sp>
        <p:nvSpPr>
          <p:cNvPr id="4" name="Označba mesta za besedilo 2">
            <a:extLst>
              <a:ext uri="{FF2B5EF4-FFF2-40B4-BE49-F238E27FC236}">
                <a16:creationId xmlns:a16="http://schemas.microsoft.com/office/drawing/2014/main" xmlns="" id="{026A8718-766A-4888-98C9-5AB94C7B21A9}"/>
              </a:ext>
            </a:extLst>
          </p:cNvPr>
          <p:cNvSpPr txBox="1">
            <a:spLocks/>
          </p:cNvSpPr>
          <p:nvPr/>
        </p:nvSpPr>
        <p:spPr>
          <a:xfrm>
            <a:off x="1109446" y="1700808"/>
            <a:ext cx="10243138" cy="30963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l-SI" sz="3200" dirty="0" smtClean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l-SI" sz="32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POZDRAVLJENI </a:t>
            </a:r>
            <a:r>
              <a:rPr lang="sl-SI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DRAGI OTROCI,</a:t>
            </a:r>
          </a:p>
          <a:p>
            <a:r>
              <a:rPr lang="sl-SI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UČITELJI </a:t>
            </a:r>
            <a:r>
              <a:rPr lang="sl-SI" sz="32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PREDŠOLSKE GLASBENE VZGOJE </a:t>
            </a:r>
            <a:r>
              <a:rPr lang="sl-SI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GLASBENE PRIPRAVNICE SMO VAM PRIPRAVILI NOVO GLASBENO URICO. UPAMO, DA SE BOSTE S STARŠI, BRATCI IN SESTRICAMI ALI PA DEDKI IN BABICAMI SKUPAJ POZABAVALI OB SPOZNAVANJU GLASBENIH INŠTRUMENTOV.</a:t>
            </a:r>
          </a:p>
          <a:p>
            <a:endParaRPr lang="sl-SI" sz="32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41895" y="7399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010694"/>
      </p:ext>
    </p:extLst>
  </p:cSld>
  <p:clrMapOvr>
    <a:masterClrMapping/>
  </p:clrMapOvr>
  <p:transition spd="slow" advTm="2618">
    <p:fade/>
  </p:transition>
  <p:timing>
    <p:tnLst>
      <p:par>
        <p:cTn id="1" dur="indefinite" restart="never" nodeType="tmRoot">
          <p:childTnLst>
            <p:audio isNarration="1"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2554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10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značba mesta vsebine 2">
            <a:extLst>
              <a:ext uri="{FF2B5EF4-FFF2-40B4-BE49-F238E27FC236}">
                <a16:creationId xmlns:a16="http://schemas.microsoft.com/office/drawing/2014/main" xmlns="" id="{D03B81CD-A224-4272-89A2-F9EFB61F4E2F}"/>
              </a:ext>
            </a:extLst>
          </p:cNvPr>
          <p:cNvSpPr txBox="1">
            <a:spLocks/>
          </p:cNvSpPr>
          <p:nvPr/>
        </p:nvSpPr>
        <p:spPr>
          <a:xfrm>
            <a:off x="1775520" y="1772816"/>
            <a:ext cx="5184576" cy="4104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sl-SI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Označba mesta vsebine 2">
            <a:extLst>
              <a:ext uri="{FF2B5EF4-FFF2-40B4-BE49-F238E27FC236}">
                <a16:creationId xmlns:a16="http://schemas.microsoft.com/office/drawing/2014/main" xmlns="" id="{9F458A8C-7CEB-4165-9BDA-10DAE22FB0E4}"/>
              </a:ext>
            </a:extLst>
          </p:cNvPr>
          <p:cNvSpPr txBox="1">
            <a:spLocks/>
          </p:cNvSpPr>
          <p:nvPr/>
        </p:nvSpPr>
        <p:spPr>
          <a:xfrm>
            <a:off x="3359696" y="432000"/>
            <a:ext cx="5419393" cy="3854913"/>
          </a:xfrm>
          <a:custGeom>
            <a:avLst/>
            <a:gdLst>
              <a:gd name="connsiteX0" fmla="*/ 0 w 5328592"/>
              <a:gd name="connsiteY0" fmla="*/ 368619 h 2211669"/>
              <a:gd name="connsiteX1" fmla="*/ 368619 w 5328592"/>
              <a:gd name="connsiteY1" fmla="*/ 0 h 2211669"/>
              <a:gd name="connsiteX2" fmla="*/ 1116354 w 5328592"/>
              <a:gd name="connsiteY2" fmla="*/ 0 h 2211669"/>
              <a:gd name="connsiteX3" fmla="*/ 1726348 w 5328592"/>
              <a:gd name="connsiteY3" fmla="*/ 0 h 2211669"/>
              <a:gd name="connsiteX4" fmla="*/ 2336342 w 5328592"/>
              <a:gd name="connsiteY4" fmla="*/ 0 h 2211669"/>
              <a:gd name="connsiteX5" fmla="*/ 3038163 w 5328592"/>
              <a:gd name="connsiteY5" fmla="*/ 0 h 2211669"/>
              <a:gd name="connsiteX6" fmla="*/ 3785898 w 5328592"/>
              <a:gd name="connsiteY6" fmla="*/ 0 h 2211669"/>
              <a:gd name="connsiteX7" fmla="*/ 4304065 w 5328592"/>
              <a:gd name="connsiteY7" fmla="*/ 0 h 2211669"/>
              <a:gd name="connsiteX8" fmla="*/ 4959973 w 5328592"/>
              <a:gd name="connsiteY8" fmla="*/ 0 h 2211669"/>
              <a:gd name="connsiteX9" fmla="*/ 5328592 w 5328592"/>
              <a:gd name="connsiteY9" fmla="*/ 368619 h 2211669"/>
              <a:gd name="connsiteX10" fmla="*/ 5328592 w 5328592"/>
              <a:gd name="connsiteY10" fmla="*/ 845352 h 2211669"/>
              <a:gd name="connsiteX11" fmla="*/ 5328592 w 5328592"/>
              <a:gd name="connsiteY11" fmla="*/ 1351573 h 2211669"/>
              <a:gd name="connsiteX12" fmla="*/ 5328592 w 5328592"/>
              <a:gd name="connsiteY12" fmla="*/ 1843050 h 2211669"/>
              <a:gd name="connsiteX13" fmla="*/ 4959973 w 5328592"/>
              <a:gd name="connsiteY13" fmla="*/ 2211669 h 2211669"/>
              <a:gd name="connsiteX14" fmla="*/ 4212238 w 5328592"/>
              <a:gd name="connsiteY14" fmla="*/ 2211669 h 2211669"/>
              <a:gd name="connsiteX15" fmla="*/ 3648158 w 5328592"/>
              <a:gd name="connsiteY15" fmla="*/ 2211669 h 2211669"/>
              <a:gd name="connsiteX16" fmla="*/ 2900423 w 5328592"/>
              <a:gd name="connsiteY16" fmla="*/ 2211669 h 2211669"/>
              <a:gd name="connsiteX17" fmla="*/ 2244515 w 5328592"/>
              <a:gd name="connsiteY17" fmla="*/ 2211669 h 2211669"/>
              <a:gd name="connsiteX18" fmla="*/ 1634521 w 5328592"/>
              <a:gd name="connsiteY18" fmla="*/ 2211669 h 2211669"/>
              <a:gd name="connsiteX19" fmla="*/ 978613 w 5328592"/>
              <a:gd name="connsiteY19" fmla="*/ 2211669 h 2211669"/>
              <a:gd name="connsiteX20" fmla="*/ 368619 w 5328592"/>
              <a:gd name="connsiteY20" fmla="*/ 2211669 h 2211669"/>
              <a:gd name="connsiteX21" fmla="*/ 0 w 5328592"/>
              <a:gd name="connsiteY21" fmla="*/ 1843050 h 2211669"/>
              <a:gd name="connsiteX22" fmla="*/ 0 w 5328592"/>
              <a:gd name="connsiteY22" fmla="*/ 1351573 h 2211669"/>
              <a:gd name="connsiteX23" fmla="*/ 0 w 5328592"/>
              <a:gd name="connsiteY23" fmla="*/ 904329 h 2211669"/>
              <a:gd name="connsiteX24" fmla="*/ 0 w 5328592"/>
              <a:gd name="connsiteY24" fmla="*/ 368619 h 2211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328592" h="2211669" fill="none" extrusionOk="0">
                <a:moveTo>
                  <a:pt x="0" y="368619"/>
                </a:moveTo>
                <a:cubicBezTo>
                  <a:pt x="-13058" y="168165"/>
                  <a:pt x="193334" y="40063"/>
                  <a:pt x="368619" y="0"/>
                </a:cubicBezTo>
                <a:cubicBezTo>
                  <a:pt x="688137" y="-11870"/>
                  <a:pt x="810982" y="20337"/>
                  <a:pt x="1116354" y="0"/>
                </a:cubicBezTo>
                <a:cubicBezTo>
                  <a:pt x="1421726" y="-20337"/>
                  <a:pt x="1596067" y="-10543"/>
                  <a:pt x="1726348" y="0"/>
                </a:cubicBezTo>
                <a:cubicBezTo>
                  <a:pt x="1856629" y="10543"/>
                  <a:pt x="2098969" y="15913"/>
                  <a:pt x="2336342" y="0"/>
                </a:cubicBezTo>
                <a:cubicBezTo>
                  <a:pt x="2573715" y="-15913"/>
                  <a:pt x="2796127" y="3721"/>
                  <a:pt x="3038163" y="0"/>
                </a:cubicBezTo>
                <a:cubicBezTo>
                  <a:pt x="3280199" y="-3721"/>
                  <a:pt x="3564398" y="-10334"/>
                  <a:pt x="3785898" y="0"/>
                </a:cubicBezTo>
                <a:cubicBezTo>
                  <a:pt x="4007399" y="10334"/>
                  <a:pt x="4184088" y="-18671"/>
                  <a:pt x="4304065" y="0"/>
                </a:cubicBezTo>
                <a:cubicBezTo>
                  <a:pt x="4424042" y="18671"/>
                  <a:pt x="4783956" y="-16831"/>
                  <a:pt x="4959973" y="0"/>
                </a:cubicBezTo>
                <a:cubicBezTo>
                  <a:pt x="5161154" y="-36214"/>
                  <a:pt x="5316907" y="160378"/>
                  <a:pt x="5328592" y="368619"/>
                </a:cubicBezTo>
                <a:cubicBezTo>
                  <a:pt x="5332882" y="488470"/>
                  <a:pt x="5341552" y="714665"/>
                  <a:pt x="5328592" y="845352"/>
                </a:cubicBezTo>
                <a:cubicBezTo>
                  <a:pt x="5315632" y="976039"/>
                  <a:pt x="5319995" y="1234565"/>
                  <a:pt x="5328592" y="1351573"/>
                </a:cubicBezTo>
                <a:cubicBezTo>
                  <a:pt x="5337189" y="1468581"/>
                  <a:pt x="5328393" y="1603432"/>
                  <a:pt x="5328592" y="1843050"/>
                </a:cubicBezTo>
                <a:cubicBezTo>
                  <a:pt x="5290155" y="2043318"/>
                  <a:pt x="5186851" y="2223799"/>
                  <a:pt x="4959973" y="2211669"/>
                </a:cubicBezTo>
                <a:cubicBezTo>
                  <a:pt x="4599045" y="2245376"/>
                  <a:pt x="4362744" y="2237032"/>
                  <a:pt x="4212238" y="2211669"/>
                </a:cubicBezTo>
                <a:cubicBezTo>
                  <a:pt x="4061733" y="2186306"/>
                  <a:pt x="3821335" y="2197346"/>
                  <a:pt x="3648158" y="2211669"/>
                </a:cubicBezTo>
                <a:cubicBezTo>
                  <a:pt x="3474981" y="2225992"/>
                  <a:pt x="3061402" y="2238953"/>
                  <a:pt x="2900423" y="2211669"/>
                </a:cubicBezTo>
                <a:cubicBezTo>
                  <a:pt x="2739444" y="2184385"/>
                  <a:pt x="2480804" y="2183727"/>
                  <a:pt x="2244515" y="2211669"/>
                </a:cubicBezTo>
                <a:cubicBezTo>
                  <a:pt x="2008226" y="2239611"/>
                  <a:pt x="1921249" y="2190215"/>
                  <a:pt x="1634521" y="2211669"/>
                </a:cubicBezTo>
                <a:cubicBezTo>
                  <a:pt x="1347793" y="2233123"/>
                  <a:pt x="1213543" y="2230180"/>
                  <a:pt x="978613" y="2211669"/>
                </a:cubicBezTo>
                <a:cubicBezTo>
                  <a:pt x="743683" y="2193158"/>
                  <a:pt x="568242" y="2189573"/>
                  <a:pt x="368619" y="2211669"/>
                </a:cubicBezTo>
                <a:cubicBezTo>
                  <a:pt x="149503" y="2218739"/>
                  <a:pt x="20589" y="2031193"/>
                  <a:pt x="0" y="1843050"/>
                </a:cubicBezTo>
                <a:cubicBezTo>
                  <a:pt x="-4351" y="1655001"/>
                  <a:pt x="10922" y="1471710"/>
                  <a:pt x="0" y="1351573"/>
                </a:cubicBezTo>
                <a:cubicBezTo>
                  <a:pt x="-10922" y="1231436"/>
                  <a:pt x="-15139" y="1109970"/>
                  <a:pt x="0" y="904329"/>
                </a:cubicBezTo>
                <a:cubicBezTo>
                  <a:pt x="15139" y="698688"/>
                  <a:pt x="7787" y="516480"/>
                  <a:pt x="0" y="368619"/>
                </a:cubicBezTo>
                <a:close/>
              </a:path>
              <a:path w="5328592" h="2211669" stroke="0" extrusionOk="0">
                <a:moveTo>
                  <a:pt x="0" y="368619"/>
                </a:moveTo>
                <a:cubicBezTo>
                  <a:pt x="37508" y="168477"/>
                  <a:pt x="154462" y="-23602"/>
                  <a:pt x="368619" y="0"/>
                </a:cubicBezTo>
                <a:cubicBezTo>
                  <a:pt x="570978" y="-2129"/>
                  <a:pt x="681643" y="3253"/>
                  <a:pt x="932700" y="0"/>
                </a:cubicBezTo>
                <a:cubicBezTo>
                  <a:pt x="1183757" y="-3253"/>
                  <a:pt x="1429204" y="-16020"/>
                  <a:pt x="1588607" y="0"/>
                </a:cubicBezTo>
                <a:cubicBezTo>
                  <a:pt x="1748010" y="16020"/>
                  <a:pt x="2066654" y="11754"/>
                  <a:pt x="2336342" y="0"/>
                </a:cubicBezTo>
                <a:cubicBezTo>
                  <a:pt x="2606030" y="-11754"/>
                  <a:pt x="2623970" y="16565"/>
                  <a:pt x="2854509" y="0"/>
                </a:cubicBezTo>
                <a:cubicBezTo>
                  <a:pt x="3085048" y="-16565"/>
                  <a:pt x="3405528" y="22781"/>
                  <a:pt x="3556330" y="0"/>
                </a:cubicBezTo>
                <a:cubicBezTo>
                  <a:pt x="3707132" y="-22781"/>
                  <a:pt x="4017077" y="34851"/>
                  <a:pt x="4258152" y="0"/>
                </a:cubicBezTo>
                <a:cubicBezTo>
                  <a:pt x="4499227" y="-34851"/>
                  <a:pt x="4651742" y="12594"/>
                  <a:pt x="4959973" y="0"/>
                </a:cubicBezTo>
                <a:cubicBezTo>
                  <a:pt x="5170054" y="13081"/>
                  <a:pt x="5324823" y="160079"/>
                  <a:pt x="5328592" y="368619"/>
                </a:cubicBezTo>
                <a:cubicBezTo>
                  <a:pt x="5348916" y="582204"/>
                  <a:pt x="5321380" y="714307"/>
                  <a:pt x="5328592" y="845352"/>
                </a:cubicBezTo>
                <a:cubicBezTo>
                  <a:pt x="5335804" y="976397"/>
                  <a:pt x="5332556" y="1127650"/>
                  <a:pt x="5328592" y="1322084"/>
                </a:cubicBezTo>
                <a:cubicBezTo>
                  <a:pt x="5324628" y="1516518"/>
                  <a:pt x="5322387" y="1737703"/>
                  <a:pt x="5328592" y="1843050"/>
                </a:cubicBezTo>
                <a:cubicBezTo>
                  <a:pt x="5335152" y="2049297"/>
                  <a:pt x="5205001" y="2214585"/>
                  <a:pt x="4959973" y="2211669"/>
                </a:cubicBezTo>
                <a:cubicBezTo>
                  <a:pt x="4731776" y="2203912"/>
                  <a:pt x="4591557" y="2199251"/>
                  <a:pt x="4441806" y="2211669"/>
                </a:cubicBezTo>
                <a:cubicBezTo>
                  <a:pt x="4292055" y="2224087"/>
                  <a:pt x="3882170" y="2221426"/>
                  <a:pt x="3739985" y="2211669"/>
                </a:cubicBezTo>
                <a:cubicBezTo>
                  <a:pt x="3597800" y="2201912"/>
                  <a:pt x="3363535" y="2224332"/>
                  <a:pt x="3175904" y="2211669"/>
                </a:cubicBezTo>
                <a:cubicBezTo>
                  <a:pt x="2988273" y="2199006"/>
                  <a:pt x="2861335" y="2208178"/>
                  <a:pt x="2657737" y="2211669"/>
                </a:cubicBezTo>
                <a:cubicBezTo>
                  <a:pt x="2454139" y="2215160"/>
                  <a:pt x="2214150" y="2227645"/>
                  <a:pt x="2093656" y="2211669"/>
                </a:cubicBezTo>
                <a:cubicBezTo>
                  <a:pt x="1973162" y="2195693"/>
                  <a:pt x="1806067" y="2230116"/>
                  <a:pt x="1529576" y="2211669"/>
                </a:cubicBezTo>
                <a:cubicBezTo>
                  <a:pt x="1253085" y="2193222"/>
                  <a:pt x="807086" y="2237300"/>
                  <a:pt x="368619" y="2211669"/>
                </a:cubicBezTo>
                <a:cubicBezTo>
                  <a:pt x="134986" y="2204265"/>
                  <a:pt x="-3347" y="2060369"/>
                  <a:pt x="0" y="1843050"/>
                </a:cubicBezTo>
                <a:cubicBezTo>
                  <a:pt x="-5560" y="1738507"/>
                  <a:pt x="8550" y="1440907"/>
                  <a:pt x="0" y="1322084"/>
                </a:cubicBezTo>
                <a:cubicBezTo>
                  <a:pt x="-8550" y="1203261"/>
                  <a:pt x="-9289" y="942126"/>
                  <a:pt x="0" y="815863"/>
                </a:cubicBezTo>
                <a:cubicBezTo>
                  <a:pt x="9289" y="689600"/>
                  <a:pt x="-13675" y="516696"/>
                  <a:pt x="0" y="368619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185330757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vert="horz" lIns="144000" tIns="45720" rIns="25200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sl-SI" sz="2000" dirty="0" smtClean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0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sl-SI" sz="20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lang="sl-SI" sz="2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GLASBENI ŠOLI INŠTRUMENTE, KI SO SI MED SABO </a:t>
            </a:r>
            <a:r>
              <a:rPr lang="sl-SI" sz="20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PODOBNI, </a:t>
            </a:r>
            <a:r>
              <a:rPr lang="sl-SI" sz="2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RAZDELIMO V </a:t>
            </a:r>
            <a:r>
              <a:rPr lang="sl-SI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sl-SI" sz="2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DRUŽIN.</a:t>
            </a:r>
          </a:p>
          <a:p>
            <a:pPr marL="7200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sl-SI" sz="18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0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sl-SI" sz="20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PIHALA </a:t>
            </a:r>
          </a:p>
          <a:p>
            <a:pPr marL="7200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sl-SI" sz="2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TROBILA </a:t>
            </a:r>
          </a:p>
          <a:p>
            <a:pPr marL="7200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sl-SI" sz="2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GODALA</a:t>
            </a:r>
          </a:p>
          <a:p>
            <a:pPr marL="7200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sl-SI" sz="2000" b="1" dirty="0">
                <a:solidFill>
                  <a:srgbClr val="CC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BRENKALA</a:t>
            </a:r>
          </a:p>
          <a:p>
            <a:pPr marL="7200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sl-SI" sz="2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TOLKALA</a:t>
            </a:r>
          </a:p>
          <a:p>
            <a:pPr marL="7200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sl-SI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INŠTRUMENTI S TIPKAMI</a:t>
            </a:r>
            <a:endParaRPr lang="sl-SI" sz="1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sl-SI" altLang="sl-SI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999656" y="695208"/>
            <a:ext cx="9552384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52384" y="11632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192939"/>
      </p:ext>
    </p:extLst>
  </p:cSld>
  <p:clrMapOvr>
    <a:masterClrMapping/>
  </p:clrMapOvr>
  <p:transition spd="slow" advTm="2618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77400" y="116632"/>
            <a:ext cx="2395264" cy="6624736"/>
          </a:xfrm>
          <a:ln>
            <a:noFill/>
          </a:ln>
        </p:spPr>
        <p:txBody>
          <a:bodyPr anchor="t" anchorCtr="0">
            <a:normAutofit fontScale="90000"/>
          </a:bodyPr>
          <a:lstStyle/>
          <a:p>
            <a:pPr algn="ctr"/>
            <a:r>
              <a:rPr lang="sl-SI" sz="22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l-SI" sz="2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22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TUKAJ LAHKO DRUŽINE VIDIŠ NA SLIKI. ČE KATERI INŠTRUMENT  SPOZNAŠ, GA LAHKO POIMENUJEŠ.</a:t>
            </a:r>
            <a:br>
              <a:rPr lang="sl-SI" sz="22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22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l-SI" sz="2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l-SI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22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l-SI" sz="2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l-SI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22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l-SI" sz="2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l-SI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22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l-SI" sz="2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l-SI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22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l-SI" sz="2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l-SI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22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l-SI" sz="2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l-SI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22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l-SI" sz="2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l-SI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l-SI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22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l-SI" sz="2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l-SI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22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l-SI" sz="2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l-SI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22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l-SI" sz="2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l-SI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22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l-SI" sz="2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l-SI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l-SI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l-SI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l-SI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l-SI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l-SI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l-SI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31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l-SI" sz="31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l-SI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sl-SI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značba mesta vsebine 2">
            <a:extLst>
              <a:ext uri="{FF2B5EF4-FFF2-40B4-BE49-F238E27FC236}">
                <a16:creationId xmlns:a16="http://schemas.microsoft.com/office/drawing/2014/main" xmlns="" id="{9F458A8C-7CEB-4165-9BDA-10DAE22FB0E4}"/>
              </a:ext>
            </a:extLst>
          </p:cNvPr>
          <p:cNvSpPr txBox="1">
            <a:spLocks/>
          </p:cNvSpPr>
          <p:nvPr/>
        </p:nvSpPr>
        <p:spPr>
          <a:xfrm>
            <a:off x="335360" y="116632"/>
            <a:ext cx="9361040" cy="6480720"/>
          </a:xfrm>
          <a:custGeom>
            <a:avLst/>
            <a:gdLst>
              <a:gd name="connsiteX0" fmla="*/ 0 w 5328592"/>
              <a:gd name="connsiteY0" fmla="*/ 368619 h 2211669"/>
              <a:gd name="connsiteX1" fmla="*/ 368619 w 5328592"/>
              <a:gd name="connsiteY1" fmla="*/ 0 h 2211669"/>
              <a:gd name="connsiteX2" fmla="*/ 1116354 w 5328592"/>
              <a:gd name="connsiteY2" fmla="*/ 0 h 2211669"/>
              <a:gd name="connsiteX3" fmla="*/ 1726348 w 5328592"/>
              <a:gd name="connsiteY3" fmla="*/ 0 h 2211669"/>
              <a:gd name="connsiteX4" fmla="*/ 2336342 w 5328592"/>
              <a:gd name="connsiteY4" fmla="*/ 0 h 2211669"/>
              <a:gd name="connsiteX5" fmla="*/ 3038163 w 5328592"/>
              <a:gd name="connsiteY5" fmla="*/ 0 h 2211669"/>
              <a:gd name="connsiteX6" fmla="*/ 3785898 w 5328592"/>
              <a:gd name="connsiteY6" fmla="*/ 0 h 2211669"/>
              <a:gd name="connsiteX7" fmla="*/ 4304065 w 5328592"/>
              <a:gd name="connsiteY7" fmla="*/ 0 h 2211669"/>
              <a:gd name="connsiteX8" fmla="*/ 4959973 w 5328592"/>
              <a:gd name="connsiteY8" fmla="*/ 0 h 2211669"/>
              <a:gd name="connsiteX9" fmla="*/ 5328592 w 5328592"/>
              <a:gd name="connsiteY9" fmla="*/ 368619 h 2211669"/>
              <a:gd name="connsiteX10" fmla="*/ 5328592 w 5328592"/>
              <a:gd name="connsiteY10" fmla="*/ 845352 h 2211669"/>
              <a:gd name="connsiteX11" fmla="*/ 5328592 w 5328592"/>
              <a:gd name="connsiteY11" fmla="*/ 1351573 h 2211669"/>
              <a:gd name="connsiteX12" fmla="*/ 5328592 w 5328592"/>
              <a:gd name="connsiteY12" fmla="*/ 1843050 h 2211669"/>
              <a:gd name="connsiteX13" fmla="*/ 4959973 w 5328592"/>
              <a:gd name="connsiteY13" fmla="*/ 2211669 h 2211669"/>
              <a:gd name="connsiteX14" fmla="*/ 4212238 w 5328592"/>
              <a:gd name="connsiteY14" fmla="*/ 2211669 h 2211669"/>
              <a:gd name="connsiteX15" fmla="*/ 3648158 w 5328592"/>
              <a:gd name="connsiteY15" fmla="*/ 2211669 h 2211669"/>
              <a:gd name="connsiteX16" fmla="*/ 2900423 w 5328592"/>
              <a:gd name="connsiteY16" fmla="*/ 2211669 h 2211669"/>
              <a:gd name="connsiteX17" fmla="*/ 2244515 w 5328592"/>
              <a:gd name="connsiteY17" fmla="*/ 2211669 h 2211669"/>
              <a:gd name="connsiteX18" fmla="*/ 1634521 w 5328592"/>
              <a:gd name="connsiteY18" fmla="*/ 2211669 h 2211669"/>
              <a:gd name="connsiteX19" fmla="*/ 978613 w 5328592"/>
              <a:gd name="connsiteY19" fmla="*/ 2211669 h 2211669"/>
              <a:gd name="connsiteX20" fmla="*/ 368619 w 5328592"/>
              <a:gd name="connsiteY20" fmla="*/ 2211669 h 2211669"/>
              <a:gd name="connsiteX21" fmla="*/ 0 w 5328592"/>
              <a:gd name="connsiteY21" fmla="*/ 1843050 h 2211669"/>
              <a:gd name="connsiteX22" fmla="*/ 0 w 5328592"/>
              <a:gd name="connsiteY22" fmla="*/ 1351573 h 2211669"/>
              <a:gd name="connsiteX23" fmla="*/ 0 w 5328592"/>
              <a:gd name="connsiteY23" fmla="*/ 904329 h 2211669"/>
              <a:gd name="connsiteX24" fmla="*/ 0 w 5328592"/>
              <a:gd name="connsiteY24" fmla="*/ 368619 h 2211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328592" h="2211669" fill="none" extrusionOk="0">
                <a:moveTo>
                  <a:pt x="0" y="368619"/>
                </a:moveTo>
                <a:cubicBezTo>
                  <a:pt x="-13058" y="168165"/>
                  <a:pt x="193334" y="40063"/>
                  <a:pt x="368619" y="0"/>
                </a:cubicBezTo>
                <a:cubicBezTo>
                  <a:pt x="688137" y="-11870"/>
                  <a:pt x="810982" y="20337"/>
                  <a:pt x="1116354" y="0"/>
                </a:cubicBezTo>
                <a:cubicBezTo>
                  <a:pt x="1421726" y="-20337"/>
                  <a:pt x="1596067" y="-10543"/>
                  <a:pt x="1726348" y="0"/>
                </a:cubicBezTo>
                <a:cubicBezTo>
                  <a:pt x="1856629" y="10543"/>
                  <a:pt x="2098969" y="15913"/>
                  <a:pt x="2336342" y="0"/>
                </a:cubicBezTo>
                <a:cubicBezTo>
                  <a:pt x="2573715" y="-15913"/>
                  <a:pt x="2796127" y="3721"/>
                  <a:pt x="3038163" y="0"/>
                </a:cubicBezTo>
                <a:cubicBezTo>
                  <a:pt x="3280199" y="-3721"/>
                  <a:pt x="3564398" y="-10334"/>
                  <a:pt x="3785898" y="0"/>
                </a:cubicBezTo>
                <a:cubicBezTo>
                  <a:pt x="4007399" y="10334"/>
                  <a:pt x="4184088" y="-18671"/>
                  <a:pt x="4304065" y="0"/>
                </a:cubicBezTo>
                <a:cubicBezTo>
                  <a:pt x="4424042" y="18671"/>
                  <a:pt x="4783956" y="-16831"/>
                  <a:pt x="4959973" y="0"/>
                </a:cubicBezTo>
                <a:cubicBezTo>
                  <a:pt x="5161154" y="-36214"/>
                  <a:pt x="5316907" y="160378"/>
                  <a:pt x="5328592" y="368619"/>
                </a:cubicBezTo>
                <a:cubicBezTo>
                  <a:pt x="5332882" y="488470"/>
                  <a:pt x="5341552" y="714665"/>
                  <a:pt x="5328592" y="845352"/>
                </a:cubicBezTo>
                <a:cubicBezTo>
                  <a:pt x="5315632" y="976039"/>
                  <a:pt x="5319995" y="1234565"/>
                  <a:pt x="5328592" y="1351573"/>
                </a:cubicBezTo>
                <a:cubicBezTo>
                  <a:pt x="5337189" y="1468581"/>
                  <a:pt x="5328393" y="1603432"/>
                  <a:pt x="5328592" y="1843050"/>
                </a:cubicBezTo>
                <a:cubicBezTo>
                  <a:pt x="5290155" y="2043318"/>
                  <a:pt x="5186851" y="2223799"/>
                  <a:pt x="4959973" y="2211669"/>
                </a:cubicBezTo>
                <a:cubicBezTo>
                  <a:pt x="4599045" y="2245376"/>
                  <a:pt x="4362744" y="2237032"/>
                  <a:pt x="4212238" y="2211669"/>
                </a:cubicBezTo>
                <a:cubicBezTo>
                  <a:pt x="4061733" y="2186306"/>
                  <a:pt x="3821335" y="2197346"/>
                  <a:pt x="3648158" y="2211669"/>
                </a:cubicBezTo>
                <a:cubicBezTo>
                  <a:pt x="3474981" y="2225992"/>
                  <a:pt x="3061402" y="2238953"/>
                  <a:pt x="2900423" y="2211669"/>
                </a:cubicBezTo>
                <a:cubicBezTo>
                  <a:pt x="2739444" y="2184385"/>
                  <a:pt x="2480804" y="2183727"/>
                  <a:pt x="2244515" y="2211669"/>
                </a:cubicBezTo>
                <a:cubicBezTo>
                  <a:pt x="2008226" y="2239611"/>
                  <a:pt x="1921249" y="2190215"/>
                  <a:pt x="1634521" y="2211669"/>
                </a:cubicBezTo>
                <a:cubicBezTo>
                  <a:pt x="1347793" y="2233123"/>
                  <a:pt x="1213543" y="2230180"/>
                  <a:pt x="978613" y="2211669"/>
                </a:cubicBezTo>
                <a:cubicBezTo>
                  <a:pt x="743683" y="2193158"/>
                  <a:pt x="568242" y="2189573"/>
                  <a:pt x="368619" y="2211669"/>
                </a:cubicBezTo>
                <a:cubicBezTo>
                  <a:pt x="149503" y="2218739"/>
                  <a:pt x="20589" y="2031193"/>
                  <a:pt x="0" y="1843050"/>
                </a:cubicBezTo>
                <a:cubicBezTo>
                  <a:pt x="-4351" y="1655001"/>
                  <a:pt x="10922" y="1471710"/>
                  <a:pt x="0" y="1351573"/>
                </a:cubicBezTo>
                <a:cubicBezTo>
                  <a:pt x="-10922" y="1231436"/>
                  <a:pt x="-15139" y="1109970"/>
                  <a:pt x="0" y="904329"/>
                </a:cubicBezTo>
                <a:cubicBezTo>
                  <a:pt x="15139" y="698688"/>
                  <a:pt x="7787" y="516480"/>
                  <a:pt x="0" y="368619"/>
                </a:cubicBezTo>
                <a:close/>
              </a:path>
              <a:path w="5328592" h="2211669" stroke="0" extrusionOk="0">
                <a:moveTo>
                  <a:pt x="0" y="368619"/>
                </a:moveTo>
                <a:cubicBezTo>
                  <a:pt x="37508" y="168477"/>
                  <a:pt x="154462" y="-23602"/>
                  <a:pt x="368619" y="0"/>
                </a:cubicBezTo>
                <a:cubicBezTo>
                  <a:pt x="570978" y="-2129"/>
                  <a:pt x="681643" y="3253"/>
                  <a:pt x="932700" y="0"/>
                </a:cubicBezTo>
                <a:cubicBezTo>
                  <a:pt x="1183757" y="-3253"/>
                  <a:pt x="1429204" y="-16020"/>
                  <a:pt x="1588607" y="0"/>
                </a:cubicBezTo>
                <a:cubicBezTo>
                  <a:pt x="1748010" y="16020"/>
                  <a:pt x="2066654" y="11754"/>
                  <a:pt x="2336342" y="0"/>
                </a:cubicBezTo>
                <a:cubicBezTo>
                  <a:pt x="2606030" y="-11754"/>
                  <a:pt x="2623970" y="16565"/>
                  <a:pt x="2854509" y="0"/>
                </a:cubicBezTo>
                <a:cubicBezTo>
                  <a:pt x="3085048" y="-16565"/>
                  <a:pt x="3405528" y="22781"/>
                  <a:pt x="3556330" y="0"/>
                </a:cubicBezTo>
                <a:cubicBezTo>
                  <a:pt x="3707132" y="-22781"/>
                  <a:pt x="4017077" y="34851"/>
                  <a:pt x="4258152" y="0"/>
                </a:cubicBezTo>
                <a:cubicBezTo>
                  <a:pt x="4499227" y="-34851"/>
                  <a:pt x="4651742" y="12594"/>
                  <a:pt x="4959973" y="0"/>
                </a:cubicBezTo>
                <a:cubicBezTo>
                  <a:pt x="5170054" y="13081"/>
                  <a:pt x="5324823" y="160079"/>
                  <a:pt x="5328592" y="368619"/>
                </a:cubicBezTo>
                <a:cubicBezTo>
                  <a:pt x="5348916" y="582204"/>
                  <a:pt x="5321380" y="714307"/>
                  <a:pt x="5328592" y="845352"/>
                </a:cubicBezTo>
                <a:cubicBezTo>
                  <a:pt x="5335804" y="976397"/>
                  <a:pt x="5332556" y="1127650"/>
                  <a:pt x="5328592" y="1322084"/>
                </a:cubicBezTo>
                <a:cubicBezTo>
                  <a:pt x="5324628" y="1516518"/>
                  <a:pt x="5322387" y="1737703"/>
                  <a:pt x="5328592" y="1843050"/>
                </a:cubicBezTo>
                <a:cubicBezTo>
                  <a:pt x="5335152" y="2049297"/>
                  <a:pt x="5205001" y="2214585"/>
                  <a:pt x="4959973" y="2211669"/>
                </a:cubicBezTo>
                <a:cubicBezTo>
                  <a:pt x="4731776" y="2203912"/>
                  <a:pt x="4591557" y="2199251"/>
                  <a:pt x="4441806" y="2211669"/>
                </a:cubicBezTo>
                <a:cubicBezTo>
                  <a:pt x="4292055" y="2224087"/>
                  <a:pt x="3882170" y="2221426"/>
                  <a:pt x="3739985" y="2211669"/>
                </a:cubicBezTo>
                <a:cubicBezTo>
                  <a:pt x="3597800" y="2201912"/>
                  <a:pt x="3363535" y="2224332"/>
                  <a:pt x="3175904" y="2211669"/>
                </a:cubicBezTo>
                <a:cubicBezTo>
                  <a:pt x="2988273" y="2199006"/>
                  <a:pt x="2861335" y="2208178"/>
                  <a:pt x="2657737" y="2211669"/>
                </a:cubicBezTo>
                <a:cubicBezTo>
                  <a:pt x="2454139" y="2215160"/>
                  <a:pt x="2214150" y="2227645"/>
                  <a:pt x="2093656" y="2211669"/>
                </a:cubicBezTo>
                <a:cubicBezTo>
                  <a:pt x="1973162" y="2195693"/>
                  <a:pt x="1806067" y="2230116"/>
                  <a:pt x="1529576" y="2211669"/>
                </a:cubicBezTo>
                <a:cubicBezTo>
                  <a:pt x="1253085" y="2193222"/>
                  <a:pt x="807086" y="2237300"/>
                  <a:pt x="368619" y="2211669"/>
                </a:cubicBezTo>
                <a:cubicBezTo>
                  <a:pt x="134986" y="2204265"/>
                  <a:pt x="-3347" y="2060369"/>
                  <a:pt x="0" y="1843050"/>
                </a:cubicBezTo>
                <a:cubicBezTo>
                  <a:pt x="-5560" y="1738507"/>
                  <a:pt x="8550" y="1440907"/>
                  <a:pt x="0" y="1322084"/>
                </a:cubicBezTo>
                <a:cubicBezTo>
                  <a:pt x="-8550" y="1203261"/>
                  <a:pt x="-9289" y="942126"/>
                  <a:pt x="0" y="815863"/>
                </a:cubicBezTo>
                <a:cubicBezTo>
                  <a:pt x="9289" y="689600"/>
                  <a:pt x="-13675" y="516696"/>
                  <a:pt x="0" y="368619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185330757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vert="horz" lIns="792000" tIns="468000" rIns="25200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sl-SI" altLang="sl-SI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240" y="367479"/>
            <a:ext cx="808038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larine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215" y="953670"/>
            <a:ext cx="354013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obo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346" y="953670"/>
            <a:ext cx="425450" cy="1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sax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2" y="547705"/>
            <a:ext cx="85407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flut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98" y="806285"/>
            <a:ext cx="2476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bassoo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496" y="365126"/>
            <a:ext cx="819150" cy="210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trombon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436" y="2442592"/>
            <a:ext cx="649287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trumpe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750" y="3135419"/>
            <a:ext cx="1096963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tuba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246" y="2492896"/>
            <a:ext cx="11715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 descr="Xylophon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/>
          <a:stretch>
            <a:fillRect/>
          </a:stretch>
        </p:blipFill>
        <p:spPr bwMode="auto">
          <a:xfrm>
            <a:off x="800959" y="2982105"/>
            <a:ext cx="2231282" cy="151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 descr="http://www.empire.k12.ca.us/capistrano/Mike/capmusic/instruments/harp.gif"/>
          <p:cNvPicPr>
            <a:picLocks noChangeAspect="1" noChangeArrowheads="1"/>
          </p:cNvPicPr>
          <p:nvPr/>
        </p:nvPicPr>
        <p:blipFill>
          <a:blip r:embed="rId16" r:link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3" b="6270"/>
          <a:stretch>
            <a:fillRect/>
          </a:stretch>
        </p:blipFill>
        <p:spPr bwMode="auto">
          <a:xfrm flipH="1">
            <a:off x="5694782" y="4293096"/>
            <a:ext cx="1102282" cy="2272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 descr="http://www.empire.k12.ca.us/capistrano/Mike/capmusic/instruments/Bass%20Drum.gif"/>
          <p:cNvPicPr>
            <a:picLocks noChangeAspect="1" noChangeArrowheads="1"/>
          </p:cNvPicPr>
          <p:nvPr/>
        </p:nvPicPr>
        <p:blipFill>
          <a:blip r:embed="rId18" r:link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807" y="2788001"/>
            <a:ext cx="1104900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 descr="http://thecoloringspot.com/images/music/grand-piano.jpg"/>
          <p:cNvPicPr>
            <a:picLocks noChangeAspect="1" noChangeArrowheads="1"/>
          </p:cNvPicPr>
          <p:nvPr/>
        </p:nvPicPr>
        <p:blipFill>
          <a:blip r:embed="rId20" r:link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4" b="7402"/>
          <a:stretch>
            <a:fillRect/>
          </a:stretch>
        </p:blipFill>
        <p:spPr bwMode="auto">
          <a:xfrm>
            <a:off x="7002731" y="318294"/>
            <a:ext cx="215423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92" b="36739"/>
          <a:stretch>
            <a:fillRect/>
          </a:stretch>
        </p:blipFill>
        <p:spPr bwMode="auto">
          <a:xfrm>
            <a:off x="7023372" y="4617912"/>
            <a:ext cx="1206500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16"/>
          <p:cNvGrpSpPr>
            <a:grpSpLocks/>
          </p:cNvGrpSpPr>
          <p:nvPr/>
        </p:nvGrpSpPr>
        <p:grpSpPr bwMode="auto">
          <a:xfrm>
            <a:off x="4759698" y="2955855"/>
            <a:ext cx="1008063" cy="804863"/>
            <a:chOff x="5434" y="3535"/>
            <a:chExt cx="1587" cy="1269"/>
          </a:xfrm>
        </p:grpSpPr>
        <p:pic>
          <p:nvPicPr>
            <p:cNvPr id="2065" name="Slika 1" descr="french horn printable coloring page"/>
            <p:cNvPicPr>
              <a:picLocks noChangeAspect="1" noChangeArrowheads="1"/>
            </p:cNvPicPr>
            <p:nvPr/>
          </p:nvPicPr>
          <p:blipFill>
            <a:blip r:embed="rId23">
              <a:lum bright="-20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32283">
              <a:off x="5520" y="3618"/>
              <a:ext cx="1477" cy="1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8"/>
            <p:cNvSpPr>
              <a:spLocks noChangeArrowheads="1"/>
            </p:cNvSpPr>
            <p:nvPr/>
          </p:nvSpPr>
          <p:spPr bwMode="auto">
            <a:xfrm rot="920093">
              <a:off x="5648" y="3535"/>
              <a:ext cx="1373" cy="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92000" tIns="46800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14" name="Rectangle 19"/>
            <p:cNvSpPr>
              <a:spLocks noChangeArrowheads="1"/>
            </p:cNvSpPr>
            <p:nvPr/>
          </p:nvSpPr>
          <p:spPr bwMode="auto">
            <a:xfrm rot="-4321857">
              <a:off x="5051" y="3993"/>
              <a:ext cx="919" cy="1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92000" tIns="46800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15" name="Rectangle 20"/>
            <p:cNvSpPr>
              <a:spLocks noChangeArrowheads="1"/>
            </p:cNvSpPr>
            <p:nvPr/>
          </p:nvSpPr>
          <p:spPr bwMode="auto">
            <a:xfrm rot="-4321857">
              <a:off x="6543" y="4610"/>
              <a:ext cx="235" cy="1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92000" tIns="46800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</p:grpSp>
      <p:grpSp>
        <p:nvGrpSpPr>
          <p:cNvPr id="16" name="Group 21"/>
          <p:cNvGrpSpPr>
            <a:grpSpLocks/>
          </p:cNvGrpSpPr>
          <p:nvPr/>
        </p:nvGrpSpPr>
        <p:grpSpPr bwMode="auto">
          <a:xfrm>
            <a:off x="8090189" y="5022370"/>
            <a:ext cx="835025" cy="701675"/>
            <a:chOff x="10555" y="7436"/>
            <a:chExt cx="759" cy="675"/>
          </a:xfrm>
        </p:grpSpPr>
        <p:pic>
          <p:nvPicPr>
            <p:cNvPr id="2070" name="il_fi" descr="http://0.tqn.com/d/homeschooling/1/0/6/f/colorz8.png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17" t="24150" r="21758" b="21088"/>
            <a:stretch>
              <a:fillRect/>
            </a:stretch>
          </p:blipFill>
          <p:spPr bwMode="auto">
            <a:xfrm rot="-4794145">
              <a:off x="10752" y="7488"/>
              <a:ext cx="491" cy="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23"/>
            <p:cNvSpPr>
              <a:spLocks noChangeArrowheads="1"/>
            </p:cNvSpPr>
            <p:nvPr/>
          </p:nvSpPr>
          <p:spPr bwMode="auto">
            <a:xfrm rot="555704">
              <a:off x="10555" y="7436"/>
              <a:ext cx="143" cy="5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92000" tIns="46800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sp>
          <p:nvSpPr>
            <p:cNvPr id="18" name="Rectangle 24"/>
            <p:cNvSpPr>
              <a:spLocks noChangeArrowheads="1"/>
            </p:cNvSpPr>
            <p:nvPr/>
          </p:nvSpPr>
          <p:spPr bwMode="auto">
            <a:xfrm rot="6003909">
              <a:off x="10920" y="7751"/>
              <a:ext cx="71" cy="6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92000" tIns="46800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</p:grpSp>
      <p:grpSp>
        <p:nvGrpSpPr>
          <p:cNvPr id="19" name="Group 25"/>
          <p:cNvGrpSpPr>
            <a:grpSpLocks/>
          </p:cNvGrpSpPr>
          <p:nvPr/>
        </p:nvGrpSpPr>
        <p:grpSpPr bwMode="auto">
          <a:xfrm>
            <a:off x="4546492" y="300732"/>
            <a:ext cx="1631950" cy="2030413"/>
            <a:chOff x="1713" y="10800"/>
            <a:chExt cx="2920" cy="4608"/>
          </a:xfrm>
        </p:grpSpPr>
        <p:cxnSp>
          <p:nvCxnSpPr>
            <p:cNvPr id="2074" name="AutoShape 26"/>
            <p:cNvCxnSpPr>
              <a:cxnSpLocks noChangeShapeType="1"/>
            </p:cNvCxnSpPr>
            <p:nvPr/>
          </p:nvCxnSpPr>
          <p:spPr bwMode="auto">
            <a:xfrm>
              <a:off x="2344" y="15408"/>
              <a:ext cx="166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2075" name="Picture 27" descr="http://www.bowerorgans.co.uk/img/common/case.jpg"/>
            <p:cNvPicPr>
              <a:picLocks noChangeAspect="1" noChangeArrowheads="1"/>
            </p:cNvPicPr>
            <p:nvPr/>
          </p:nvPicPr>
          <p:blipFill>
            <a:blip r:embed="rId25" r:link="rId26">
              <a:clrChange>
                <a:clrFrom>
                  <a:srgbClr val="EBEBEB"/>
                </a:clrFrom>
                <a:clrTo>
                  <a:srgbClr val="EBEBE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06" r="6956"/>
            <a:stretch>
              <a:fillRect/>
            </a:stretch>
          </p:blipFill>
          <p:spPr bwMode="auto">
            <a:xfrm>
              <a:off x="1713" y="10800"/>
              <a:ext cx="2920" cy="4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77" name="Picture 29" descr="String%20Bass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075" y="4035030"/>
            <a:ext cx="10953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8" name="Picture 30" descr="cello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2704">
            <a:off x="2857250" y="4730990"/>
            <a:ext cx="880745" cy="164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31"/>
          <p:cNvGrpSpPr>
            <a:grpSpLocks/>
          </p:cNvGrpSpPr>
          <p:nvPr/>
        </p:nvGrpSpPr>
        <p:grpSpPr bwMode="auto">
          <a:xfrm>
            <a:off x="2110490" y="5241530"/>
            <a:ext cx="339725" cy="839470"/>
            <a:chOff x="1527" y="6238"/>
            <a:chExt cx="440" cy="1113"/>
          </a:xfrm>
        </p:grpSpPr>
        <p:pic>
          <p:nvPicPr>
            <p:cNvPr id="2080" name="Picture 32" descr="viola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8942461">
              <a:off x="1191" y="6576"/>
              <a:ext cx="1113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Oval 33"/>
            <p:cNvSpPr>
              <a:spLocks noChangeArrowheads="1"/>
            </p:cNvSpPr>
            <p:nvPr/>
          </p:nvSpPr>
          <p:spPr bwMode="auto">
            <a:xfrm rot="2467007">
              <a:off x="1527" y="7109"/>
              <a:ext cx="101" cy="71"/>
            </a:xfrm>
            <a:prstGeom prst="ellipse">
              <a:avLst/>
            </a:prstGeom>
            <a:solidFill>
              <a:srgbClr val="40404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92000" tIns="46800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</p:grpSp>
      <p:grpSp>
        <p:nvGrpSpPr>
          <p:cNvPr id="22" name="Group 34"/>
          <p:cNvGrpSpPr>
            <a:grpSpLocks/>
          </p:cNvGrpSpPr>
          <p:nvPr/>
        </p:nvGrpSpPr>
        <p:grpSpPr bwMode="auto">
          <a:xfrm>
            <a:off x="1409450" y="5245340"/>
            <a:ext cx="279400" cy="706755"/>
            <a:chOff x="1527" y="6238"/>
            <a:chExt cx="440" cy="1113"/>
          </a:xfrm>
        </p:grpSpPr>
        <p:pic>
          <p:nvPicPr>
            <p:cNvPr id="2083" name="Picture 35" descr="viola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8942461">
              <a:off x="1191" y="6576"/>
              <a:ext cx="1113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Oval 36"/>
            <p:cNvSpPr>
              <a:spLocks noChangeArrowheads="1"/>
            </p:cNvSpPr>
            <p:nvPr/>
          </p:nvSpPr>
          <p:spPr bwMode="auto">
            <a:xfrm rot="2467007">
              <a:off x="1527" y="7109"/>
              <a:ext cx="101" cy="71"/>
            </a:xfrm>
            <a:prstGeom prst="ellipse">
              <a:avLst/>
            </a:prstGeom>
            <a:solidFill>
              <a:srgbClr val="40404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92000" tIns="46800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</p:grpSp>
      <p:sp>
        <p:nvSpPr>
          <p:cNvPr id="25" name="Elipsa 24"/>
          <p:cNvSpPr/>
          <p:nvPr/>
        </p:nvSpPr>
        <p:spPr>
          <a:xfrm>
            <a:off x="463768" y="260648"/>
            <a:ext cx="3380323" cy="2302643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1" name="Elipsa 50"/>
          <p:cNvSpPr/>
          <p:nvPr/>
        </p:nvSpPr>
        <p:spPr>
          <a:xfrm>
            <a:off x="1139520" y="4523421"/>
            <a:ext cx="4020376" cy="2056582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6" name="Zaobljeni pravokotnik 25"/>
          <p:cNvSpPr/>
          <p:nvPr/>
        </p:nvSpPr>
        <p:spPr>
          <a:xfrm>
            <a:off x="4503468" y="2501717"/>
            <a:ext cx="5114625" cy="1719371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4" name="Zaobljeni pravokotnik 53"/>
          <p:cNvSpPr/>
          <p:nvPr/>
        </p:nvSpPr>
        <p:spPr>
          <a:xfrm>
            <a:off x="510154" y="2698234"/>
            <a:ext cx="3521926" cy="1719371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5" name="Zaobljeni pravokotnik 54"/>
          <p:cNvSpPr/>
          <p:nvPr/>
        </p:nvSpPr>
        <p:spPr>
          <a:xfrm>
            <a:off x="4281946" y="230806"/>
            <a:ext cx="5114625" cy="218836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6" name="Zaobljeni pravokotnik 55"/>
          <p:cNvSpPr/>
          <p:nvPr/>
        </p:nvSpPr>
        <p:spPr>
          <a:xfrm>
            <a:off x="5468474" y="4316034"/>
            <a:ext cx="3688495" cy="2250055"/>
          </a:xfrm>
          <a:prstGeom prst="roundRect">
            <a:avLst/>
          </a:prstGeom>
          <a:noFill/>
          <a:ln w="38100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5" name="PoljeZBesedilom 44"/>
          <p:cNvSpPr txBox="1"/>
          <p:nvPr/>
        </p:nvSpPr>
        <p:spPr>
          <a:xfrm>
            <a:off x="1356330" y="511052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>
                <a:solidFill>
                  <a:srgbClr val="92D050"/>
                </a:solidFill>
                <a:ea typeface="Cambria" panose="02040503050406030204" pitchFamily="18" charset="0"/>
              </a:rPr>
              <a:t>PIHALA</a:t>
            </a:r>
            <a:endParaRPr lang="sl-SI" b="1" dirty="0">
              <a:solidFill>
                <a:srgbClr val="92D050"/>
              </a:solidFill>
              <a:ea typeface="Cambria" panose="02040503050406030204" pitchFamily="18" charset="0"/>
            </a:endParaRPr>
          </a:p>
        </p:txBody>
      </p:sp>
      <p:sp>
        <p:nvSpPr>
          <p:cNvPr id="46" name="PoljeZBesedilom 45"/>
          <p:cNvSpPr txBox="1"/>
          <p:nvPr/>
        </p:nvSpPr>
        <p:spPr>
          <a:xfrm>
            <a:off x="5807968" y="1853875"/>
            <a:ext cx="16417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sz="1600" b="1" dirty="0" smtClean="0">
                <a:solidFill>
                  <a:srgbClr val="FF0000"/>
                </a:solidFill>
                <a:ea typeface="Cambria" panose="02040503050406030204" pitchFamily="18" charset="0"/>
              </a:rPr>
              <a:t>INŠTRUMENTI </a:t>
            </a:r>
          </a:p>
          <a:p>
            <a:pPr algn="ctr"/>
            <a:r>
              <a:rPr lang="sl-SI" sz="1600" b="1" dirty="0" smtClean="0">
                <a:solidFill>
                  <a:srgbClr val="FF0000"/>
                </a:solidFill>
                <a:ea typeface="Cambria" panose="02040503050406030204" pitchFamily="18" charset="0"/>
              </a:rPr>
              <a:t>S TIPKAMI</a:t>
            </a:r>
            <a:endParaRPr lang="sl-SI" sz="1600" b="1" dirty="0">
              <a:solidFill>
                <a:srgbClr val="FF0000"/>
              </a:solidFill>
              <a:ea typeface="Cambria" panose="02040503050406030204" pitchFamily="18" charset="0"/>
            </a:endParaRPr>
          </a:p>
        </p:txBody>
      </p:sp>
      <p:sp>
        <p:nvSpPr>
          <p:cNvPr id="47" name="PoljeZBesedilom 46"/>
          <p:cNvSpPr txBox="1"/>
          <p:nvPr/>
        </p:nvSpPr>
        <p:spPr>
          <a:xfrm>
            <a:off x="2730358" y="4016815"/>
            <a:ext cx="1283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>
                <a:solidFill>
                  <a:srgbClr val="00B0F0"/>
                </a:solidFill>
                <a:ea typeface="Cambria" panose="02040503050406030204" pitchFamily="18" charset="0"/>
              </a:rPr>
              <a:t>TOLKALA</a:t>
            </a:r>
            <a:endParaRPr lang="sl-SI" b="1" dirty="0">
              <a:solidFill>
                <a:srgbClr val="00B0F0"/>
              </a:solidFill>
              <a:ea typeface="Cambria" panose="02040503050406030204" pitchFamily="18" charset="0"/>
            </a:endParaRPr>
          </a:p>
        </p:txBody>
      </p:sp>
      <p:sp>
        <p:nvSpPr>
          <p:cNvPr id="48" name="PoljeZBesedilom 47"/>
          <p:cNvSpPr txBox="1"/>
          <p:nvPr/>
        </p:nvSpPr>
        <p:spPr>
          <a:xfrm>
            <a:off x="5696227" y="3714563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>
                <a:solidFill>
                  <a:srgbClr val="FFFF00"/>
                </a:solidFill>
                <a:ea typeface="Cambria" panose="02040503050406030204" pitchFamily="18" charset="0"/>
              </a:rPr>
              <a:t>TROBILA</a:t>
            </a:r>
            <a:endParaRPr lang="sl-SI" b="1" dirty="0">
              <a:solidFill>
                <a:srgbClr val="FFFF00"/>
              </a:solidFill>
              <a:ea typeface="Cambria" panose="02040503050406030204" pitchFamily="18" charset="0"/>
            </a:endParaRPr>
          </a:p>
        </p:txBody>
      </p:sp>
      <p:sp>
        <p:nvSpPr>
          <p:cNvPr id="49" name="PoljeZBesedilom 48"/>
          <p:cNvSpPr txBox="1"/>
          <p:nvPr/>
        </p:nvSpPr>
        <p:spPr>
          <a:xfrm>
            <a:off x="2009455" y="4815760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>
                <a:solidFill>
                  <a:schemeClr val="accent5">
                    <a:lumMod val="75000"/>
                  </a:schemeClr>
                </a:solidFill>
                <a:ea typeface="Cambria" panose="02040503050406030204" pitchFamily="18" charset="0"/>
              </a:rPr>
              <a:t>GODALA</a:t>
            </a:r>
            <a:endParaRPr lang="sl-SI" b="1" dirty="0">
              <a:solidFill>
                <a:schemeClr val="accent5">
                  <a:lumMod val="75000"/>
                </a:schemeClr>
              </a:solidFill>
              <a:ea typeface="Cambria" panose="02040503050406030204" pitchFamily="18" charset="0"/>
            </a:endParaRPr>
          </a:p>
        </p:txBody>
      </p:sp>
      <p:sp>
        <p:nvSpPr>
          <p:cNvPr id="50" name="PoljeZBesedilom 49"/>
          <p:cNvSpPr txBox="1"/>
          <p:nvPr/>
        </p:nvSpPr>
        <p:spPr>
          <a:xfrm>
            <a:off x="7289827" y="5971062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>
                <a:solidFill>
                  <a:srgbClr val="CC00CC"/>
                </a:solidFill>
                <a:ea typeface="Cambria" panose="02040503050406030204" pitchFamily="18" charset="0"/>
              </a:rPr>
              <a:t>BRENKALA</a:t>
            </a:r>
            <a:endParaRPr lang="sl-SI" b="1" dirty="0">
              <a:solidFill>
                <a:srgbClr val="CC00CC"/>
              </a:solidFill>
              <a:ea typeface="Cambria" panose="02040503050406030204" pitchFamily="18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0326424" y="5445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1836609"/>
      </p:ext>
    </p:extLst>
  </p:cSld>
  <p:clrMapOvr>
    <a:masterClrMapping/>
  </p:clrMapOvr>
  <p:transition spd="slow" advTm="261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15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5" grpId="0" animBg="1"/>
      <p:bldP spid="51" grpId="0" animBg="1"/>
      <p:bldP spid="26" grpId="0" animBg="1"/>
      <p:bldP spid="54" grpId="0" animBg="1"/>
      <p:bldP spid="55" grpId="0" animBg="1"/>
      <p:bldP spid="56" grpId="0" animBg="1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odnaslov 7">
            <a:extLst>
              <a:ext uri="{FF2B5EF4-FFF2-40B4-BE49-F238E27FC236}">
                <a16:creationId xmlns:a16="http://schemas.microsoft.com/office/drawing/2014/main" xmlns="" id="{7B57325B-EEF4-479A-8036-145EA9F0EC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7408" y="980728"/>
            <a:ext cx="8784976" cy="4464496"/>
          </a:xfrm>
          <a:prstGeom prst="roundRect">
            <a:avLst/>
          </a:prstGeom>
          <a:solidFill>
            <a:schemeClr val="bg1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>
            <a:normAutofit fontScale="85000" lnSpcReduction="20000"/>
          </a:bodyPr>
          <a:lstStyle/>
          <a:p>
            <a:endParaRPr lang="sl-SI" sz="1400" dirty="0" smtClean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l-SI" sz="28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 KONEC SMO VAM PRIPRAVILI ŠE PREDSTAVITEV DRUŽINE </a:t>
            </a:r>
            <a:r>
              <a:rPr lang="sl-SI" sz="39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TROBIL</a:t>
            </a:r>
            <a:r>
              <a:rPr lang="sl-SI" sz="28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ZAGOTOVO BO ZANIMIVA! </a:t>
            </a:r>
          </a:p>
          <a:p>
            <a:r>
              <a:rPr lang="sl-SI" sz="28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TUDI TOKRAT KOMAJ ČAKAM VAŠE ODZIVE. SPOROČITE MI, KATERO TROBILO VAS JE NAJBOLJ NAVDUŠILO.</a:t>
            </a:r>
          </a:p>
          <a:p>
            <a:r>
              <a:rPr lang="sl-SI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KATERA DRUŽINA INŠTRUMENTOV SE NAM BO PREDSTAVILA PRIHODNJIČ?</a:t>
            </a:r>
          </a:p>
          <a:p>
            <a:endParaRPr lang="sl-SI" sz="2800" dirty="0" smtClean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l-SI" sz="28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VAŠA UČITELJICA,</a:t>
            </a:r>
            <a:endParaRPr lang="sl-SI" sz="28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l-SI" sz="28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JERICA.</a:t>
            </a:r>
            <a:endParaRPr lang="sl-SI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Pravokotnik 1"/>
          <p:cNvSpPr/>
          <p:nvPr/>
        </p:nvSpPr>
        <p:spPr>
          <a:xfrm>
            <a:off x="1333009" y="5949280"/>
            <a:ext cx="78652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OSTANITE ZDRAVI </a:t>
            </a:r>
            <a:r>
              <a:rPr lang="sl-SI" sz="28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NASVIDENJE NASLEDNJI TOREK.</a:t>
            </a:r>
            <a:endParaRPr lang="sl-SI" sz="28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Slika 3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6040" y="3777600"/>
            <a:ext cx="1257300" cy="12192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128448" y="29081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365713"/>
      </p:ext>
    </p:extLst>
  </p:cSld>
  <p:clrMapOvr>
    <a:masterClrMapping/>
  </p:clrMapOvr>
  <p:transition spd="slow" advTm="2618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8.9"/>
</p:tagLst>
</file>

<file path=ppt/theme/theme1.xml><?xml version="1.0" encoding="utf-8"?>
<a:theme xmlns:a="http://schemas.openxmlformats.org/drawingml/2006/main" name="Otroci prijatelji 16 x 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246697_TF03896101" id="{3E472B06-B34B-42E3-B9D9-920E30427EF9}" vid="{728DEFFC-0C14-4010-8E42-62EE2C6468F1}"/>
    </a:ext>
  </a:extLst>
</a:theme>
</file>

<file path=ppt/theme/theme2.xml><?xml version="1.0" encoding="utf-8"?>
<a:theme xmlns:a="http://schemas.openxmlformats.org/drawingml/2006/main" name="Officeova tema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A15C6C-6BB6-4DB6-B7D6-7F14EAB2CC5C}">
  <ds:schemaRefs>
    <ds:schemaRef ds:uri="http://purl.org/dc/dcmitype/"/>
    <ds:schemaRef ds:uri="a4f35948-e619-41b3-aa29-22878b09cfd2"/>
    <ds:schemaRef ds:uri="http://schemas.microsoft.com/office/2006/documentManagement/types"/>
    <ds:schemaRef ds:uri="http://purl.org/dc/elements/1.1/"/>
    <ds:schemaRef ds:uri="40262f94-9f35-4ac3-9a90-690165a166b7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Izobraževalna predstavitev z otroki na šolskem igrišču, album (širokozaslonski)</Template>
  <TotalTime>360</TotalTime>
  <Words>140</Words>
  <Application>Microsoft Office PowerPoint</Application>
  <PresentationFormat>Widescreen</PresentationFormat>
  <Paragraphs>34</Paragraphs>
  <Slides>4</Slides>
  <Notes>4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Cambria</vt:lpstr>
      <vt:lpstr>Times New Roman</vt:lpstr>
      <vt:lpstr>Otroci prijatelji 16 x 9</vt:lpstr>
      <vt:lpstr>PowerPoint Presentation</vt:lpstr>
      <vt:lpstr>PowerPoint Presentation</vt:lpstr>
      <vt:lpstr> TUKAJ LAHKO DRUŽINE VIDIŠ NA SLIKI. ČE KATERI INŠTRUMENT  SPOZNAŠ, GA LAHKO POIMENUJEŠ.                                .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GLASBENA PRIPRAVNICA</dc:title>
  <dc:creator>Andreja Mohorič</dc:creator>
  <cp:keywords/>
  <cp:lastModifiedBy>Štravs, Anja</cp:lastModifiedBy>
  <cp:revision>60</cp:revision>
  <dcterms:created xsi:type="dcterms:W3CDTF">2020-03-29T21:11:29Z</dcterms:created>
  <dcterms:modified xsi:type="dcterms:W3CDTF">2020-04-14T12:41:20Z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