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58" r:id="rId4"/>
    <p:sldId id="259" r:id="rId5"/>
    <p:sldId id="270" r:id="rId6"/>
    <p:sldId id="264" r:id="rId7"/>
    <p:sldId id="261" r:id="rId8"/>
    <p:sldId id="267" r:id="rId9"/>
    <p:sldId id="268" r:id="rId10"/>
    <p:sldId id="269" r:id="rId1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1D6A5C8-8F56-4B6A-BAD6-0F79C0BAC269}" type="datetimeFigureOut">
              <a:rPr lang="sl-SI"/>
              <a:pPr>
                <a:defRPr/>
              </a:pPr>
              <a:t>24.3.2020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9B364B6-B8A2-48AF-823C-43EDC00029C7}" type="slidenum">
              <a:rPr lang="sl-SI"/>
              <a:pPr>
                <a:defRPr/>
              </a:pPr>
              <a:t>‹#›</a:t>
            </a:fld>
            <a:endParaRPr lang="sl-SI"/>
          </a:p>
        </p:txBody>
      </p:sp>
    </p:spTree>
    <p:extLst>
      <p:ext uri="{BB962C8B-B14F-4D97-AF65-F5344CB8AC3E}">
        <p14:creationId xmlns:p14="http://schemas.microsoft.com/office/powerpoint/2010/main" val="25903844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grada stranske slike 1"/>
          <p:cNvSpPr>
            <a:spLocks noGrp="1" noRot="1" noChangeAspect="1" noTextEdit="1"/>
          </p:cNvSpPr>
          <p:nvPr>
            <p:ph type="sldImg"/>
          </p:nvPr>
        </p:nvSpPr>
        <p:spPr bwMode="auto">
          <a:noFill/>
          <a:ln>
            <a:solidFill>
              <a:srgbClr val="000000"/>
            </a:solidFill>
            <a:miter lim="800000"/>
            <a:headEnd/>
            <a:tailEnd/>
          </a:ln>
        </p:spPr>
      </p:sp>
      <p:sp>
        <p:nvSpPr>
          <p:cNvPr id="1126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126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CA191E-8150-4F96-A9F8-84A0F6C5EFE1}" type="slidenum">
              <a:rPr lang="sl-SI"/>
              <a:pPr/>
              <a:t>7</a:t>
            </a:fld>
            <a:endParaRPr lang="sl-SI"/>
          </a:p>
        </p:txBody>
      </p:sp>
    </p:spTree>
    <p:extLst>
      <p:ext uri="{BB962C8B-B14F-4D97-AF65-F5344CB8AC3E}">
        <p14:creationId xmlns:p14="http://schemas.microsoft.com/office/powerpoint/2010/main" val="348911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E47FB8DB-F0FF-4CE9-AD17-C8B47D250530}" type="datetimeFigureOut">
              <a:rPr lang="sl-SI"/>
              <a:pPr>
                <a:defRPr/>
              </a:pPr>
              <a:t>24.3.2020</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8CDE3964-78EC-44BE-AF6E-CE13A3FCCAD6}"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E4259314-12CF-448E-8FFF-0F97804B2246}" type="datetimeFigureOut">
              <a:rPr lang="sl-SI"/>
              <a:pPr>
                <a:defRPr/>
              </a:pPr>
              <a:t>24.3.2020</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72BF7047-9FB1-459C-B810-1C2625800454}"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B81A1EE9-FB75-493E-BCE2-BBEF686AC876}" type="datetimeFigureOut">
              <a:rPr lang="sl-SI"/>
              <a:pPr>
                <a:defRPr/>
              </a:pPr>
              <a:t>24.3.2020</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605F8C38-408A-4A7C-9BF2-98A7CAECF6B6}" type="slidenum">
              <a:rPr lang="sl-SI"/>
              <a:pPr>
                <a:defRPr/>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slov in 4 vsebine">
    <p:spTree>
      <p:nvGrpSpPr>
        <p:cNvPr id="1" name=""/>
        <p:cNvGrpSpPr/>
        <p:nvPr/>
      </p:nvGrpSpPr>
      <p:grpSpPr>
        <a:xfrm>
          <a:off x="0" y="0"/>
          <a:ext cx="0" cy="0"/>
          <a:chOff x="0" y="0"/>
          <a:chExt cx="0" cy="0"/>
        </a:xfrm>
      </p:grpSpPr>
      <p:sp>
        <p:nvSpPr>
          <p:cNvPr id="2" name="Naslov 1"/>
          <p:cNvSpPr>
            <a:spLocks noGrp="1"/>
          </p:cNvSpPr>
          <p:nvPr>
            <p:ph type="title" sz="quarter"/>
          </p:nvPr>
        </p:nvSpPr>
        <p:spPr>
          <a:xfrm>
            <a:off x="457200" y="277813"/>
            <a:ext cx="8229600" cy="1143000"/>
          </a:xfrm>
        </p:spPr>
        <p:txBody>
          <a:bodyPr/>
          <a:lstStyle/>
          <a:p>
            <a:r>
              <a:rPr lang="sl-SI" smtClean="0"/>
              <a:t>Kliknite, če želite urediti slog naslova matrice</a:t>
            </a:r>
            <a:endParaRPr lang="sl-SI"/>
          </a:p>
        </p:txBody>
      </p:sp>
      <p:sp>
        <p:nvSpPr>
          <p:cNvPr id="3" name="Ograda vsebine 2"/>
          <p:cNvSpPr>
            <a:spLocks noGrp="1"/>
          </p:cNvSpPr>
          <p:nvPr>
            <p:ph sz="quarter" idx="1"/>
          </p:nvPr>
        </p:nvSpPr>
        <p:spPr>
          <a:xfrm>
            <a:off x="457200" y="1600200"/>
            <a:ext cx="4038600" cy="21891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600200"/>
            <a:ext cx="4038600" cy="21891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57200" y="3941763"/>
            <a:ext cx="4038600" cy="2189162"/>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vsebine 5"/>
          <p:cNvSpPr>
            <a:spLocks noGrp="1"/>
          </p:cNvSpPr>
          <p:nvPr>
            <p:ph sz="quarter" idx="4"/>
          </p:nvPr>
        </p:nvSpPr>
        <p:spPr>
          <a:xfrm>
            <a:off x="4648200" y="3941763"/>
            <a:ext cx="4038600" cy="2189162"/>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8" name="Ograda noge 7"/>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9" name="Ograda številke diapozitiva 8"/>
          <p:cNvSpPr>
            <a:spLocks noGrp="1"/>
          </p:cNvSpPr>
          <p:nvPr>
            <p:ph type="sldNum" sz="quarter" idx="12"/>
          </p:nvPr>
        </p:nvSpPr>
        <p:spPr>
          <a:xfrm>
            <a:off x="6553200" y="6248400"/>
            <a:ext cx="2133600" cy="457200"/>
          </a:xfrm>
        </p:spPr>
        <p:txBody>
          <a:bodyPr/>
          <a:lstStyle>
            <a:lvl1pPr>
              <a:defRPr/>
            </a:lvl1pPr>
          </a:lstStyle>
          <a:p>
            <a:pPr>
              <a:defRPr/>
            </a:pPr>
            <a:fld id="{5E0069DE-FBF9-4A3D-A7FD-C457C9354B6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7813"/>
            <a:ext cx="8229600" cy="1143000"/>
          </a:xfrm>
        </p:spPr>
        <p:txBody>
          <a:bodyPr/>
          <a:lstStyle/>
          <a:p>
            <a:r>
              <a:rPr lang="sl-SI" smtClean="0"/>
              <a:t>Kliknite, če želite urediti slog naslova matrice</a:t>
            </a:r>
            <a:endParaRPr lang="sl-SI"/>
          </a:p>
        </p:txBody>
      </p:sp>
      <p:sp>
        <p:nvSpPr>
          <p:cNvPr id="3" name="Ograda besedila 2"/>
          <p:cNvSpPr>
            <a:spLocks noGrp="1"/>
          </p:cNvSpPr>
          <p:nvPr>
            <p:ph type="body" sz="half" idx="1"/>
          </p:nvPr>
        </p:nvSpPr>
        <p:spPr>
          <a:xfrm>
            <a:off x="457200" y="1600200"/>
            <a:ext cx="4038600" cy="4530725"/>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30725"/>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Ograda noge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Ograda številke diapozitiva 6"/>
          <p:cNvSpPr>
            <a:spLocks noGrp="1"/>
          </p:cNvSpPr>
          <p:nvPr>
            <p:ph type="sldNum" sz="quarter" idx="12"/>
          </p:nvPr>
        </p:nvSpPr>
        <p:spPr>
          <a:xfrm>
            <a:off x="6553200" y="6248400"/>
            <a:ext cx="2133600" cy="457200"/>
          </a:xfrm>
        </p:spPr>
        <p:txBody>
          <a:bodyPr/>
          <a:lstStyle>
            <a:lvl1pPr>
              <a:defRPr/>
            </a:lvl1pPr>
          </a:lstStyle>
          <a:p>
            <a:pPr>
              <a:defRPr/>
            </a:pPr>
            <a:fld id="{B1D86D8F-60F0-4D84-B968-65690B53D4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C1AE17B2-F0A5-46E4-97F9-AADD851D0561}" type="datetimeFigureOut">
              <a:rPr lang="sl-SI"/>
              <a:pPr>
                <a:defRPr/>
              </a:pPr>
              <a:t>24.3.2020</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E97AC22F-1FFF-43E9-9DAD-1E5CBCD68342}"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848FF394-53C2-4392-8603-27BEB66BC4C9}" type="datetimeFigureOut">
              <a:rPr lang="sl-SI"/>
              <a:pPr>
                <a:defRPr/>
              </a:pPr>
              <a:t>24.3.2020</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512223FE-D744-4838-9C22-D5D5345DC6EA}"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12A87273-B6A3-471D-A436-630BB5124ED1}" type="datetimeFigureOut">
              <a:rPr lang="sl-SI"/>
              <a:pPr>
                <a:defRPr/>
              </a:pPr>
              <a:t>24.3.2020</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E769488A-D90B-463F-8598-E8E6371FBF2A}"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50112747-9B31-4FB9-9491-B1095C602186}" type="datetimeFigureOut">
              <a:rPr lang="sl-SI"/>
              <a:pPr>
                <a:defRPr/>
              </a:pPr>
              <a:t>24.3.2020</a:t>
            </a:fld>
            <a:endParaRPr lang="sl-SI"/>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a:lvl1pPr>
          </a:lstStyle>
          <a:p>
            <a:pPr>
              <a:defRPr/>
            </a:pPr>
            <a:fld id="{CB897A92-4341-45F3-87E0-F76BC0DA7467}"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BCDB6EFB-7A80-425B-B012-B4B37571CA56}" type="datetimeFigureOut">
              <a:rPr lang="sl-SI"/>
              <a:pPr>
                <a:defRPr/>
              </a:pPr>
              <a:t>24.3.2020</a:t>
            </a:fld>
            <a:endParaRPr lang="sl-SI"/>
          </a:p>
        </p:txBody>
      </p:sp>
      <p:sp>
        <p:nvSpPr>
          <p:cNvPr id="4" name="Ograda noge 4"/>
          <p:cNvSpPr>
            <a:spLocks noGrp="1"/>
          </p:cNvSpPr>
          <p:nvPr>
            <p:ph type="ftr" sz="quarter" idx="11"/>
          </p:nvPr>
        </p:nvSpPr>
        <p:spPr/>
        <p:txBody>
          <a:bodyPr/>
          <a:lstStyle>
            <a:lvl1pPr>
              <a:defRPr/>
            </a:lvl1pPr>
          </a:lstStyle>
          <a:p>
            <a:pPr>
              <a:defRPr/>
            </a:pPr>
            <a:endParaRPr lang="sl-SI"/>
          </a:p>
        </p:txBody>
      </p:sp>
      <p:sp>
        <p:nvSpPr>
          <p:cNvPr id="5" name="Ograda številke diapozitiva 5"/>
          <p:cNvSpPr>
            <a:spLocks noGrp="1"/>
          </p:cNvSpPr>
          <p:nvPr>
            <p:ph type="sldNum" sz="quarter" idx="12"/>
          </p:nvPr>
        </p:nvSpPr>
        <p:spPr/>
        <p:txBody>
          <a:bodyPr/>
          <a:lstStyle>
            <a:lvl1pPr>
              <a:defRPr/>
            </a:lvl1pPr>
          </a:lstStyle>
          <a:p>
            <a:pPr>
              <a:defRPr/>
            </a:pPr>
            <a:fld id="{4C1C4DC9-F296-4DA4-80F6-5B8F1AC38A69}"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65F32C66-39DC-4C59-86D8-C530E52A23AA}" type="datetimeFigureOut">
              <a:rPr lang="sl-SI"/>
              <a:pPr>
                <a:defRPr/>
              </a:pPr>
              <a:t>24.3.2020</a:t>
            </a:fld>
            <a:endParaRPr lang="sl-SI"/>
          </a:p>
        </p:txBody>
      </p:sp>
      <p:sp>
        <p:nvSpPr>
          <p:cNvPr id="3" name="Ograda noge 4"/>
          <p:cNvSpPr>
            <a:spLocks noGrp="1"/>
          </p:cNvSpPr>
          <p:nvPr>
            <p:ph type="ftr" sz="quarter" idx="11"/>
          </p:nvPr>
        </p:nvSpPr>
        <p:spPr/>
        <p:txBody>
          <a:bodyPr/>
          <a:lstStyle>
            <a:lvl1pPr>
              <a:defRPr/>
            </a:lvl1pPr>
          </a:lstStyle>
          <a:p>
            <a:pPr>
              <a:defRPr/>
            </a:pPr>
            <a:endParaRPr lang="sl-SI"/>
          </a:p>
        </p:txBody>
      </p:sp>
      <p:sp>
        <p:nvSpPr>
          <p:cNvPr id="4" name="Ograda številke diapozitiva 5"/>
          <p:cNvSpPr>
            <a:spLocks noGrp="1"/>
          </p:cNvSpPr>
          <p:nvPr>
            <p:ph type="sldNum" sz="quarter" idx="12"/>
          </p:nvPr>
        </p:nvSpPr>
        <p:spPr/>
        <p:txBody>
          <a:bodyPr/>
          <a:lstStyle>
            <a:lvl1pPr>
              <a:defRPr/>
            </a:lvl1pPr>
          </a:lstStyle>
          <a:p>
            <a:pPr>
              <a:defRPr/>
            </a:pPr>
            <a:fld id="{85B69554-9C9F-4F17-B716-1FBD41725FEF}"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7624B4FA-36DB-4BA2-873D-7CA0EE11A5EF}" type="datetimeFigureOut">
              <a:rPr lang="sl-SI"/>
              <a:pPr>
                <a:defRPr/>
              </a:pPr>
              <a:t>24.3.2020</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1444C3B9-0925-439E-BD25-1905FFC8B282}"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691D1190-A301-4A05-AE1E-4C0FE622F399}" type="datetimeFigureOut">
              <a:rPr lang="sl-SI"/>
              <a:pPr>
                <a:defRPr/>
              </a:pPr>
              <a:t>24.3.2020</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B3291543-B33C-4DFD-8B4E-62BC6318E3B1}"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B71EA0F-B3E7-48F9-9A18-739C83E563AB}" type="datetimeFigureOut">
              <a:rPr lang="sl-SI"/>
              <a:pPr>
                <a:defRPr/>
              </a:pPr>
              <a:t>24.3.2020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8E52A4B-957A-42F0-B70A-AC6B1DFC054D}"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kGfj7OYtWs&amp;list=PL5guF-zagnl8ivH8J1f_jdwYmy651ffAR&amp;index=16" TargetMode="External"/><Relationship Id="rId2" Type="http://schemas.openxmlformats.org/officeDocument/2006/relationships/hyperlink" Target="https://www.youtube.com/watch?v=A9aK5P3dJzI&amp;list=RDA9aK5P3dJzI&amp;start_radio=1" TargetMode="External"/><Relationship Id="rId1" Type="http://schemas.openxmlformats.org/officeDocument/2006/relationships/slideLayout" Target="../slideLayouts/slideLayout2.xml"/><Relationship Id="rId5" Type="http://schemas.openxmlformats.org/officeDocument/2006/relationships/hyperlink" Target="https://www.youtube.com/watch?v=cuQcLQwwxzk&amp;list=PL5guF-zagnl8ivH8J1f_jdwYmy651ffAR&amp;index=18" TargetMode="External"/><Relationship Id="rId4" Type="http://schemas.openxmlformats.org/officeDocument/2006/relationships/hyperlink" Target="https://www.youtube.com/watch?v=TyQu3wwo7XY&amp;list=PL5guF-zagnl8ivH8J1f_jdwYmy651ffAR&amp;index=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www.google.si/imgres?imgurl=http://upload.wikimedia.org/wikipedia/commons/thumb/4/43/Janez_Vajkard_Valvasor.jpg/200px-Janez_Vajkard_Valvasor.jpg&amp;imgrefurl=http://sl.wikipedia.org/wiki/Janez_Vajkard_Valvasor&amp;usg=__aUrDZbaw8Lgdbfga7HlK3NndAWs=&amp;h=298&amp;w=200&amp;sz=22&amp;hl=sl&amp;start=1&amp;zoom=1&amp;tbnid=xKQq9t7M6GrZ9M:&amp;tbnh=116&amp;tbnw=78&amp;ei=XL3STqHnBcqeOuK3_JUD&amp;prev=/search?q=janez+vajkat+valvasor&amp;hl=sl&amp;sa=X&amp;gbv=2&amp;tbm=isch&amp;prmd=ivns&amp;itbs=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path path="rect">
            <a:fillToRect l="100000" t="100000"/>
          </a:path>
        </a:gradFill>
        <a:effectLst/>
      </p:bgPr>
    </p:bg>
    <p:spTree>
      <p:nvGrpSpPr>
        <p:cNvPr id="1" name=""/>
        <p:cNvGrpSpPr/>
        <p:nvPr/>
      </p:nvGrpSpPr>
      <p:grpSpPr>
        <a:xfrm>
          <a:off x="0" y="0"/>
          <a:ext cx="0" cy="0"/>
          <a:chOff x="0" y="0"/>
          <a:chExt cx="0" cy="0"/>
        </a:xfrm>
      </p:grpSpPr>
      <p:sp>
        <p:nvSpPr>
          <p:cNvPr id="4" name="Pravokotnik 3"/>
          <p:cNvSpPr/>
          <p:nvPr/>
        </p:nvSpPr>
        <p:spPr>
          <a:xfrm>
            <a:off x="102759" y="0"/>
            <a:ext cx="4477059" cy="1754326"/>
          </a:xfrm>
          <a:prstGeom prst="rect">
            <a:avLst/>
          </a:prstGeom>
          <a:noFill/>
        </p:spPr>
        <p:txBody>
          <a:bodyPr wrap="none">
            <a:spAutoFit/>
          </a:bodyPr>
          <a:lstStyle/>
          <a:p>
            <a:pPr algn="ctr" fontAlgn="auto">
              <a:spcBef>
                <a:spcPts val="0"/>
              </a:spcBef>
              <a:spcAft>
                <a:spcPts val="0"/>
              </a:spcAft>
              <a:defRPr/>
            </a:pPr>
            <a:r>
              <a:rPr lang="sl-SI" sz="5400"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Barok na</a:t>
            </a:r>
          </a:p>
          <a:p>
            <a:pPr algn="ctr" fontAlgn="auto">
              <a:spcBef>
                <a:spcPts val="0"/>
              </a:spcBef>
              <a:spcAft>
                <a:spcPts val="0"/>
              </a:spcAft>
              <a:defRPr/>
            </a:pPr>
            <a:r>
              <a:rPr lang="sl-SI" sz="5400"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slovenskih tleh</a:t>
            </a:r>
          </a:p>
        </p:txBody>
      </p:sp>
      <p:pic>
        <p:nvPicPr>
          <p:cNvPr id="2050" name="Picture 2" descr="http://www.baroquemusic.org/BMGd450w.jpg"/>
          <p:cNvPicPr>
            <a:picLocks noChangeAspect="1" noChangeArrowheads="1"/>
          </p:cNvPicPr>
          <p:nvPr/>
        </p:nvPicPr>
        <p:blipFill>
          <a:blip r:embed="rId2" cstate="print"/>
          <a:srcRect/>
          <a:stretch>
            <a:fillRect/>
          </a:stretch>
        </p:blipFill>
        <p:spPr bwMode="auto">
          <a:xfrm>
            <a:off x="4500563" y="2000250"/>
            <a:ext cx="4286250" cy="3152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pPr eaLnBrk="1" hangingPunct="1">
              <a:defRPr/>
            </a:pPr>
            <a:r>
              <a:rPr lang="sl-SI" sz="4000" smtClean="0"/>
              <a:t>Baročni oltar, cerkev MARIA WORTH na vrbskem jezeru</a:t>
            </a:r>
          </a:p>
        </p:txBody>
      </p:sp>
      <p:pic>
        <p:nvPicPr>
          <p:cNvPr id="4100" name="Picture 4" descr="cerkev MARIA WORTH na vrbskem jezeru, baročni oltar"/>
          <p:cNvPicPr>
            <a:picLocks noChangeAspect="1" noChangeArrowheads="1"/>
          </p:cNvPicPr>
          <p:nvPr/>
        </p:nvPicPr>
        <p:blipFill>
          <a:blip r:embed="rId2" cstate="print"/>
          <a:srcRect/>
          <a:stretch>
            <a:fillRect/>
          </a:stretch>
        </p:blipFill>
        <p:spPr bwMode="auto">
          <a:xfrm>
            <a:off x="2593975" y="1557338"/>
            <a:ext cx="3854450" cy="514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1"/>
          <p:cNvSpPr txBox="1">
            <a:spLocks noChangeArrowheads="1"/>
          </p:cNvSpPr>
          <p:nvPr/>
        </p:nvSpPr>
        <p:spPr bwMode="auto">
          <a:xfrm>
            <a:off x="900113" y="333375"/>
            <a:ext cx="7200900" cy="5308600"/>
          </a:xfrm>
          <a:prstGeom prst="rect">
            <a:avLst/>
          </a:prstGeom>
          <a:noFill/>
          <a:ln w="9525">
            <a:noFill/>
            <a:miter lim="800000"/>
            <a:headEnd/>
            <a:tailEnd/>
          </a:ln>
        </p:spPr>
        <p:txBody>
          <a:bodyPr>
            <a:spAutoFit/>
          </a:bodyPr>
          <a:lstStyle/>
          <a:p>
            <a:pPr>
              <a:spcBef>
                <a:spcPct val="50000"/>
              </a:spcBef>
              <a:buFontTx/>
              <a:buChar char="-"/>
            </a:pPr>
            <a:endParaRPr lang="sl-SI"/>
          </a:p>
          <a:p>
            <a:pPr>
              <a:spcBef>
                <a:spcPct val="50000"/>
              </a:spcBef>
              <a:buFontTx/>
              <a:buChar char="-"/>
            </a:pPr>
            <a:r>
              <a:rPr lang="sl-SI"/>
              <a:t>Ob koncu 17. stoletja  so na slovensko ozemlje pritekajle najnovejše pridobitve zgodnjega baroka, na</a:t>
            </a:r>
            <a:r>
              <a:rPr lang="en-US"/>
              <a:t>stopi</a:t>
            </a:r>
            <a:r>
              <a:rPr lang="sl-SI"/>
              <a:t>lo je</a:t>
            </a:r>
            <a:r>
              <a:rPr lang="en-US"/>
              <a:t> novo obdobje v razvoju glasben</a:t>
            </a:r>
            <a:r>
              <a:rPr lang="sl-SI"/>
              <a:t>e umetnosti- barok.</a:t>
            </a:r>
          </a:p>
          <a:p>
            <a:pPr>
              <a:spcBef>
                <a:spcPct val="50000"/>
              </a:spcBef>
              <a:buFontTx/>
              <a:buChar char="-"/>
            </a:pPr>
            <a:endParaRPr lang="sl-SI"/>
          </a:p>
          <a:p>
            <a:pPr>
              <a:spcBef>
                <a:spcPct val="50000"/>
              </a:spcBef>
              <a:buFontTx/>
              <a:buChar char="-"/>
            </a:pPr>
            <a:r>
              <a:rPr lang="sl-SI"/>
              <a:t>Idejni  vodja pri nas je bil kranjski nadškof Tomaž Hren, ki je bil odličen pevec in lutnjist, na področju glasbe je bil zlo razgledan in se je  zavzmal za kakovostno muziciranje v cerkvah.</a:t>
            </a:r>
          </a:p>
          <a:p>
            <a:pPr>
              <a:spcBef>
                <a:spcPct val="50000"/>
              </a:spcBef>
              <a:buFontTx/>
              <a:buChar char="-"/>
            </a:pPr>
            <a:endParaRPr lang="sl-SI"/>
          </a:p>
          <a:p>
            <a:pPr>
              <a:spcBef>
                <a:spcPct val="50000"/>
              </a:spcBef>
              <a:buFontTx/>
              <a:buChar char="-"/>
            </a:pPr>
            <a:r>
              <a:rPr lang="sl-SI"/>
              <a:t> Pomembno vlogo so imeli jezuiti, ki so oblikovali poseben glasbeni seminar za izobraževanje pevcev in instrumentalistov ter ljubljanska stolnica.</a:t>
            </a:r>
          </a:p>
          <a:p>
            <a:pPr>
              <a:spcBef>
                <a:spcPct val="50000"/>
              </a:spcBef>
              <a:buFontTx/>
              <a:buChar char="-"/>
            </a:pPr>
            <a:endParaRPr lang="sl-SI"/>
          </a:p>
          <a:p>
            <a:pPr>
              <a:spcBef>
                <a:spcPct val="50000"/>
              </a:spcBef>
              <a:buFontTx/>
              <a:buChar char="-"/>
            </a:pPr>
            <a:endParaRPr lang="sl-SI"/>
          </a:p>
          <a:p>
            <a:pPr>
              <a:spcBef>
                <a:spcPct val="50000"/>
              </a:spcBef>
              <a:buFontTx/>
              <a:buChar char="-"/>
            </a:pPr>
            <a:endParaRPr lang="sl-SI"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a:gradFill>
        <a:effectLst/>
      </p:bgPr>
    </p:bg>
    <p:spTree>
      <p:nvGrpSpPr>
        <p:cNvPr id="1" name=""/>
        <p:cNvGrpSpPr/>
        <p:nvPr/>
      </p:nvGrpSpPr>
      <p:grpSpPr>
        <a:xfrm>
          <a:off x="0" y="0"/>
          <a:ext cx="0" cy="0"/>
          <a:chOff x="0" y="0"/>
          <a:chExt cx="0" cy="0"/>
        </a:xfrm>
      </p:grpSpPr>
      <p:sp>
        <p:nvSpPr>
          <p:cNvPr id="3" name="Ograda vsebine 2"/>
          <p:cNvSpPr>
            <a:spLocks noGrp="1"/>
          </p:cNvSpPr>
          <p:nvPr>
            <p:ph idx="1"/>
          </p:nvPr>
        </p:nvSpPr>
        <p:spPr>
          <a:xfrm>
            <a:off x="4143375" y="357188"/>
            <a:ext cx="4786313" cy="6215062"/>
          </a:xfrm>
        </p:spPr>
        <p:txBody>
          <a:bodyPr/>
          <a:lstStyle/>
          <a:p>
            <a:pPr eaLnBrk="1" hangingPunct="1"/>
            <a:r>
              <a:rPr lang="sl-SI" sz="2800" smtClean="0"/>
              <a:t>Leta 1701 je bila ustanovljena Academia Philharmonicorum Labacensis, ki je združevala ljubitelje glasbe. Spodbujala je glasbeno ustvarjanje in nato na srečanjih muziciranje z glasbili. V filharmonije sta delovala zbor in orkester. Glasba je v tem času dvignila svoj ugled in status v mestu. </a:t>
            </a:r>
          </a:p>
        </p:txBody>
      </p:sp>
      <p:pic>
        <p:nvPicPr>
          <p:cNvPr id="16386" name="Picture 2" descr="http://www.utrinek.si/wp-content/uploads/2009/10/glasba.jpg"/>
          <p:cNvPicPr>
            <a:picLocks noChangeAspect="1" noChangeArrowheads="1"/>
          </p:cNvPicPr>
          <p:nvPr/>
        </p:nvPicPr>
        <p:blipFill>
          <a:blip r:embed="rId2" cstate="print"/>
          <a:srcRect/>
          <a:stretch>
            <a:fillRect/>
          </a:stretch>
        </p:blipFill>
        <p:spPr bwMode="auto">
          <a:xfrm>
            <a:off x="571500" y="1785938"/>
            <a:ext cx="3651250" cy="283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2700000" scaled="1"/>
        </a:gradFill>
        <a:effectLst/>
      </p:bgPr>
    </p:bg>
    <p:spTree>
      <p:nvGrpSpPr>
        <p:cNvPr id="1" name=""/>
        <p:cNvGrpSpPr/>
        <p:nvPr/>
      </p:nvGrpSpPr>
      <p:grpSpPr>
        <a:xfrm>
          <a:off x="0" y="0"/>
          <a:ext cx="0" cy="0"/>
          <a:chOff x="0" y="0"/>
          <a:chExt cx="0" cy="0"/>
        </a:xfrm>
      </p:grpSpPr>
      <p:pic>
        <p:nvPicPr>
          <p:cNvPr id="14" name="Picture 4" descr="image"/>
          <p:cNvPicPr>
            <a:picLocks noChangeAspect="1" noChangeArrowheads="1"/>
          </p:cNvPicPr>
          <p:nvPr/>
        </p:nvPicPr>
        <p:blipFill>
          <a:blip r:embed="rId2" cstate="print"/>
          <a:srcRect/>
          <a:stretch>
            <a:fillRect/>
          </a:stretch>
        </p:blipFill>
        <p:spPr bwMode="auto">
          <a:xfrm>
            <a:off x="4214813" y="3429000"/>
            <a:ext cx="2305050" cy="3192463"/>
          </a:xfrm>
          <a:prstGeom prst="rect">
            <a:avLst/>
          </a:prstGeom>
          <a:noFill/>
          <a:ln w="9525">
            <a:noFill/>
            <a:miter lim="800000"/>
            <a:headEnd/>
            <a:tailEnd/>
          </a:ln>
        </p:spPr>
      </p:pic>
      <p:sp>
        <p:nvSpPr>
          <p:cNvPr id="7" name="Zaobljeni pravokotnik 6"/>
          <p:cNvSpPr/>
          <p:nvPr/>
        </p:nvSpPr>
        <p:spPr>
          <a:xfrm>
            <a:off x="357188" y="500063"/>
            <a:ext cx="3357562" cy="5429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dirty="0"/>
          </a:p>
        </p:txBody>
      </p:sp>
      <p:sp>
        <p:nvSpPr>
          <p:cNvPr id="8" name="Pravokotnik 7"/>
          <p:cNvSpPr>
            <a:spLocks noChangeArrowheads="1"/>
          </p:cNvSpPr>
          <p:nvPr/>
        </p:nvSpPr>
        <p:spPr bwMode="auto">
          <a:xfrm>
            <a:off x="857250" y="857250"/>
            <a:ext cx="2286000" cy="769938"/>
          </a:xfrm>
          <a:prstGeom prst="rect">
            <a:avLst/>
          </a:prstGeom>
          <a:noFill/>
          <a:ln w="9525">
            <a:noFill/>
            <a:miter lim="800000"/>
            <a:headEnd/>
            <a:tailEnd/>
          </a:ln>
        </p:spPr>
        <p:txBody>
          <a:bodyPr>
            <a:spAutoFit/>
          </a:bodyPr>
          <a:lstStyle/>
          <a:p>
            <a:r>
              <a:rPr lang="sl-SI" sz="2200">
                <a:solidFill>
                  <a:srgbClr val="FF0066"/>
                </a:solidFill>
                <a:latin typeface="Calibri" pitchFamily="34" charset="0"/>
              </a:rPr>
              <a:t>     Isaac Posch</a:t>
            </a:r>
            <a:endParaRPr lang="sl-SI" sz="2200">
              <a:solidFill>
                <a:srgbClr val="7030A0"/>
              </a:solidFill>
              <a:latin typeface="Calibri" pitchFamily="34" charset="0"/>
            </a:endParaRPr>
          </a:p>
          <a:p>
            <a:r>
              <a:rPr lang="sl-SI" sz="2200">
                <a:solidFill>
                  <a:srgbClr val="FFFFFF"/>
                </a:solidFill>
                <a:latin typeface="Calibri" pitchFamily="34" charset="0"/>
              </a:rPr>
              <a:t>         (1621) </a:t>
            </a:r>
          </a:p>
        </p:txBody>
      </p:sp>
      <p:pic>
        <p:nvPicPr>
          <p:cNvPr id="9" name="Picture 4" descr="http://mi.zrc-sazu.si/Files/Image/Posch_Balleta_1.jpg"/>
          <p:cNvPicPr>
            <a:picLocks noChangeAspect="1" noChangeArrowheads="1"/>
          </p:cNvPicPr>
          <p:nvPr/>
        </p:nvPicPr>
        <p:blipFill>
          <a:blip r:embed="rId3" cstate="print"/>
          <a:srcRect/>
          <a:stretch>
            <a:fillRect/>
          </a:stretch>
        </p:blipFill>
        <p:spPr bwMode="auto">
          <a:xfrm>
            <a:off x="571500" y="1643063"/>
            <a:ext cx="2967038" cy="4029075"/>
          </a:xfrm>
          <a:prstGeom prst="rect">
            <a:avLst/>
          </a:prstGeom>
          <a:noFill/>
          <a:ln w="9525">
            <a:noFill/>
            <a:miter lim="800000"/>
            <a:headEnd/>
            <a:tailEnd/>
          </a:ln>
        </p:spPr>
      </p:pic>
      <p:sp>
        <p:nvSpPr>
          <p:cNvPr id="10" name="Zaobljeni pravokotnik 9"/>
          <p:cNvSpPr/>
          <p:nvPr/>
        </p:nvSpPr>
        <p:spPr>
          <a:xfrm>
            <a:off x="3857625" y="357188"/>
            <a:ext cx="2428875"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sz="2200" dirty="0"/>
          </a:p>
        </p:txBody>
      </p:sp>
      <p:sp>
        <p:nvSpPr>
          <p:cNvPr id="11" name="Pravokotnik 10"/>
          <p:cNvSpPr>
            <a:spLocks noChangeArrowheads="1"/>
          </p:cNvSpPr>
          <p:nvPr/>
        </p:nvSpPr>
        <p:spPr bwMode="auto">
          <a:xfrm>
            <a:off x="3929063" y="571500"/>
            <a:ext cx="2286000" cy="769938"/>
          </a:xfrm>
          <a:prstGeom prst="rect">
            <a:avLst/>
          </a:prstGeom>
          <a:noFill/>
          <a:ln w="9525">
            <a:noFill/>
            <a:miter lim="800000"/>
            <a:headEnd/>
            <a:tailEnd/>
          </a:ln>
        </p:spPr>
        <p:txBody>
          <a:bodyPr>
            <a:spAutoFit/>
          </a:bodyPr>
          <a:lstStyle/>
          <a:p>
            <a:pPr algn="ctr"/>
            <a:r>
              <a:rPr lang="sl-SI" sz="2200">
                <a:solidFill>
                  <a:srgbClr val="7030A0"/>
                </a:solidFill>
                <a:latin typeface="Calibri" pitchFamily="34" charset="0"/>
              </a:rPr>
              <a:t>Gabriel Plautzius</a:t>
            </a:r>
          </a:p>
          <a:p>
            <a:pPr algn="ctr"/>
            <a:r>
              <a:rPr lang="sl-SI" sz="2200">
                <a:solidFill>
                  <a:srgbClr val="FFFFFF"/>
                </a:solidFill>
                <a:latin typeface="Calibri" pitchFamily="34" charset="0"/>
              </a:rPr>
              <a:t>(1642)</a:t>
            </a:r>
          </a:p>
        </p:txBody>
      </p:sp>
      <p:sp>
        <p:nvSpPr>
          <p:cNvPr id="12" name="Zaobljeni pravokotnik 11"/>
          <p:cNvSpPr/>
          <p:nvPr/>
        </p:nvSpPr>
        <p:spPr>
          <a:xfrm>
            <a:off x="3929063" y="1714500"/>
            <a:ext cx="5016500" cy="5000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sz="2200" dirty="0"/>
          </a:p>
        </p:txBody>
      </p:sp>
      <p:sp>
        <p:nvSpPr>
          <p:cNvPr id="13" name="Pravokotnik 12"/>
          <p:cNvSpPr>
            <a:spLocks noChangeArrowheads="1"/>
          </p:cNvSpPr>
          <p:nvPr/>
        </p:nvSpPr>
        <p:spPr bwMode="auto">
          <a:xfrm>
            <a:off x="4214813" y="1857375"/>
            <a:ext cx="2286000" cy="1108075"/>
          </a:xfrm>
          <a:prstGeom prst="rect">
            <a:avLst/>
          </a:prstGeom>
          <a:noFill/>
          <a:ln w="9525">
            <a:noFill/>
            <a:miter lim="800000"/>
            <a:headEnd/>
            <a:tailEnd/>
          </a:ln>
        </p:spPr>
        <p:txBody>
          <a:bodyPr>
            <a:spAutoFit/>
          </a:bodyPr>
          <a:lstStyle/>
          <a:p>
            <a:pPr algn="ctr"/>
            <a:r>
              <a:rPr lang="sl-SI" sz="2200">
                <a:solidFill>
                  <a:srgbClr val="0066FF"/>
                </a:solidFill>
                <a:latin typeface="Calibri" pitchFamily="34" charset="0"/>
              </a:rPr>
              <a:t>Janez Krstnik Dolar</a:t>
            </a:r>
          </a:p>
          <a:p>
            <a:pPr algn="ctr"/>
            <a:r>
              <a:rPr lang="sl-SI" sz="2200">
                <a:solidFill>
                  <a:srgbClr val="FFFFFF"/>
                </a:solidFill>
                <a:latin typeface="Calibri" pitchFamily="34" charset="0"/>
              </a:rPr>
              <a:t>(1621-1673)</a:t>
            </a:r>
          </a:p>
        </p:txBody>
      </p:sp>
      <p:sp>
        <p:nvSpPr>
          <p:cNvPr id="15" name="Pravokotnik 14"/>
          <p:cNvSpPr>
            <a:spLocks noChangeArrowheads="1"/>
          </p:cNvSpPr>
          <p:nvPr/>
        </p:nvSpPr>
        <p:spPr bwMode="auto">
          <a:xfrm>
            <a:off x="6429375" y="2143125"/>
            <a:ext cx="2286000" cy="4340225"/>
          </a:xfrm>
          <a:prstGeom prst="rect">
            <a:avLst/>
          </a:prstGeom>
          <a:noFill/>
          <a:ln w="9525">
            <a:noFill/>
            <a:miter lim="800000"/>
            <a:headEnd/>
            <a:tailEnd/>
          </a:ln>
        </p:spPr>
        <p:txBody>
          <a:bodyPr>
            <a:spAutoFit/>
          </a:bodyPr>
          <a:lstStyle/>
          <a:p>
            <a:pPr algn="ctr"/>
            <a:r>
              <a:rPr lang="sl-SI" sz="2200">
                <a:solidFill>
                  <a:srgbClr val="FFFFFF"/>
                </a:solidFill>
                <a:latin typeface="Calibri" pitchFamily="34" charset="0"/>
              </a:rPr>
              <a:t>-instrumentalne kompozicije:  2 sonati, 3 baleti</a:t>
            </a:r>
          </a:p>
          <a:p>
            <a:pPr algn="ctr"/>
            <a:r>
              <a:rPr lang="sl-SI" sz="2200">
                <a:solidFill>
                  <a:srgbClr val="FFFFFF"/>
                </a:solidFill>
                <a:latin typeface="Calibri" pitchFamily="34" charset="0"/>
              </a:rPr>
              <a:t>-vokalno instrumentalne kompozicije: psalmi (</a:t>
            </a:r>
            <a:r>
              <a:rPr lang="it-IT" sz="2400" i="1">
                <a:solidFill>
                  <a:srgbClr val="FFFFFF"/>
                </a:solidFill>
                <a:latin typeface="Calibri" pitchFamily="34" charset="0"/>
              </a:rPr>
              <a:t>Missa sopra la Bergamasca</a:t>
            </a:r>
            <a:r>
              <a:rPr lang="it-IT" sz="2400">
                <a:solidFill>
                  <a:srgbClr val="FFFFFF"/>
                </a:solidFill>
                <a:latin typeface="Calibri" pitchFamily="34" charset="0"/>
              </a:rPr>
              <a:t>, </a:t>
            </a:r>
            <a:r>
              <a:rPr lang="it-IT" sz="2400" i="1">
                <a:solidFill>
                  <a:srgbClr val="FFFFFF"/>
                </a:solidFill>
                <a:latin typeface="Calibri" pitchFamily="34" charset="0"/>
              </a:rPr>
              <a:t>Missa villana</a:t>
            </a:r>
            <a:r>
              <a:rPr lang="it-IT" sz="2400">
                <a:solidFill>
                  <a:srgbClr val="FFFFFF"/>
                </a:solidFill>
                <a:latin typeface="Calibri" pitchFamily="34" charset="0"/>
              </a:rPr>
              <a:t>, </a:t>
            </a:r>
            <a:r>
              <a:rPr lang="it-IT" sz="2400" i="1">
                <a:solidFill>
                  <a:srgbClr val="FFFFFF"/>
                </a:solidFill>
                <a:latin typeface="Calibri" pitchFamily="34" charset="0"/>
              </a:rPr>
              <a:t>Missa Viennensis</a:t>
            </a:r>
            <a:r>
              <a:rPr lang="sl-SI" sz="2400" i="1">
                <a:solidFill>
                  <a:srgbClr val="FFFFFF"/>
                </a:solidFill>
                <a:latin typeface="Calibri" pitchFamily="34" charset="0"/>
              </a:rPr>
              <a:t>)</a:t>
            </a:r>
            <a:endParaRPr lang="sl-SI" sz="2200">
              <a:solidFill>
                <a:srgbClr val="FFFF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P spid="12" grpId="0" animBg="1"/>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2800" dirty="0" smtClean="0"/>
              <a:t>POSLUŠALSKA NALOGA</a:t>
            </a:r>
            <a:br>
              <a:rPr lang="sl-SI" sz="2800" dirty="0" smtClean="0"/>
            </a:br>
            <a:endParaRPr lang="sl-SI" sz="2800" dirty="0"/>
          </a:p>
        </p:txBody>
      </p:sp>
      <p:sp>
        <p:nvSpPr>
          <p:cNvPr id="3" name="Content Placeholder 2"/>
          <p:cNvSpPr>
            <a:spLocks noGrp="1"/>
          </p:cNvSpPr>
          <p:nvPr>
            <p:ph idx="1"/>
          </p:nvPr>
        </p:nvSpPr>
        <p:spPr>
          <a:xfrm>
            <a:off x="492994" y="846138"/>
            <a:ext cx="8229600" cy="6011862"/>
          </a:xfrm>
        </p:spPr>
        <p:txBody>
          <a:bodyPr/>
          <a:lstStyle/>
          <a:p>
            <a:pPr marL="0" indent="0">
              <a:buNone/>
            </a:pPr>
            <a:r>
              <a:rPr lang="sl-SI" sz="1800" dirty="0" smtClean="0"/>
              <a:t>Poslušaj štiri značilne baročne plese Isaaca </a:t>
            </a:r>
            <a:r>
              <a:rPr lang="sl-SI" sz="1800" dirty="0" err="1" smtClean="0"/>
              <a:t>Poscha</a:t>
            </a:r>
            <a:endParaRPr lang="sl-SI" sz="1800" dirty="0" smtClean="0"/>
          </a:p>
          <a:p>
            <a:pPr marL="514350" indent="-514350">
              <a:buAutoNum type="arabicPeriod"/>
            </a:pPr>
            <a:r>
              <a:rPr lang="sl-SI" sz="2000" dirty="0" err="1" smtClean="0"/>
              <a:t>Gagliarda</a:t>
            </a:r>
            <a:r>
              <a:rPr lang="sl-SI" sz="2000" dirty="0"/>
              <a:t> </a:t>
            </a:r>
            <a:endParaRPr lang="sl-SI" sz="2000" dirty="0" smtClean="0"/>
          </a:p>
          <a:p>
            <a:pPr marL="0" indent="0">
              <a:buNone/>
            </a:pPr>
            <a:r>
              <a:rPr lang="sl-SI" sz="2000" dirty="0">
                <a:hlinkClick r:id="rId2"/>
              </a:rPr>
              <a:t>https://</a:t>
            </a:r>
            <a:r>
              <a:rPr lang="sl-SI" sz="2000" dirty="0" smtClean="0">
                <a:hlinkClick r:id="rId2"/>
              </a:rPr>
              <a:t>www.youtube.com/watch?v=A9aK5P3dJzI&amp;list=RDA9aK5P3dJzI&amp;start_radio=1</a:t>
            </a:r>
            <a:r>
              <a:rPr lang="sl-SI" sz="2000" dirty="0" smtClean="0"/>
              <a:t> </a:t>
            </a:r>
          </a:p>
          <a:p>
            <a:pPr marL="0" indent="0">
              <a:buNone/>
            </a:pPr>
            <a:r>
              <a:rPr lang="sl-SI" sz="2000" dirty="0" smtClean="0"/>
              <a:t>2. </a:t>
            </a:r>
            <a:r>
              <a:rPr lang="sl-SI" sz="2000" dirty="0" err="1" smtClean="0"/>
              <a:t>Intrada</a:t>
            </a:r>
            <a:endParaRPr lang="sl-SI" sz="2000" dirty="0" smtClean="0"/>
          </a:p>
          <a:p>
            <a:pPr marL="0" indent="0">
              <a:buNone/>
            </a:pPr>
            <a:r>
              <a:rPr lang="sl-SI" sz="2000" dirty="0" smtClean="0"/>
              <a:t>         </a:t>
            </a:r>
            <a:r>
              <a:rPr lang="sl-SI" sz="2000" dirty="0" smtClean="0">
                <a:hlinkClick r:id="rId3"/>
              </a:rPr>
              <a:t>https</a:t>
            </a:r>
            <a:r>
              <a:rPr lang="sl-SI" sz="2000" dirty="0">
                <a:hlinkClick r:id="rId3"/>
              </a:rPr>
              <a:t>://</a:t>
            </a:r>
            <a:r>
              <a:rPr lang="sl-SI" sz="2000" dirty="0" smtClean="0">
                <a:hlinkClick r:id="rId3"/>
              </a:rPr>
              <a:t>www.youtube.com/watch?v=HkGfj7OYtWs&amp;list=PL5guF-zagnl8ivH8J1f_jdwYmy651ffAR&amp;index=16</a:t>
            </a:r>
            <a:endParaRPr lang="sl-SI" sz="2000" dirty="0" smtClean="0"/>
          </a:p>
          <a:p>
            <a:pPr marL="0" indent="0">
              <a:buNone/>
            </a:pPr>
            <a:r>
              <a:rPr lang="sl-SI" sz="2000" dirty="0" smtClean="0"/>
              <a:t>3. </a:t>
            </a:r>
            <a:r>
              <a:rPr lang="sl-SI" sz="2000" dirty="0" err="1" smtClean="0"/>
              <a:t>Couranta</a:t>
            </a:r>
            <a:r>
              <a:rPr lang="sl-SI" sz="2000" dirty="0" smtClean="0"/>
              <a:t> </a:t>
            </a:r>
          </a:p>
          <a:p>
            <a:pPr marL="0" indent="0">
              <a:buNone/>
            </a:pPr>
            <a:r>
              <a:rPr lang="sl-SI" sz="2000" dirty="0">
                <a:hlinkClick r:id="rId4"/>
              </a:rPr>
              <a:t>https://</a:t>
            </a:r>
            <a:r>
              <a:rPr lang="sl-SI" sz="2000" dirty="0" smtClean="0">
                <a:hlinkClick r:id="rId4"/>
              </a:rPr>
              <a:t>www.youtube.com/watch?v=TyQu3wwo7XY&amp;list=PL5guF-zagnl8ivH8J1f_jdwYmy651ffAR&amp;index=17</a:t>
            </a:r>
            <a:endParaRPr lang="sl-SI" sz="2000" dirty="0" smtClean="0"/>
          </a:p>
          <a:p>
            <a:pPr marL="0" indent="0">
              <a:buNone/>
            </a:pPr>
            <a:r>
              <a:rPr lang="sl-SI" sz="2000" dirty="0" smtClean="0"/>
              <a:t>4. </a:t>
            </a:r>
            <a:r>
              <a:rPr lang="sl-SI" sz="2000" dirty="0" err="1" smtClean="0"/>
              <a:t>Paduana</a:t>
            </a:r>
            <a:endParaRPr lang="sl-SI" sz="2000" dirty="0" smtClean="0"/>
          </a:p>
          <a:p>
            <a:pPr marL="0" indent="0">
              <a:buNone/>
            </a:pPr>
            <a:r>
              <a:rPr lang="sl-SI" sz="2000" dirty="0">
                <a:hlinkClick r:id="rId5"/>
              </a:rPr>
              <a:t>https://</a:t>
            </a:r>
            <a:r>
              <a:rPr lang="sl-SI" sz="2000" dirty="0" smtClean="0">
                <a:hlinkClick r:id="rId5"/>
              </a:rPr>
              <a:t>www.youtube.com/watch?v=cuQcLQwwxzk&amp;list=PL5guF-zagnl8ivH8J1f_jdwYmy651ffAR&amp;index=18</a:t>
            </a:r>
            <a:endParaRPr lang="sl-SI" sz="2000" dirty="0" smtClean="0"/>
          </a:p>
          <a:p>
            <a:pPr marL="0" indent="0">
              <a:buNone/>
            </a:pPr>
            <a:endParaRPr lang="sl-SI" sz="2000" dirty="0" smtClean="0"/>
          </a:p>
          <a:p>
            <a:pPr marL="0" indent="0">
              <a:buNone/>
            </a:pPr>
            <a:r>
              <a:rPr lang="sl-SI" sz="2000" dirty="0" smtClean="0"/>
              <a:t>Ugotovi, v čem se plesi med seboj razlikujejo! </a:t>
            </a:r>
          </a:p>
          <a:p>
            <a:pPr marL="0" indent="0">
              <a:buNone/>
            </a:pPr>
            <a:r>
              <a:rPr lang="sl-SI" sz="2000" dirty="0" smtClean="0"/>
              <a:t>Katere instrumente si prepoznal, kdo so izvajalci?</a:t>
            </a:r>
          </a:p>
          <a:p>
            <a:pPr marL="0" indent="0">
              <a:buNone/>
            </a:pPr>
            <a:r>
              <a:rPr lang="sl-SI" sz="2000" dirty="0" smtClean="0"/>
              <a:t>Kako imenujemo ciklično glasbeno </a:t>
            </a:r>
            <a:r>
              <a:rPr lang="sl-SI" sz="2000" smtClean="0"/>
              <a:t>obliko- zaporedje </a:t>
            </a:r>
            <a:r>
              <a:rPr lang="sl-SI" sz="2000" dirty="0" smtClean="0"/>
              <a:t>plesov?</a:t>
            </a:r>
          </a:p>
          <a:p>
            <a:pPr marL="0" indent="0">
              <a:buNone/>
            </a:pPr>
            <a:endParaRPr lang="sl-SI" sz="2000" dirty="0"/>
          </a:p>
        </p:txBody>
      </p:sp>
    </p:spTree>
    <p:extLst>
      <p:ext uri="{BB962C8B-B14F-4D97-AF65-F5344CB8AC3E}">
        <p14:creationId xmlns:p14="http://schemas.microsoft.com/office/powerpoint/2010/main" val="2967111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sz="quarter" idx="1"/>
          </p:nvPr>
        </p:nvSpPr>
        <p:spPr>
          <a:xfrm>
            <a:off x="2268538" y="1484313"/>
            <a:ext cx="6048375" cy="2189162"/>
          </a:xfrm>
        </p:spPr>
        <p:txBody>
          <a:bodyPr/>
          <a:lstStyle/>
          <a:p>
            <a:pPr>
              <a:buNone/>
              <a:tabLst>
                <a:tab pos="228600" algn="l"/>
              </a:tabLst>
            </a:pPr>
            <a:r>
              <a:rPr lang="sl-SI" sz="1600" dirty="0" smtClean="0"/>
              <a:t>Najbolj </a:t>
            </a:r>
            <a:r>
              <a:rPr lang="sl-SI" sz="1600" dirty="0" smtClean="0"/>
              <a:t>izrazit slovenski baročni pisec</a:t>
            </a:r>
            <a:r>
              <a:rPr lang="sl-SI" sz="1600" dirty="0"/>
              <a:t>, znan pod imenom </a:t>
            </a:r>
            <a:r>
              <a:rPr lang="sl-SI" sz="1600" dirty="0" smtClean="0"/>
              <a:t>Janez Svetokriški</a:t>
            </a:r>
            <a:endParaRPr lang="sl-SI" sz="1600" dirty="0"/>
          </a:p>
          <a:p>
            <a:pPr>
              <a:buFont typeface="Wingdings" pitchFamily="2" charset="2"/>
              <a:buNone/>
              <a:tabLst>
                <a:tab pos="228600" algn="l"/>
              </a:tabLst>
            </a:pPr>
            <a:r>
              <a:rPr lang="sl-SI" sz="1600" dirty="0" smtClean="0"/>
              <a:t>Postal </a:t>
            </a:r>
            <a:r>
              <a:rPr lang="sl-SI" sz="1600" dirty="0" smtClean="0"/>
              <a:t>je kapucinski </a:t>
            </a:r>
            <a:r>
              <a:rPr lang="sl-SI" sz="1600" dirty="0" smtClean="0"/>
              <a:t>menih</a:t>
            </a:r>
            <a:endParaRPr lang="sl-SI" sz="1600" dirty="0" smtClean="0"/>
          </a:p>
          <a:p>
            <a:pPr>
              <a:buFont typeface="Wingdings" pitchFamily="2" charset="2"/>
              <a:buNone/>
              <a:tabLst>
                <a:tab pos="228600" algn="l"/>
              </a:tabLst>
            </a:pPr>
            <a:r>
              <a:rPr lang="sl-SI" sz="1600" dirty="0" smtClean="0"/>
              <a:t>Služboval </a:t>
            </a:r>
            <a:r>
              <a:rPr lang="sl-SI" sz="1600" dirty="0" smtClean="0"/>
              <a:t>je po različnih samostanih v Sloveniji (npr. v Vipavskem križu) in na Hrvaškem in si medtem zapisoval pridige, ki jih je izdal v zbirki petih knjig z naslovom </a:t>
            </a:r>
            <a:r>
              <a:rPr lang="sl-SI" sz="1600" i="1" dirty="0" smtClean="0"/>
              <a:t>Sveti </a:t>
            </a:r>
            <a:r>
              <a:rPr lang="sl-SI" sz="1600" i="1" dirty="0" smtClean="0"/>
              <a:t>priročnik.</a:t>
            </a:r>
            <a:endParaRPr lang="sl-SI" sz="1600" i="1" dirty="0" smtClean="0"/>
          </a:p>
          <a:p>
            <a:pPr>
              <a:buFont typeface="Wingdings" pitchFamily="2" charset="2"/>
              <a:buNone/>
              <a:tabLst>
                <a:tab pos="228600" algn="l"/>
              </a:tabLst>
            </a:pPr>
            <a:r>
              <a:rPr lang="sl-SI" sz="1600" dirty="0" smtClean="0"/>
              <a:t>Ena </a:t>
            </a:r>
            <a:r>
              <a:rPr lang="sl-SI" sz="1600" dirty="0" smtClean="0"/>
              <a:t>najbolj znanih pridig je </a:t>
            </a:r>
            <a:r>
              <a:rPr lang="sl-SI" sz="1600" i="1" dirty="0" smtClean="0"/>
              <a:t>Na </a:t>
            </a:r>
            <a:r>
              <a:rPr lang="sl-SI" sz="1600" i="1" dirty="0" err="1" smtClean="0"/>
              <a:t>noviga</a:t>
            </a:r>
            <a:r>
              <a:rPr lang="sl-SI" sz="1600" i="1" dirty="0" smtClean="0"/>
              <a:t> </a:t>
            </a:r>
            <a:r>
              <a:rPr lang="sl-SI" sz="1600" i="1" dirty="0" err="1" smtClean="0"/>
              <a:t>lejta</a:t>
            </a:r>
            <a:r>
              <a:rPr lang="sl-SI" sz="1600" i="1" dirty="0" smtClean="0"/>
              <a:t> </a:t>
            </a:r>
            <a:r>
              <a:rPr lang="sl-SI" sz="1600" i="1" dirty="0" smtClean="0"/>
              <a:t>dan.</a:t>
            </a:r>
            <a:endParaRPr lang="sl-SI" sz="1600" dirty="0" smtClean="0"/>
          </a:p>
          <a:p>
            <a:pPr>
              <a:buFont typeface="Wingdings" pitchFamily="2" charset="2"/>
              <a:buNone/>
              <a:tabLst>
                <a:tab pos="228600" algn="l"/>
              </a:tabLst>
            </a:pPr>
            <a:r>
              <a:rPr lang="sl-SI" sz="1600" dirty="0" smtClean="0"/>
              <a:t>Tisk </a:t>
            </a:r>
            <a:r>
              <a:rPr lang="sl-SI" sz="1600" dirty="0" smtClean="0"/>
              <a:t>so omogočili plemiški in cerkveni </a:t>
            </a:r>
            <a:r>
              <a:rPr lang="sl-SI" sz="1600" dirty="0" smtClean="0"/>
              <a:t>dobrotniki.</a:t>
            </a:r>
            <a:endParaRPr lang="sl-SI" sz="1600" dirty="0" smtClean="0"/>
          </a:p>
        </p:txBody>
      </p:sp>
      <p:pic>
        <p:nvPicPr>
          <p:cNvPr id="8195" name="Ograda vsebine 3" descr="450px-Janez_Svetokriski.JPG"/>
          <p:cNvPicPr>
            <a:picLocks noGrp="1" noChangeAspect="1"/>
          </p:cNvPicPr>
          <p:nvPr>
            <p:ph sz="quarter" idx="2"/>
          </p:nvPr>
        </p:nvPicPr>
        <p:blipFill>
          <a:blip r:embed="rId2" cstate="print"/>
          <a:srcRect/>
          <a:stretch>
            <a:fillRect/>
          </a:stretch>
        </p:blipFill>
        <p:spPr>
          <a:xfrm>
            <a:off x="250825" y="1196975"/>
            <a:ext cx="1695450" cy="2260600"/>
          </a:xfrm>
        </p:spPr>
      </p:pic>
      <p:pic>
        <p:nvPicPr>
          <p:cNvPr id="8196" name="Slika 3" descr="fmpgtmp_6hv1vv.jpeg"/>
          <p:cNvPicPr>
            <a:picLocks noGrp="1" noChangeAspect="1"/>
          </p:cNvPicPr>
          <p:nvPr>
            <p:ph sz="quarter" idx="3"/>
          </p:nvPr>
        </p:nvPicPr>
        <p:blipFill>
          <a:blip r:embed="rId3" cstate="print"/>
          <a:srcRect/>
          <a:stretch>
            <a:fillRect/>
          </a:stretch>
        </p:blipFill>
        <p:spPr>
          <a:xfrm>
            <a:off x="4067175" y="4006850"/>
            <a:ext cx="4826000" cy="2690813"/>
          </a:xfrm>
        </p:spPr>
      </p:pic>
      <p:sp>
        <p:nvSpPr>
          <p:cNvPr id="8197" name="Text Box 16"/>
          <p:cNvSpPr txBox="1">
            <a:spLocks noChangeArrowheads="1"/>
          </p:cNvSpPr>
          <p:nvPr/>
        </p:nvSpPr>
        <p:spPr bwMode="auto">
          <a:xfrm>
            <a:off x="1042988" y="333375"/>
            <a:ext cx="7129462" cy="1160463"/>
          </a:xfrm>
          <a:prstGeom prst="rect">
            <a:avLst/>
          </a:prstGeom>
          <a:noFill/>
          <a:ln w="9525">
            <a:noFill/>
            <a:miter lim="800000"/>
            <a:headEnd/>
            <a:tailEnd/>
          </a:ln>
        </p:spPr>
        <p:txBody>
          <a:bodyPr>
            <a:spAutoFit/>
          </a:bodyPr>
          <a:lstStyle/>
          <a:p>
            <a:pPr algn="ctr">
              <a:spcBef>
                <a:spcPct val="50000"/>
              </a:spcBef>
            </a:pPr>
            <a:r>
              <a:rPr lang="sl-SI" sz="2800" b="1">
                <a:solidFill>
                  <a:schemeClr val="tx2"/>
                </a:solidFill>
              </a:rPr>
              <a:t>Korelacije- literatura</a:t>
            </a:r>
          </a:p>
          <a:p>
            <a:pPr>
              <a:spcBef>
                <a:spcPct val="50000"/>
              </a:spcBef>
            </a:pPr>
            <a:endParaRPr lang="en-US" sz="2800" b="1">
              <a:solidFill>
                <a:schemeClr val="tx2"/>
              </a:solidFill>
            </a:endParaRPr>
          </a:p>
        </p:txBody>
      </p:sp>
      <p:sp>
        <p:nvSpPr>
          <p:cNvPr id="8198" name="Rectangle 19"/>
          <p:cNvSpPr>
            <a:spLocks noChangeArrowheads="1"/>
          </p:cNvSpPr>
          <p:nvPr/>
        </p:nvSpPr>
        <p:spPr bwMode="auto">
          <a:xfrm>
            <a:off x="2051050" y="4005263"/>
            <a:ext cx="2016125" cy="2292350"/>
          </a:xfrm>
          <a:prstGeom prst="rect">
            <a:avLst/>
          </a:prstGeom>
          <a:noFill/>
          <a:ln w="9525">
            <a:noFill/>
            <a:miter lim="800000"/>
            <a:headEnd/>
            <a:tailEnd/>
          </a:ln>
        </p:spPr>
        <p:txBody>
          <a:bodyPr>
            <a:spAutoFit/>
          </a:bodyPr>
          <a:lstStyle/>
          <a:p>
            <a:r>
              <a:rPr lang="sl-SI" sz="1600"/>
              <a:t>Slovenski polihistor Janez Vajkard Valvasor (1641-93) je v svoji znameniti knjigi Slava vojvodine Kranjske leta 1689 takole upodobil takratno Ljubljano.</a:t>
            </a:r>
          </a:p>
        </p:txBody>
      </p:sp>
      <p:sp>
        <p:nvSpPr>
          <p:cNvPr id="8199" name="Text Box 20"/>
          <p:cNvSpPr txBox="1">
            <a:spLocks noChangeArrowheads="1"/>
          </p:cNvSpPr>
          <p:nvPr/>
        </p:nvSpPr>
        <p:spPr bwMode="auto">
          <a:xfrm>
            <a:off x="250825" y="2852738"/>
            <a:ext cx="1368425" cy="581025"/>
          </a:xfrm>
          <a:prstGeom prst="rect">
            <a:avLst/>
          </a:prstGeom>
          <a:noFill/>
          <a:ln w="9525">
            <a:noFill/>
            <a:miter lim="800000"/>
            <a:headEnd/>
            <a:tailEnd/>
          </a:ln>
        </p:spPr>
        <p:txBody>
          <a:bodyPr>
            <a:spAutoFit/>
          </a:bodyPr>
          <a:lstStyle/>
          <a:p>
            <a:pPr>
              <a:spcBef>
                <a:spcPct val="50000"/>
              </a:spcBef>
            </a:pPr>
            <a:r>
              <a:rPr lang="sl-SI" sz="1600" b="1">
                <a:solidFill>
                  <a:srgbClr val="000000"/>
                </a:solidFill>
              </a:rPr>
              <a:t>Janez Svetokriški</a:t>
            </a:r>
            <a:endParaRPr lang="en-US" sz="1600" b="1">
              <a:solidFill>
                <a:srgbClr val="000000"/>
              </a:solidFill>
            </a:endParaRPr>
          </a:p>
        </p:txBody>
      </p:sp>
      <p:pic>
        <p:nvPicPr>
          <p:cNvPr id="8200" name="Picture 29" descr="ANd9GcTbaPITdhyLwDhhZryDC-6swh2XvsqkZK9FvLVcLdbwqdhV7j964lPUSvw">
            <a:hlinkClick r:id="rId4"/>
          </p:cNvPr>
          <p:cNvPicPr>
            <a:picLocks noChangeAspect="1" noChangeArrowheads="1"/>
          </p:cNvPicPr>
          <p:nvPr/>
        </p:nvPicPr>
        <p:blipFill>
          <a:blip r:embed="rId5" cstate="print"/>
          <a:srcRect/>
          <a:stretch>
            <a:fillRect/>
          </a:stretch>
        </p:blipFill>
        <p:spPr bwMode="auto">
          <a:xfrm>
            <a:off x="250825" y="4005263"/>
            <a:ext cx="1565275" cy="2328862"/>
          </a:xfrm>
          <a:prstGeom prst="rect">
            <a:avLst/>
          </a:prstGeom>
          <a:noFill/>
          <a:ln w="9525">
            <a:noFill/>
            <a:miter lim="800000"/>
            <a:headEnd/>
            <a:tailEnd/>
          </a:ln>
        </p:spPr>
      </p:pic>
      <p:sp>
        <p:nvSpPr>
          <p:cNvPr id="8201" name="Text Box 31"/>
          <p:cNvSpPr txBox="1">
            <a:spLocks noChangeArrowheads="1"/>
          </p:cNvSpPr>
          <p:nvPr/>
        </p:nvSpPr>
        <p:spPr bwMode="auto">
          <a:xfrm>
            <a:off x="250825" y="5805488"/>
            <a:ext cx="1512888" cy="581025"/>
          </a:xfrm>
          <a:prstGeom prst="rect">
            <a:avLst/>
          </a:prstGeom>
          <a:noFill/>
          <a:ln w="9525">
            <a:noFill/>
            <a:miter lim="800000"/>
            <a:headEnd/>
            <a:tailEnd/>
          </a:ln>
        </p:spPr>
        <p:txBody>
          <a:bodyPr>
            <a:spAutoFit/>
          </a:bodyPr>
          <a:lstStyle/>
          <a:p>
            <a:pPr>
              <a:spcBef>
                <a:spcPct val="50000"/>
              </a:spcBef>
            </a:pPr>
            <a:r>
              <a:rPr lang="sl-SI" sz="1600" b="1">
                <a:solidFill>
                  <a:srgbClr val="000000"/>
                </a:solidFill>
              </a:rPr>
              <a:t>Janez Vajkard Valvasor</a:t>
            </a:r>
            <a:endParaRPr lang="en-US" sz="1600" b="1">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sl-SI" smtClean="0"/>
              <a:t>Primer baročne arhitekture</a:t>
            </a:r>
          </a:p>
        </p:txBody>
      </p:sp>
      <p:sp>
        <p:nvSpPr>
          <p:cNvPr id="9219" name="Rectangle 3"/>
          <p:cNvSpPr>
            <a:spLocks noGrp="1" noChangeArrowheads="1"/>
          </p:cNvSpPr>
          <p:nvPr>
            <p:ph type="body" idx="1"/>
          </p:nvPr>
        </p:nvSpPr>
        <p:spPr/>
        <p:txBody>
          <a:bodyPr/>
          <a:lstStyle/>
          <a:p>
            <a:pPr eaLnBrk="1" hangingPunct="1">
              <a:lnSpc>
                <a:spcPct val="90000"/>
              </a:lnSpc>
            </a:pPr>
            <a:r>
              <a:rPr lang="sl-SI" smtClean="0"/>
              <a:t>Na Slovenskem imamo več baročnih cerkva še danes</a:t>
            </a:r>
          </a:p>
          <a:p>
            <a:pPr eaLnBrk="1" hangingPunct="1">
              <a:lnSpc>
                <a:spcPct val="90000"/>
              </a:lnSpc>
            </a:pPr>
            <a:r>
              <a:rPr lang="sl-SI" smtClean="0"/>
              <a:t>Najbolj znamenita je baročna cerkev Sv. Trojice v Slovenskih Goricah</a:t>
            </a:r>
          </a:p>
          <a:p>
            <a:pPr eaLnBrk="1" hangingPunct="1">
              <a:lnSpc>
                <a:spcPct val="90000"/>
              </a:lnSpc>
            </a:pPr>
            <a:endParaRPr lang="sl-SI" smtClean="0"/>
          </a:p>
          <a:p>
            <a:pPr eaLnBrk="1" hangingPunct="1">
              <a:lnSpc>
                <a:spcPct val="90000"/>
              </a:lnSpc>
            </a:pPr>
            <a:endParaRPr lang="sl-SI" smtClean="0"/>
          </a:p>
          <a:p>
            <a:pPr eaLnBrk="1" hangingPunct="1">
              <a:lnSpc>
                <a:spcPct val="90000"/>
              </a:lnSpc>
            </a:pPr>
            <a:r>
              <a:rPr lang="sl-SI" smtClean="0"/>
              <a:t>                                              </a:t>
            </a:r>
            <a:r>
              <a:rPr lang="sl-SI" sz="1600" smtClean="0"/>
              <a:t>                  </a:t>
            </a:r>
          </a:p>
          <a:p>
            <a:pPr eaLnBrk="1" hangingPunct="1">
              <a:lnSpc>
                <a:spcPct val="90000"/>
              </a:lnSpc>
            </a:pPr>
            <a:endParaRPr lang="sl-SI" sz="1600" smtClean="0"/>
          </a:p>
          <a:p>
            <a:pPr eaLnBrk="1" hangingPunct="1">
              <a:lnSpc>
                <a:spcPct val="90000"/>
              </a:lnSpc>
            </a:pPr>
            <a:r>
              <a:rPr lang="sl-SI" sz="1600" smtClean="0"/>
              <a:t>                                                                           </a:t>
            </a:r>
            <a:endParaRPr lang="sl-SI" sz="1400" smtClean="0"/>
          </a:p>
          <a:p>
            <a:pPr eaLnBrk="1" hangingPunct="1">
              <a:lnSpc>
                <a:spcPct val="90000"/>
              </a:lnSpc>
            </a:pPr>
            <a:endParaRPr lang="sl-SI" sz="1400" smtClean="0"/>
          </a:p>
        </p:txBody>
      </p:sp>
      <p:pic>
        <p:nvPicPr>
          <p:cNvPr id="9220" name="Picture 4"/>
          <p:cNvPicPr>
            <a:picLocks noChangeAspect="1" noChangeArrowheads="1"/>
          </p:cNvPicPr>
          <p:nvPr/>
        </p:nvPicPr>
        <p:blipFill>
          <a:blip r:embed="rId3" cstate="print"/>
          <a:srcRect/>
          <a:stretch>
            <a:fillRect/>
          </a:stretch>
        </p:blipFill>
        <p:spPr bwMode="auto">
          <a:xfrm>
            <a:off x="468313" y="3716338"/>
            <a:ext cx="3600450"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260648"/>
            <a:ext cx="8229600" cy="6194160"/>
          </a:xfrm>
        </p:spPr>
        <p:txBody>
          <a:bodyPr>
            <a:normAutofit/>
          </a:bodyPr>
          <a:lstStyle/>
          <a:p>
            <a:pPr>
              <a:buFontTx/>
              <a:buNone/>
            </a:pPr>
            <a:r>
              <a:rPr lang="sl-SI" sz="2400" dirty="0">
                <a:latin typeface="Calibri" pitchFamily="34" charset="0"/>
              </a:rPr>
              <a:t> </a:t>
            </a:r>
            <a:endParaRPr lang="sl-SI" sz="2400" dirty="0">
              <a:solidFill>
                <a:schemeClr val="bg1"/>
              </a:solidFill>
              <a:latin typeface="Calibri" pitchFamily="34" charset="0"/>
            </a:endParaRPr>
          </a:p>
          <a:p>
            <a:r>
              <a:rPr lang="sl-SI" sz="2400" dirty="0" smtClean="0"/>
              <a:t>Fran Jelovšek slovenski slikar – naslikal fresko za arhitekturni okvir glavnega oltarja v Nevljah pri Kamniku.</a:t>
            </a:r>
          </a:p>
          <a:p>
            <a:r>
              <a:rPr lang="sl-SI" sz="2400" dirty="0" smtClean="0"/>
              <a:t>Fortunat Bergant slovenski slikar - slika Marija z Jezusom (</a:t>
            </a:r>
            <a:r>
              <a:rPr lang="sl-SI" sz="2400" dirty="0" err="1" smtClean="0"/>
              <a:t>uršul</a:t>
            </a:r>
            <a:r>
              <a:rPr lang="sl-SI" sz="2400" dirty="0" smtClean="0"/>
              <a:t>. samostan </a:t>
            </a:r>
            <a:r>
              <a:rPr lang="sl-SI" sz="2400" dirty="0" err="1" smtClean="0"/>
              <a:t>Šk</a:t>
            </a:r>
            <a:r>
              <a:rPr lang="sl-SI" sz="2400" dirty="0" smtClean="0"/>
              <a:t>. Loka)</a:t>
            </a:r>
          </a:p>
          <a:p>
            <a:pPr>
              <a:buFontTx/>
              <a:buNone/>
            </a:pPr>
            <a:endParaRPr lang="sl-SI" sz="2400" dirty="0">
              <a:solidFill>
                <a:schemeClr val="bg1"/>
              </a:solidFill>
              <a:latin typeface="Calibri" pitchFamily="34" charset="0"/>
            </a:endParaRPr>
          </a:p>
          <a:p>
            <a:pPr>
              <a:buFontTx/>
              <a:buNone/>
            </a:pPr>
            <a:endParaRPr lang="sl-SI" sz="2400" dirty="0">
              <a:solidFill>
                <a:schemeClr val="bg1"/>
              </a:solidFill>
              <a:latin typeface="Calibri" pitchFamily="34" charset="0"/>
            </a:endParaRPr>
          </a:p>
          <a:p>
            <a:pPr>
              <a:buFontTx/>
              <a:buNone/>
            </a:pPr>
            <a:endParaRPr lang="sl-SI" sz="2400" dirty="0">
              <a:solidFill>
                <a:schemeClr val="bg1"/>
              </a:solidFill>
              <a:latin typeface="Calibri" pitchFamily="34" charset="0"/>
            </a:endParaRPr>
          </a:p>
          <a:p>
            <a:pPr>
              <a:buFontTx/>
              <a:buNone/>
            </a:pPr>
            <a:endParaRPr lang="sl-SI" sz="2400" dirty="0">
              <a:solidFill>
                <a:schemeClr val="bg1"/>
              </a:solidFill>
              <a:latin typeface="Calibri" pitchFamily="34" charset="0"/>
            </a:endParaRPr>
          </a:p>
          <a:p>
            <a:pPr>
              <a:buFontTx/>
              <a:buNone/>
            </a:pPr>
            <a:endParaRPr lang="sl-SI" sz="2400" dirty="0">
              <a:solidFill>
                <a:schemeClr val="bg1"/>
              </a:solidFill>
              <a:latin typeface="Calibri" pitchFamily="34" charset="0"/>
            </a:endParaRPr>
          </a:p>
          <a:p>
            <a:pPr>
              <a:buFontTx/>
              <a:buNone/>
            </a:pPr>
            <a:endParaRPr lang="sl-SI" sz="2400" dirty="0">
              <a:solidFill>
                <a:schemeClr val="bg1"/>
              </a:solidFill>
              <a:latin typeface="Calibri" pitchFamily="34" charset="0"/>
            </a:endParaRPr>
          </a:p>
          <a:p>
            <a:pPr>
              <a:buFontTx/>
              <a:buNone/>
            </a:pPr>
            <a:r>
              <a:rPr lang="sl-SI" sz="2400" dirty="0">
                <a:solidFill>
                  <a:schemeClr val="bg1"/>
                </a:solidFill>
                <a:latin typeface="Calibri" pitchFamily="34" charset="0"/>
              </a:rPr>
              <a:t> </a:t>
            </a:r>
          </a:p>
        </p:txBody>
      </p:sp>
      <p:pic>
        <p:nvPicPr>
          <p:cNvPr id="13316" name="Picture 4" descr="sladka_gora_strop(v)"/>
          <p:cNvPicPr>
            <a:picLocks noChangeAspect="1" noChangeArrowheads="1"/>
          </p:cNvPicPr>
          <p:nvPr/>
        </p:nvPicPr>
        <p:blipFill>
          <a:blip r:embed="rId2" cstate="print"/>
          <a:srcRect/>
          <a:stretch>
            <a:fillRect/>
          </a:stretch>
        </p:blipFill>
        <p:spPr bwMode="auto">
          <a:xfrm>
            <a:off x="4716016" y="3140968"/>
            <a:ext cx="4104456" cy="34563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pPr eaLnBrk="1" hangingPunct="1">
              <a:defRPr/>
            </a:pPr>
            <a:r>
              <a:rPr lang="sl-SI" sz="4000" smtClean="0"/>
              <a:t>Stolnica SV. NIKOLAJA v Ljubljani</a:t>
            </a:r>
          </a:p>
        </p:txBody>
      </p:sp>
      <p:sp>
        <p:nvSpPr>
          <p:cNvPr id="149507" name="Rectangle 3"/>
          <p:cNvSpPr>
            <a:spLocks noGrp="1" noRot="1" noChangeArrowheads="1"/>
          </p:cNvSpPr>
          <p:nvPr>
            <p:ph type="body" idx="1"/>
          </p:nvPr>
        </p:nvSpPr>
        <p:spPr/>
        <p:txBody>
          <a:bodyPr/>
          <a:lstStyle/>
          <a:p>
            <a:pPr eaLnBrk="1" hangingPunct="1">
              <a:defRPr/>
            </a:pPr>
            <a:endParaRPr lang="sl-SI" smtClean="0"/>
          </a:p>
        </p:txBody>
      </p:sp>
      <p:pic>
        <p:nvPicPr>
          <p:cNvPr id="5124" name="Picture 4" descr="stolnica sv"/>
          <p:cNvPicPr>
            <a:picLocks noChangeAspect="1" noChangeArrowheads="1"/>
          </p:cNvPicPr>
          <p:nvPr/>
        </p:nvPicPr>
        <p:blipFill>
          <a:blip r:embed="rId2" cstate="print"/>
          <a:srcRect/>
          <a:stretch>
            <a:fillRect/>
          </a:stretch>
        </p:blipFill>
        <p:spPr bwMode="auto">
          <a:xfrm>
            <a:off x="2176463" y="1268413"/>
            <a:ext cx="4068762"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417</Words>
  <Application>Microsoft Office PowerPoint</Application>
  <PresentationFormat>On-screen Show (4:3)</PresentationFormat>
  <Paragraphs>62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Officeova tema</vt:lpstr>
      <vt:lpstr>PowerPoint Presentation</vt:lpstr>
      <vt:lpstr>PowerPoint Presentation</vt:lpstr>
      <vt:lpstr>PowerPoint Presentation</vt:lpstr>
      <vt:lpstr>PowerPoint Presentation</vt:lpstr>
      <vt:lpstr>POSLUŠALSKA NALOGA </vt:lpstr>
      <vt:lpstr>PowerPoint Presentation</vt:lpstr>
      <vt:lpstr>Primer baročne arhitekture</vt:lpstr>
      <vt:lpstr>PowerPoint Presentation</vt:lpstr>
      <vt:lpstr>Stolnica SV. NIKOLAJA v Ljubljani</vt:lpstr>
      <vt:lpstr>Baročni oltar, cerkev MARIA WORTH na vrbskem jezeru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Janja</dc:creator>
  <cp:lastModifiedBy>Admin</cp:lastModifiedBy>
  <cp:revision>27</cp:revision>
  <dcterms:created xsi:type="dcterms:W3CDTF">2010-02-08T09:11:32Z</dcterms:created>
  <dcterms:modified xsi:type="dcterms:W3CDTF">2020-03-24T20:02:16Z</dcterms:modified>
</cp:coreProperties>
</file>