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6" r:id="rId2"/>
    <p:sldId id="261" r:id="rId3"/>
    <p:sldId id="257" r:id="rId4"/>
    <p:sldId id="263" r:id="rId5"/>
    <p:sldId id="258" r:id="rId6"/>
    <p:sldId id="259" r:id="rId7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8F1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82" y="-16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7E031A-067F-40C8-802F-C3207454029A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8BAC4C-2C0A-4CE8-964D-01EC2E973DEB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B2674B-95D0-486C-889D-0509D0080B1C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91064A-BDEE-42B2-8F0D-042E0E0FDB2F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572778-E0BC-4865-9D65-6C8A581F16B4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04EDFE-3DB8-4055-8D69-BCE795F3C266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86D12D-5708-4C38-B4E8-4D1829E87DF3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2A8BCF-98BA-43C7-BE04-013B0E3B90B1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64E22F-C570-4830-8EFF-34E0C40345E9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509063-7127-4189-9354-72C0B358EC9D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B991E6-73E3-4276-BD2C-5C4FDEC9C8AD}" type="slidenum">
              <a:rPr lang="sl-SI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 naslova matrice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l-SI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l-SI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4D9A2B3-E49A-4E84-AAC0-88F95B42920A}" type="slidenum">
              <a:rPr lang="sl-SI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" name="Picture 10" descr="snygg_orge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56713" cy="7004050"/>
          </a:xfrm>
          <a:prstGeom prst="rect">
            <a:avLst/>
          </a:prstGeom>
          <a:noFill/>
        </p:spPr>
      </p:pic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250825" y="454025"/>
            <a:ext cx="79962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3600" i="1">
                <a:effectLst>
                  <a:outerShdw blurRad="38100" dist="38100" dir="2700000" algn="tl">
                    <a:srgbClr val="C0C0C0"/>
                  </a:outerShdw>
                </a:effectLst>
                <a:latin typeface="Gungsuh" pitchFamily="18" charset="-127"/>
              </a:rPr>
              <a:t>GLASBENE ZNAČILNOSTI BAROKA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culture.lyon.fr/static/culture/contenu/equipements/music_class/chapel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14290"/>
            <a:ext cx="3810000" cy="5943601"/>
          </a:xfrm>
          <a:prstGeom prst="rect">
            <a:avLst/>
          </a:prstGeom>
          <a:noFill/>
        </p:spPr>
      </p:pic>
      <p:pic>
        <p:nvPicPr>
          <p:cNvPr id="7" name="Picture 8" descr="http://www.orpheon.org/OldSite/Bildmaterial/VioloneNapol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12" y="4857760"/>
            <a:ext cx="2428892" cy="1894536"/>
          </a:xfrm>
          <a:prstGeom prst="rect">
            <a:avLst/>
          </a:prstGeom>
          <a:noFill/>
        </p:spPr>
      </p:pic>
      <p:sp>
        <p:nvSpPr>
          <p:cNvPr id="8" name="Pravokotnik 7"/>
          <p:cNvSpPr/>
          <p:nvPr/>
        </p:nvSpPr>
        <p:spPr>
          <a:xfrm>
            <a:off x="4643438" y="214290"/>
            <a:ext cx="1785950" cy="3357586"/>
          </a:xfrm>
          <a:prstGeom prst="rect">
            <a:avLst/>
          </a:prstGeom>
          <a:noFill/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" name="Pravokotnik 8"/>
          <p:cNvSpPr/>
          <p:nvPr/>
        </p:nvSpPr>
        <p:spPr>
          <a:xfrm>
            <a:off x="7072330" y="214290"/>
            <a:ext cx="1643074" cy="4286280"/>
          </a:xfrm>
          <a:prstGeom prst="rect">
            <a:avLst/>
          </a:prstGeom>
          <a:noFill/>
          <a:ln>
            <a:solidFill>
              <a:schemeClr val="bg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1" name="PoljeZBesedilom 10"/>
          <p:cNvSpPr txBox="1"/>
          <p:nvPr/>
        </p:nvSpPr>
        <p:spPr>
          <a:xfrm>
            <a:off x="7143768" y="214290"/>
            <a:ext cx="150019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sl-SI" dirty="0" smtClean="0">
                <a:solidFill>
                  <a:srgbClr val="FFFF00"/>
                </a:solidFill>
                <a:latin typeface="Century Gothic" pitchFamily="34" charset="0"/>
              </a:rPr>
              <a:t> </a:t>
            </a:r>
            <a:r>
              <a:rPr lang="sl-SI" dirty="0" smtClean="0">
                <a:latin typeface="Century Gothic" pitchFamily="34" charset="0"/>
              </a:rPr>
              <a:t>Položaj glasbenika je bil slab; smatrali so ga za obrtnika, cenjeni so bili le virtuozi (solo pevci), bili so podrejeni kot služinčad.</a:t>
            </a:r>
          </a:p>
          <a:p>
            <a:endParaRPr lang="sl-SI" dirty="0"/>
          </a:p>
        </p:txBody>
      </p:sp>
      <p:sp>
        <p:nvSpPr>
          <p:cNvPr id="12" name="PoljeZBesedilom 11"/>
          <p:cNvSpPr txBox="1"/>
          <p:nvPr/>
        </p:nvSpPr>
        <p:spPr>
          <a:xfrm>
            <a:off x="4714876" y="285729"/>
            <a:ext cx="178595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sl-SI" dirty="0" smtClean="0">
                <a:latin typeface="Century Gothic" pitchFamily="34" charset="0"/>
              </a:rPr>
              <a:t>  Glasba se izvaja v cerkvah, gledališčih in palačah. Razen v cerkvah in gledališčih , je glasba dostopna le višjim slojem.</a:t>
            </a:r>
            <a:endParaRPr lang="sl-SI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2916238" y="0"/>
            <a:ext cx="3527425" cy="334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sl-SI" sz="2400" b="1" i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GLASBENE </a:t>
            </a:r>
          </a:p>
          <a:p>
            <a:pPr algn="ctr"/>
            <a:r>
              <a:rPr lang="sl-SI" sz="2400" b="1" i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ZNAČILNOSTI </a:t>
            </a:r>
          </a:p>
          <a:p>
            <a:pPr algn="ctr"/>
            <a:r>
              <a:rPr lang="sl-SI" sz="2400" b="1" i="1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BAROKA</a:t>
            </a:r>
          </a:p>
          <a:p>
            <a:pPr algn="ctr">
              <a:buFontTx/>
              <a:buChar char="•"/>
            </a:pPr>
            <a:r>
              <a:rPr lang="sl-SI" sz="1600" b="1"/>
              <a:t> </a:t>
            </a:r>
            <a:r>
              <a:rPr lang="sl-SI" sz="1400"/>
              <a:t>blišč, veličastna, razkošna glasba, številni okraski, mogočni zbori, instrumentalne skupine in orkestri</a:t>
            </a:r>
            <a:endParaRPr lang="sl-SI" sz="1400" b="1"/>
          </a:p>
          <a:p>
            <a:pPr algn="ctr">
              <a:buFontTx/>
              <a:buChar char="•"/>
            </a:pPr>
            <a:r>
              <a:rPr lang="sl-SI" sz="1400" b="1"/>
              <a:t> </a:t>
            </a:r>
            <a:r>
              <a:rPr lang="sl-SI" sz="1400"/>
              <a:t>glasba bogatega sloja</a:t>
            </a:r>
          </a:p>
          <a:p>
            <a:pPr algn="ctr">
              <a:buFontTx/>
              <a:buChar char="•"/>
            </a:pPr>
            <a:r>
              <a:rPr lang="sl-SI" sz="1400"/>
              <a:t> glasbeniki sodijo med služinčad</a:t>
            </a:r>
          </a:p>
          <a:p>
            <a:pPr algn="ctr">
              <a:buFontTx/>
              <a:buChar char="•"/>
            </a:pPr>
            <a:r>
              <a:rPr lang="sl-SI" sz="1400"/>
              <a:t> cenjeni virtuozi</a:t>
            </a:r>
          </a:p>
          <a:p>
            <a:pPr algn="ctr">
              <a:buFontTx/>
              <a:buChar char="•"/>
            </a:pPr>
            <a:r>
              <a:rPr lang="sl-SI" sz="1400"/>
              <a:t> kraljica inštrumentov so orgle   </a:t>
            </a:r>
          </a:p>
          <a:p>
            <a:pPr algn="ctr">
              <a:buFontTx/>
              <a:buChar char="•"/>
            </a:pPr>
            <a:r>
              <a:rPr lang="sl-SI" sz="1400"/>
              <a:t> ostali inštrumenti: violina, violončelo, lutnja, čembalo, dodali še pihala in trobila – da dosežejo mogočnost in blišč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0" y="1268413"/>
            <a:ext cx="23558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/>
              <a:t>DUR – MOL SISTEM</a:t>
            </a:r>
          </a:p>
          <a:p>
            <a:pPr>
              <a:buFontTx/>
              <a:buChar char="•"/>
            </a:pPr>
            <a:r>
              <a:rPr lang="sl-SI" sz="1400" b="1"/>
              <a:t> </a:t>
            </a:r>
            <a:r>
              <a:rPr lang="sl-SI" sz="1400"/>
              <a:t>uveljavi se v baroku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0" y="260350"/>
            <a:ext cx="2798763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/>
              <a:t>SODOBNA NOTACIJA</a:t>
            </a:r>
          </a:p>
          <a:p>
            <a:pPr>
              <a:buFontTx/>
              <a:buChar char="•"/>
            </a:pPr>
            <a:r>
              <a:rPr lang="sl-SI" sz="1400"/>
              <a:t> kakršno uporabljamo danes</a:t>
            </a:r>
          </a:p>
          <a:p>
            <a:pPr>
              <a:buFontTx/>
              <a:buChar char="•"/>
            </a:pPr>
            <a:r>
              <a:rPr lang="sl-SI" sz="1400"/>
              <a:t> taktnice, taktovski način(ulomki)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0" y="2781300"/>
            <a:ext cx="3276600" cy="121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l-SI" b="1"/>
              <a:t>KONTRASTI</a:t>
            </a:r>
          </a:p>
          <a:p>
            <a:pPr>
              <a:buFontTx/>
              <a:buChar char="•"/>
            </a:pPr>
            <a:r>
              <a:rPr lang="sl-SI" sz="1400"/>
              <a:t> najbolj vidni v dinamiki (forte – piano)</a:t>
            </a:r>
          </a:p>
          <a:p>
            <a:pPr>
              <a:buFontTx/>
              <a:buChar char="•"/>
            </a:pPr>
            <a:r>
              <a:rPr lang="sl-SI" sz="1400"/>
              <a:t> poudarjen je afekt (občutki v glasbi) </a:t>
            </a:r>
          </a:p>
          <a:p>
            <a:pPr>
              <a:buFontTx/>
              <a:buChar char="•"/>
            </a:pPr>
            <a:r>
              <a:rPr lang="sl-SI" sz="1400"/>
              <a:t> nasprotja zaželjena in dražljiva </a:t>
            </a:r>
          </a:p>
          <a:p>
            <a:r>
              <a:rPr lang="sl-SI" sz="1400"/>
              <a:t>  </a:t>
            </a:r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1908175" y="29972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sl-SI"/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0" y="1989138"/>
            <a:ext cx="2987675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l-SI" b="1"/>
              <a:t>MONODIJA</a:t>
            </a:r>
          </a:p>
          <a:p>
            <a:pPr>
              <a:buFontTx/>
              <a:buChar char="•"/>
            </a:pPr>
            <a:r>
              <a:rPr lang="sl-SI" sz="1400"/>
              <a:t> enoglasno petje ob instrumentalni spremljavi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6443663" y="0"/>
            <a:ext cx="2916237" cy="185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l-SI" b="1"/>
              <a:t>GENERALBAS</a:t>
            </a:r>
          </a:p>
          <a:p>
            <a:pPr>
              <a:buFontTx/>
              <a:buChar char="•"/>
            </a:pPr>
            <a:r>
              <a:rPr lang="sl-SI" sz="1400" b="1"/>
              <a:t> </a:t>
            </a:r>
            <a:r>
              <a:rPr lang="sl-SI" sz="1400"/>
              <a:t>vedno prisoten</a:t>
            </a:r>
          </a:p>
          <a:p>
            <a:pPr>
              <a:buFontTx/>
              <a:buChar char="•"/>
            </a:pPr>
            <a:r>
              <a:rPr lang="sl-SI" sz="1400"/>
              <a:t> način zapisovanja melodije v       </a:t>
            </a:r>
          </a:p>
          <a:p>
            <a:r>
              <a:rPr lang="sl-SI" sz="1400"/>
              <a:t>  basu, pod notnim zapisom so   </a:t>
            </a:r>
          </a:p>
          <a:p>
            <a:r>
              <a:rPr lang="sl-SI" sz="1400"/>
              <a:t>  št., ki označujejo akorde nad   </a:t>
            </a:r>
          </a:p>
          <a:p>
            <a:r>
              <a:rPr lang="sl-SI" sz="1400"/>
              <a:t>  basovsko melodijo</a:t>
            </a:r>
          </a:p>
          <a:p>
            <a:pPr>
              <a:buFontTx/>
              <a:buChar char="•"/>
            </a:pPr>
            <a:r>
              <a:rPr lang="sl-SI" sz="1400"/>
              <a:t> izvajali so ga čembalo, orgle,    </a:t>
            </a:r>
          </a:p>
          <a:p>
            <a:r>
              <a:rPr lang="sl-SI" sz="1400"/>
              <a:t>  lutnja itd.</a:t>
            </a: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6516688" y="1916113"/>
            <a:ext cx="2795587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l-SI" b="1"/>
              <a:t>IMPROVIZACIJA</a:t>
            </a:r>
          </a:p>
          <a:p>
            <a:pPr>
              <a:buFontTx/>
              <a:buChar char="•"/>
            </a:pPr>
            <a:r>
              <a:rPr lang="sl-SI" sz="1400"/>
              <a:t> petje, igranje brez predhodne</a:t>
            </a:r>
          </a:p>
          <a:p>
            <a:r>
              <a:rPr lang="sl-SI" sz="1400"/>
              <a:t>  priprave </a:t>
            </a: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0" y="6278563"/>
            <a:ext cx="3175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l-SI" b="1"/>
              <a:t>KONCERTANTNI PRINCIP</a:t>
            </a:r>
          </a:p>
          <a:p>
            <a:pPr>
              <a:buFontTx/>
              <a:buChar char="•"/>
            </a:pPr>
            <a:r>
              <a:rPr lang="sl-SI" sz="1400"/>
              <a:t> izmenjava solist in orkester</a:t>
            </a:r>
          </a:p>
        </p:txBody>
      </p:sp>
      <p:sp>
        <p:nvSpPr>
          <p:cNvPr id="3093" name="Text Box 21"/>
          <p:cNvSpPr txBox="1">
            <a:spLocks noChangeArrowheads="1"/>
          </p:cNvSpPr>
          <p:nvPr/>
        </p:nvSpPr>
        <p:spPr bwMode="auto">
          <a:xfrm>
            <a:off x="0" y="3789363"/>
            <a:ext cx="2973388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l-SI" b="1"/>
              <a:t>MOTORIKA</a:t>
            </a:r>
            <a:endParaRPr lang="sl-SI" sz="1400" b="1"/>
          </a:p>
          <a:p>
            <a:pPr>
              <a:buFontTx/>
              <a:buChar char="•"/>
            </a:pPr>
            <a:r>
              <a:rPr lang="sl-SI" sz="1400"/>
              <a:t> enakomerno ritmično gibanje oz. izvajanje glasbenega dela</a:t>
            </a:r>
          </a:p>
        </p:txBody>
      </p:sp>
      <p:sp>
        <p:nvSpPr>
          <p:cNvPr id="3094" name="Text Box 22"/>
          <p:cNvSpPr txBox="1">
            <a:spLocks noChangeArrowheads="1"/>
          </p:cNvSpPr>
          <p:nvPr/>
        </p:nvSpPr>
        <p:spPr bwMode="auto">
          <a:xfrm>
            <a:off x="0" y="4652963"/>
            <a:ext cx="2900363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l-SI" b="1"/>
              <a:t>VIRTUOZNOST</a:t>
            </a:r>
            <a:endParaRPr lang="sl-SI" sz="1400"/>
          </a:p>
          <a:p>
            <a:pPr>
              <a:buFontTx/>
              <a:buChar char="•"/>
            </a:pPr>
            <a:r>
              <a:rPr lang="sl-SI" sz="1400"/>
              <a:t> mojstrsko obvladanje igre na  </a:t>
            </a:r>
          </a:p>
          <a:p>
            <a:r>
              <a:rPr lang="sl-SI" sz="1400"/>
              <a:t>  inštrument ali petja</a:t>
            </a:r>
          </a:p>
        </p:txBody>
      </p:sp>
      <p:sp>
        <p:nvSpPr>
          <p:cNvPr id="3095" name="Text Box 23"/>
          <p:cNvSpPr txBox="1">
            <a:spLocks noChangeArrowheads="1"/>
          </p:cNvSpPr>
          <p:nvPr/>
        </p:nvSpPr>
        <p:spPr bwMode="auto">
          <a:xfrm>
            <a:off x="6516688" y="2708275"/>
            <a:ext cx="24717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b="1"/>
              <a:t>ENOTEMATIČNOST</a:t>
            </a:r>
          </a:p>
          <a:p>
            <a:pPr>
              <a:buFontTx/>
              <a:buChar char="•"/>
            </a:pPr>
            <a:r>
              <a:rPr lang="sl-SI" sz="1400"/>
              <a:t> ena tema v glasbenem delu</a:t>
            </a: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0" y="5445125"/>
            <a:ext cx="3455988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l-SI" b="1"/>
              <a:t>OKRAŠEVANJE MELODIJE</a:t>
            </a:r>
          </a:p>
          <a:p>
            <a:pPr>
              <a:buFontTx/>
              <a:buChar char="•"/>
            </a:pPr>
            <a:r>
              <a:rPr lang="sl-SI" sz="1400"/>
              <a:t> dodajanje melodičnih okraskov osnovni  </a:t>
            </a:r>
          </a:p>
          <a:p>
            <a:r>
              <a:rPr lang="sl-SI" sz="1400"/>
              <a:t>  melodiji (trilček, predložek)</a:t>
            </a:r>
          </a:p>
        </p:txBody>
      </p:sp>
      <p:sp>
        <p:nvSpPr>
          <p:cNvPr id="3099" name="AutoShape 27" descr="9k="/>
          <p:cNvSpPr>
            <a:spLocks noChangeAspect="1" noChangeArrowheads="1"/>
          </p:cNvSpPr>
          <p:nvPr/>
        </p:nvSpPr>
        <p:spPr bwMode="auto">
          <a:xfrm>
            <a:off x="3338513" y="2505075"/>
            <a:ext cx="2466975" cy="1847850"/>
          </a:xfrm>
          <a:prstGeom prst="rect">
            <a:avLst/>
          </a:prstGeom>
          <a:noFill/>
        </p:spPr>
        <p:txBody>
          <a:bodyPr/>
          <a:lstStyle/>
          <a:p>
            <a:endParaRPr lang="sl-SI"/>
          </a:p>
        </p:txBody>
      </p:sp>
      <p:sp>
        <p:nvSpPr>
          <p:cNvPr id="3101" name="AutoShape 29" descr="9k="/>
          <p:cNvSpPr>
            <a:spLocks noChangeAspect="1" noChangeArrowheads="1"/>
          </p:cNvSpPr>
          <p:nvPr/>
        </p:nvSpPr>
        <p:spPr bwMode="auto">
          <a:xfrm>
            <a:off x="3348038" y="2492375"/>
            <a:ext cx="2466975" cy="1847850"/>
          </a:xfrm>
          <a:prstGeom prst="rect">
            <a:avLst/>
          </a:prstGeom>
          <a:noFill/>
        </p:spPr>
        <p:txBody>
          <a:bodyPr/>
          <a:lstStyle/>
          <a:p>
            <a:endParaRPr lang="sl-SI"/>
          </a:p>
        </p:txBody>
      </p:sp>
      <p:pic>
        <p:nvPicPr>
          <p:cNvPr id="3105" name="Picture 33" descr="_41652796_strad_203x3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375" y="3357563"/>
            <a:ext cx="2274888" cy="3362325"/>
          </a:xfrm>
          <a:prstGeom prst="rect">
            <a:avLst/>
          </a:prstGeom>
          <a:noFill/>
        </p:spPr>
      </p:pic>
      <p:pic>
        <p:nvPicPr>
          <p:cNvPr id="3107" name="Picture 35" descr="harpsichor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69038" y="3275013"/>
            <a:ext cx="2874962" cy="3582987"/>
          </a:xfrm>
          <a:prstGeom prst="rect">
            <a:avLst/>
          </a:prstGeom>
          <a:noFill/>
        </p:spPr>
      </p:pic>
      <p:sp>
        <p:nvSpPr>
          <p:cNvPr id="3108" name="Text Box 36"/>
          <p:cNvSpPr txBox="1">
            <a:spLocks noChangeArrowheads="1"/>
          </p:cNvSpPr>
          <p:nvPr/>
        </p:nvSpPr>
        <p:spPr bwMode="auto">
          <a:xfrm>
            <a:off x="8215313" y="6583363"/>
            <a:ext cx="9286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1200"/>
              <a:t>ČEMBALO</a:t>
            </a:r>
          </a:p>
        </p:txBody>
      </p:sp>
      <p:sp>
        <p:nvSpPr>
          <p:cNvPr id="3109" name="Text Box 37"/>
          <p:cNvSpPr txBox="1">
            <a:spLocks noChangeArrowheads="1"/>
          </p:cNvSpPr>
          <p:nvPr/>
        </p:nvSpPr>
        <p:spPr bwMode="auto">
          <a:xfrm>
            <a:off x="3708400" y="3429000"/>
            <a:ext cx="78581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sl-SI" sz="1200"/>
              <a:t>VIOLINA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357158" y="214290"/>
            <a:ext cx="4071966" cy="5857916"/>
          </a:xfrm>
        </p:spPr>
        <p:txBody>
          <a:bodyPr>
            <a:normAutofit fontScale="70000" lnSpcReduction="20000"/>
          </a:bodyPr>
          <a:lstStyle/>
          <a:p>
            <a:pPr marL="582930" indent="-514350">
              <a:buClr>
                <a:srgbClr val="FF00FF"/>
              </a:buClr>
              <a:buFont typeface="Courier New" pitchFamily="49" charset="0"/>
              <a:buChar char="o"/>
            </a:pPr>
            <a:r>
              <a:rPr lang="sl-SI" dirty="0" smtClean="0">
                <a:latin typeface="Century Gothic" pitchFamily="34" charset="0"/>
              </a:rPr>
              <a:t>Barok pozna tri oznake tempa: hiter, srednje hiter in počasen.</a:t>
            </a:r>
          </a:p>
          <a:p>
            <a:pPr marL="582930" indent="-514350">
              <a:buClr>
                <a:srgbClr val="FF00FF"/>
              </a:buClr>
              <a:buFont typeface="Courier New" pitchFamily="49" charset="0"/>
              <a:buChar char="o"/>
            </a:pPr>
            <a:endParaRPr lang="sl-SI" dirty="0" smtClean="0">
              <a:latin typeface="Century Gothic" pitchFamily="34" charset="0"/>
            </a:endParaRPr>
          </a:p>
          <a:p>
            <a:pPr marL="582930" indent="-514350">
              <a:buClr>
                <a:srgbClr val="FF00FF"/>
              </a:buClr>
              <a:buFont typeface="Courier New" pitchFamily="49" charset="0"/>
              <a:buChar char="o"/>
            </a:pPr>
            <a:r>
              <a:rPr lang="sl-SI" dirty="0" smtClean="0">
                <a:latin typeface="Century Gothic" pitchFamily="34" charset="0"/>
              </a:rPr>
              <a:t>Dinamika je piano (p:tiho igranje ali petje glasbe) – </a:t>
            </a:r>
            <a:r>
              <a:rPr lang="sl-SI" dirty="0" err="1" smtClean="0">
                <a:latin typeface="Century Gothic" pitchFamily="34" charset="0"/>
              </a:rPr>
              <a:t>forte</a:t>
            </a:r>
            <a:r>
              <a:rPr lang="sl-SI" dirty="0" smtClean="0">
                <a:latin typeface="Century Gothic" pitchFamily="34" charset="0"/>
              </a:rPr>
              <a:t>(f:glasno igranje ali petje glasbe). Tako dinamiko imenujemo terasasta dinamika.</a:t>
            </a:r>
          </a:p>
          <a:p>
            <a:pPr marL="582930" indent="-514350">
              <a:buClr>
                <a:srgbClr val="FF00FF"/>
              </a:buClr>
              <a:buFont typeface="Courier New" pitchFamily="49" charset="0"/>
              <a:buChar char="o"/>
            </a:pPr>
            <a:endParaRPr lang="sl-SI" dirty="0" smtClean="0">
              <a:latin typeface="Century Gothic" pitchFamily="34" charset="0"/>
            </a:endParaRPr>
          </a:p>
          <a:p>
            <a:pPr marL="582930" indent="-514350">
              <a:buClr>
                <a:srgbClr val="FF00FF"/>
              </a:buClr>
              <a:buFont typeface="Courier New" pitchFamily="49" charset="0"/>
              <a:buChar char="o"/>
            </a:pPr>
            <a:r>
              <a:rPr lang="sl-SI" dirty="0" smtClean="0">
                <a:latin typeface="Century Gothic" pitchFamily="34" charset="0"/>
              </a:rPr>
              <a:t>Oblikuje se godalni orkester, ki mu skladatelji zaradi večje barvitosti in zvočnega sijaja vse pogosteje dodajajo tudi pihala, trobila in tolkala, vedno pa je zraven generalni bas. </a:t>
            </a:r>
          </a:p>
          <a:p>
            <a:pPr marL="582930" indent="-514350">
              <a:buClr>
                <a:srgbClr val="FF00FF"/>
              </a:buClr>
              <a:buFont typeface="Courier New" pitchFamily="49" charset="0"/>
              <a:buChar char="o"/>
            </a:pPr>
            <a:endParaRPr lang="sl-SI" dirty="0" smtClean="0">
              <a:latin typeface="Century Gothic" pitchFamily="34" charset="0"/>
            </a:endParaRPr>
          </a:p>
          <a:p>
            <a:pPr marL="582930" indent="-514350">
              <a:buClr>
                <a:srgbClr val="FF00FF"/>
              </a:buClr>
              <a:buFont typeface="Courier New" pitchFamily="49" charset="0"/>
              <a:buChar char="o"/>
            </a:pPr>
            <a:r>
              <a:rPr lang="sl-SI" dirty="0" smtClean="0">
                <a:latin typeface="Century Gothic" pitchFamily="34" charset="0"/>
              </a:rPr>
              <a:t>Kastrati - znameniti pevci na področju opere</a:t>
            </a:r>
          </a:p>
          <a:p>
            <a:pPr marL="582930" indent="-514350">
              <a:buFont typeface="Courier New" pitchFamily="49" charset="0"/>
              <a:buChar char="o"/>
            </a:pPr>
            <a:endParaRPr lang="sl-SI" dirty="0"/>
          </a:p>
        </p:txBody>
      </p:sp>
      <p:pic>
        <p:nvPicPr>
          <p:cNvPr id="2050" name="Picture 2" descr="http://www.drustvo-kgosf.si/images/Dobrodosli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98" y="571480"/>
            <a:ext cx="2472854" cy="1928826"/>
          </a:xfrm>
          <a:prstGeom prst="rect">
            <a:avLst/>
          </a:prstGeom>
          <a:noFill/>
          <a:effectLst>
            <a:softEdge rad="317500"/>
          </a:effectLst>
        </p:spPr>
      </p:pic>
      <p:pic>
        <p:nvPicPr>
          <p:cNvPr id="2052" name="Picture 4" descr="http://www2.arnes.si/~ljgatar1/slike2/komorni_orkest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4810" y="3214686"/>
            <a:ext cx="4714875" cy="2667000"/>
          </a:xfrm>
          <a:prstGeom prst="rect">
            <a:avLst/>
          </a:prstGeom>
          <a:noFill/>
          <a:effectLst>
            <a:softEdge rad="1270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1908175" y="0"/>
            <a:ext cx="5581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sl-SI" sz="2400" b="1"/>
              <a:t> </a:t>
            </a:r>
            <a:r>
              <a:rPr lang="sl-SI" sz="28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BAROČNE GLASBENE OBLIKE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231775" y="908050"/>
            <a:ext cx="8912225" cy="3508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l-SI" sz="2400" b="1" i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VOKALNO – INŠTRUMENTALNE:</a:t>
            </a:r>
          </a:p>
          <a:p>
            <a:endParaRPr lang="sl-SI" b="1" i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buFontTx/>
              <a:buChar char="•"/>
            </a:pPr>
            <a:r>
              <a:rPr lang="sl-SI" dirty="0"/>
              <a:t> </a:t>
            </a:r>
            <a:r>
              <a:rPr lang="sl-SI" b="1" dirty="0"/>
              <a:t>KANTATA</a:t>
            </a:r>
            <a:r>
              <a:rPr lang="sl-SI" dirty="0"/>
              <a:t> : večdelna, posvetna vsebina, napisana za soliste, zbor in orkester (C.L.</a:t>
            </a:r>
            <a:r>
              <a:rPr lang="sl-SI" dirty="0" err="1"/>
              <a:t>Fehre</a:t>
            </a:r>
            <a:r>
              <a:rPr lang="sl-SI" dirty="0"/>
              <a:t>: Šolski mojster)</a:t>
            </a:r>
          </a:p>
          <a:p>
            <a:pPr>
              <a:buFontTx/>
              <a:buChar char="•"/>
            </a:pPr>
            <a:endParaRPr lang="sl-SI" dirty="0"/>
          </a:p>
          <a:p>
            <a:pPr>
              <a:buFontTx/>
              <a:buChar char="•"/>
            </a:pPr>
            <a:r>
              <a:rPr lang="sl-SI" dirty="0"/>
              <a:t> </a:t>
            </a:r>
            <a:r>
              <a:rPr lang="sl-SI" b="1" dirty="0"/>
              <a:t>ORATORIJ</a:t>
            </a:r>
            <a:r>
              <a:rPr lang="sl-SI" dirty="0"/>
              <a:t>: zelo podoben kantati, nabožna vsebina, za soliste, zbor in orkester (G.F.</a:t>
            </a:r>
            <a:r>
              <a:rPr lang="sl-SI" dirty="0" err="1"/>
              <a:t>Haendel</a:t>
            </a:r>
            <a:r>
              <a:rPr lang="sl-SI" dirty="0"/>
              <a:t>: Mesija - Aleluja</a:t>
            </a:r>
            <a:r>
              <a:rPr lang="sl-SI" dirty="0" smtClean="0"/>
              <a:t>)</a:t>
            </a:r>
          </a:p>
          <a:p>
            <a:pPr>
              <a:buFontTx/>
              <a:buChar char="•"/>
            </a:pPr>
            <a:r>
              <a:rPr lang="sl-SI" b="1" dirty="0" smtClean="0"/>
              <a:t>PASIJON-</a:t>
            </a:r>
            <a:r>
              <a:rPr lang="sl-SI" dirty="0" smtClean="0"/>
              <a:t> oratorij s procesijo (Škofjeloški pasijon)</a:t>
            </a:r>
            <a:endParaRPr lang="sl-SI" dirty="0"/>
          </a:p>
          <a:p>
            <a:pPr>
              <a:buFontTx/>
              <a:buChar char="•"/>
            </a:pPr>
            <a:r>
              <a:rPr lang="sl-SI" dirty="0"/>
              <a:t> </a:t>
            </a:r>
            <a:r>
              <a:rPr lang="sl-SI" b="1" dirty="0"/>
              <a:t>OPERA</a:t>
            </a:r>
            <a:r>
              <a:rPr lang="sl-SI" dirty="0"/>
              <a:t>: glasbeno scensko delo, pri katerem nastopajoči pojejo, igrajo ter plešejo, spremlja pa jih orkester (C.Monteverdi: Orfej)</a:t>
            </a:r>
          </a:p>
          <a:p>
            <a:pPr>
              <a:buFontTx/>
              <a:buChar char="•"/>
            </a:pPr>
            <a:endParaRPr lang="sl-SI" dirty="0"/>
          </a:p>
          <a:p>
            <a:endParaRPr lang="sl-SI" dirty="0"/>
          </a:p>
        </p:txBody>
      </p:sp>
      <p:pic>
        <p:nvPicPr>
          <p:cNvPr id="4105" name="Picture 9" descr="Orfej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550" y="3933825"/>
            <a:ext cx="7186613" cy="2533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4" name="Picture 4" descr="ANd9GcSWenCtAcDI2wo6jvS8CzpbmxYb3sZxfy7I2s1-vTUYDx_Z7aCK6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463" y="4724400"/>
            <a:ext cx="4214812" cy="2016125"/>
          </a:xfrm>
          <a:prstGeom prst="rect">
            <a:avLst/>
          </a:prstGeom>
          <a:noFill/>
        </p:spPr>
      </p:pic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1311275" y="56832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sl-SI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395288" y="0"/>
            <a:ext cx="4248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sl-SI" sz="2400" b="1" i="1">
                <a:effectLst>
                  <a:outerShdw blurRad="38100" dist="38100" dir="2700000" algn="tl">
                    <a:srgbClr val="FFFFFF"/>
                  </a:outerShdw>
                </a:effectLst>
              </a:rPr>
              <a:t>INŠTRUMENTALNE: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250825" y="692150"/>
            <a:ext cx="8604250" cy="640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sl-SI"/>
              <a:t> </a:t>
            </a:r>
            <a:r>
              <a:rPr lang="sl-SI" b="1"/>
              <a:t>CONCERTO GROSSO</a:t>
            </a:r>
            <a:r>
              <a:rPr lang="sl-SI"/>
              <a:t>:  večstavčna glasbena oblika, kjer se večja skupina izvajalcev izmenjuje z manjšo skupino ali solistom  (A. Corelli: Concerto Grosso v g-molu)</a:t>
            </a:r>
          </a:p>
          <a:p>
            <a:pPr>
              <a:buFontTx/>
              <a:buChar char="•"/>
            </a:pPr>
            <a:endParaRPr lang="sl-SI"/>
          </a:p>
          <a:p>
            <a:pPr>
              <a:buFontTx/>
              <a:buChar char="•"/>
            </a:pPr>
            <a:r>
              <a:rPr lang="sl-SI"/>
              <a:t> </a:t>
            </a:r>
            <a:r>
              <a:rPr lang="sl-SI" b="1"/>
              <a:t>SOLISTIČNI KONCERT</a:t>
            </a:r>
            <a:r>
              <a:rPr lang="sl-SI"/>
              <a:t>: večstavčna glasbena oblika za solista in orkester (A. Vivaldi: Štirje letni časi)</a:t>
            </a:r>
          </a:p>
          <a:p>
            <a:pPr>
              <a:buFontTx/>
              <a:buChar char="•"/>
            </a:pPr>
            <a:endParaRPr lang="sl-SI"/>
          </a:p>
          <a:p>
            <a:pPr>
              <a:buFontTx/>
              <a:buChar char="•"/>
            </a:pPr>
            <a:r>
              <a:rPr lang="sl-SI" b="1"/>
              <a:t> SONATA</a:t>
            </a:r>
            <a:r>
              <a:rPr lang="sl-SI"/>
              <a:t>: eno-do štiristavčna glasbena oblika za solistični inštrument (G.Tartini: Sonata v g-molu – Vražji trilček)</a:t>
            </a:r>
          </a:p>
          <a:p>
            <a:pPr>
              <a:buFontTx/>
              <a:buChar char="•"/>
            </a:pPr>
            <a:endParaRPr lang="sl-SI"/>
          </a:p>
          <a:p>
            <a:pPr>
              <a:buFontTx/>
              <a:buChar char="•"/>
            </a:pPr>
            <a:r>
              <a:rPr lang="sl-SI"/>
              <a:t> </a:t>
            </a:r>
            <a:r>
              <a:rPr lang="sl-SI" b="1"/>
              <a:t>SUITA</a:t>
            </a:r>
            <a:r>
              <a:rPr lang="sl-SI"/>
              <a:t>: zaporedje obveznih in neobveznih stavkov plesnega značaja (G.F. Haendel: Glasba na vodi)</a:t>
            </a:r>
          </a:p>
          <a:p>
            <a:pPr>
              <a:buFontTx/>
              <a:buChar char="•"/>
            </a:pPr>
            <a:endParaRPr lang="sl-SI"/>
          </a:p>
          <a:p>
            <a:pPr>
              <a:buFontTx/>
              <a:buChar char="•"/>
            </a:pPr>
            <a:r>
              <a:rPr lang="sl-SI"/>
              <a:t> </a:t>
            </a:r>
            <a:r>
              <a:rPr lang="sl-SI" b="1"/>
              <a:t>TOKATA</a:t>
            </a:r>
            <a:r>
              <a:rPr lang="sl-SI"/>
              <a:t>: skladba za inštrumente s tipkami (J.S.Bach: Tokata in fuga v d-molu)</a:t>
            </a:r>
          </a:p>
          <a:p>
            <a:pPr>
              <a:buFontTx/>
              <a:buChar char="•"/>
            </a:pPr>
            <a:endParaRPr lang="sl-SI"/>
          </a:p>
          <a:p>
            <a:pPr>
              <a:buFontTx/>
              <a:buChar char="•"/>
            </a:pPr>
            <a:r>
              <a:rPr lang="sl-SI"/>
              <a:t> </a:t>
            </a:r>
            <a:r>
              <a:rPr lang="sl-SI" b="1"/>
              <a:t>FUGA</a:t>
            </a:r>
            <a:r>
              <a:rPr lang="sl-SI"/>
              <a:t>: večglasna vokalna ali </a:t>
            </a:r>
          </a:p>
          <a:p>
            <a:r>
              <a:rPr lang="sl-SI"/>
              <a:t>inštrumentalna skladba, posamezni </a:t>
            </a:r>
          </a:p>
          <a:p>
            <a:r>
              <a:rPr lang="sl-SI"/>
              <a:t>glasovi natančno posnemajo </a:t>
            </a:r>
          </a:p>
          <a:p>
            <a:r>
              <a:rPr lang="sl-SI"/>
              <a:t>drug drugega; redko je samostojna </a:t>
            </a:r>
          </a:p>
          <a:p>
            <a:r>
              <a:rPr lang="sl-SI"/>
              <a:t>skladba, običajno v paru s tokato</a:t>
            </a:r>
          </a:p>
          <a:p>
            <a:r>
              <a:rPr lang="sl-SI"/>
              <a:t> (J.S.Bach: Tokata in </a:t>
            </a:r>
          </a:p>
          <a:p>
            <a:r>
              <a:rPr lang="sl-SI"/>
              <a:t>fuga v d-molu)</a:t>
            </a:r>
          </a:p>
          <a:p>
            <a:pPr>
              <a:buFontTx/>
              <a:buChar char="•"/>
            </a:pPr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ivzeti načrt">
  <a:themeElements>
    <a:clrScheme name="Privzeti nač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ivzeti načr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ivzeti nač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ivzeti nač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ivzeti nač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468</TotalTime>
  <Words>569</Words>
  <Application>Microsoft Office PowerPoint</Application>
  <PresentationFormat>Diaprojekcija na zaslonu (4:3)</PresentationFormat>
  <Paragraphs>82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7" baseType="lpstr">
      <vt:lpstr>Privzeti načrt</vt:lpstr>
      <vt:lpstr>Diapozitiv 1</vt:lpstr>
      <vt:lpstr>Diapozitiv 2</vt:lpstr>
      <vt:lpstr>Diapozitiv 3</vt:lpstr>
      <vt:lpstr>Diapozitiv 4</vt:lpstr>
      <vt:lpstr>Diapozitiv 5</vt:lpstr>
      <vt:lpstr>Diapozitiv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 1</dc:title>
  <dc:creator>sasa</dc:creator>
  <cp:lastModifiedBy>Rogina Boris</cp:lastModifiedBy>
  <cp:revision>111</cp:revision>
  <dcterms:created xsi:type="dcterms:W3CDTF">2011-11-26T08:01:31Z</dcterms:created>
  <dcterms:modified xsi:type="dcterms:W3CDTF">2014-12-21T14:20:27Z</dcterms:modified>
</cp:coreProperties>
</file>