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7" r:id="rId2"/>
    <p:sldId id="261" r:id="rId3"/>
    <p:sldId id="262" r:id="rId4"/>
    <p:sldId id="265" r:id="rId5"/>
    <p:sldId id="263" r:id="rId6"/>
  </p:sldIdLst>
  <p:sldSz cx="9144000" cy="6858000" type="screen4x3"/>
  <p:notesSz cx="4624388" cy="6811963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7" autoAdjust="0"/>
    <p:restoredTop sz="94660"/>
  </p:normalViewPr>
  <p:slideViewPr>
    <p:cSldViewPr>
      <p:cViewPr varScale="1">
        <p:scale>
          <a:sx n="103" d="100"/>
          <a:sy n="103" d="100"/>
        </p:scale>
        <p:origin x="2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aven konektor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Naslov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25" name="Podnaslov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sl-SI" smtClean="0"/>
              <a:t>Kliknite, če želite urediti slog podnaslova matrice</a:t>
            </a:r>
            <a:endParaRPr lang="en-US"/>
          </a:p>
        </p:txBody>
      </p:sp>
      <p:sp>
        <p:nvSpPr>
          <p:cNvPr id="6" name="Ograda datuma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ECA851F-B8C2-40E7-A89E-AB4B29EA53D1}" type="datetimeFigureOut">
              <a:rPr lang="sl-SI"/>
              <a:pPr>
                <a:defRPr/>
              </a:pPr>
              <a:t>11.2.2020</a:t>
            </a:fld>
            <a:endParaRPr lang="sl-SI"/>
          </a:p>
        </p:txBody>
      </p:sp>
      <p:sp>
        <p:nvSpPr>
          <p:cNvPr id="7" name="Ograda noge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8" name="Ograda številke diapozitiva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52F8AD6-BCC8-40CB-9F62-6D59573AC72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88E43-AF8F-4F17-89E0-2BE582717B99}" type="datetimeFigureOut">
              <a:rPr lang="sl-SI"/>
              <a:pPr>
                <a:defRPr/>
              </a:pPr>
              <a:t>11.2.2020</a:t>
            </a:fld>
            <a:endParaRPr lang="sl-SI"/>
          </a:p>
        </p:txBody>
      </p:sp>
      <p:sp>
        <p:nvSpPr>
          <p:cNvPr id="5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872F4-337C-46B5-BEDF-A4AE436CA33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98D5F32-0FAC-4B46-8023-93F5684E5716}" type="datetimeFigureOut">
              <a:rPr lang="sl-SI"/>
              <a:pPr>
                <a:defRPr/>
              </a:pPr>
              <a:t>11.2.2020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ED51DB0-6CCC-46F4-B56C-4C9678B7ED1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B17B-DB20-4C7B-8A98-947EDBB66C51}" type="datetimeFigureOut">
              <a:rPr lang="sl-SI"/>
              <a:pPr>
                <a:defRPr/>
              </a:pPr>
              <a:t>11.2.2020</a:t>
            </a:fld>
            <a:endParaRPr lang="sl-SI"/>
          </a:p>
        </p:txBody>
      </p:sp>
      <p:sp>
        <p:nvSpPr>
          <p:cNvPr id="5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E8A2E-09D7-4019-8143-D21DA326750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097AFB9-5170-4A25-B43D-8622571558C2}" type="datetimeFigureOut">
              <a:rPr lang="sl-SI"/>
              <a:pPr>
                <a:defRPr/>
              </a:pPr>
              <a:t>11.2.2020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B8EB05-95F5-42CA-BBA5-42F0231D2B5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2E43D-669E-4B52-BB76-D388813B315D}" type="datetimeFigureOut">
              <a:rPr lang="sl-SI"/>
              <a:pPr>
                <a:defRPr/>
              </a:pPr>
              <a:t>11.2.2020</a:t>
            </a:fld>
            <a:endParaRPr lang="sl-SI"/>
          </a:p>
        </p:txBody>
      </p:sp>
      <p:sp>
        <p:nvSpPr>
          <p:cNvPr id="6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3D743-E852-4456-B75A-DE174634C79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F2D87-013A-443D-A6CB-7161ADBBE46C}" type="datetimeFigureOut">
              <a:rPr lang="sl-SI"/>
              <a:pPr>
                <a:defRPr/>
              </a:pPr>
              <a:t>11.2.2020</a:t>
            </a:fld>
            <a:endParaRPr lang="sl-SI"/>
          </a:p>
        </p:txBody>
      </p:sp>
      <p:sp>
        <p:nvSpPr>
          <p:cNvPr id="8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številke diapoz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ADDA4-C855-4E2C-B321-8CACD19DCF3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datum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629BF-CA28-4E76-8D92-6520E4F57B61}" type="datetimeFigureOut">
              <a:rPr lang="sl-SI"/>
              <a:pPr>
                <a:defRPr/>
              </a:pPr>
              <a:t>11.2.2020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F9DEB-F8E3-42AD-B00B-097E94D0BE8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39787-A6E7-4319-8A6C-10DFFFFFC7B0}" type="datetimeFigureOut">
              <a:rPr lang="sl-SI"/>
              <a:pPr>
                <a:defRPr/>
              </a:pPr>
              <a:t>11.2.2020</a:t>
            </a:fld>
            <a:endParaRPr lang="sl-SI"/>
          </a:p>
        </p:txBody>
      </p:sp>
      <p:sp>
        <p:nvSpPr>
          <p:cNvPr id="3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Ograda številke diapoz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7C932-4396-43D9-8C44-53A07C2C27F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DED9C-0806-4A68-A222-FC98517D4AEE}" type="datetimeFigureOut">
              <a:rPr lang="sl-SI"/>
              <a:pPr>
                <a:defRPr/>
              </a:pPr>
              <a:t>11.2.2020</a:t>
            </a:fld>
            <a:endParaRPr lang="sl-SI"/>
          </a:p>
        </p:txBody>
      </p:sp>
      <p:sp>
        <p:nvSpPr>
          <p:cNvPr id="6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92AC6-3216-49C8-B697-DDEBE57431C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Pravokotnik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sl-SI" smtClean="0"/>
              <a:t>Kliknite, če želite urediti slog naslova matrice</a:t>
            </a:r>
            <a:endParaRPr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10" name="Ograda slik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sl-SI" noProof="0" smtClean="0"/>
              <a:t>Kliknite ikono, če želite dodati sliko</a:t>
            </a:r>
            <a:endParaRPr lang="en-US" noProof="0" dirty="0"/>
          </a:p>
        </p:txBody>
      </p:sp>
      <p:sp>
        <p:nvSpPr>
          <p:cNvPr id="7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B2E4AF1-1C60-4D88-9754-25D0754B9CA4}" type="datetimeFigureOut">
              <a:rPr lang="sl-SI"/>
              <a:pPr>
                <a:defRPr/>
              </a:pPr>
              <a:t>11.2.2020</a:t>
            </a:fld>
            <a:endParaRPr lang="sl-SI"/>
          </a:p>
        </p:txBody>
      </p:sp>
      <p:sp>
        <p:nvSpPr>
          <p:cNvPr id="8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9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6628D96-B34E-465C-9EF0-A89D21B5E67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otni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Ograda naslova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1030" name="Ograda besedila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smtClean="0"/>
          </a:p>
        </p:txBody>
      </p:sp>
      <p:sp>
        <p:nvSpPr>
          <p:cNvPr id="27" name="Ograda datuma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4B4D3A5-CECA-434F-8508-A41353755C74}" type="datetimeFigureOut">
              <a:rPr lang="sl-SI"/>
              <a:pPr>
                <a:defRPr/>
              </a:pPr>
              <a:t>11.2.2020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047927D-4A79-4EE2-AEC4-96E35C2BF5B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37" r:id="rId2"/>
    <p:sldLayoutId id="2147483945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6" r:id="rId9"/>
    <p:sldLayoutId id="2147483943" r:id="rId10"/>
    <p:sldLayoutId id="21474839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Rockwell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Rockwell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Rockwell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Rockwell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8064A2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8064A2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8064A2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5072066" y="1714488"/>
            <a:ext cx="3857652" cy="20574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l-SI" sz="4800" dirty="0" smtClean="0"/>
              <a:t>RENESANSA</a:t>
            </a:r>
            <a:endParaRPr lang="sl-SI" sz="4800" dirty="0"/>
          </a:p>
        </p:txBody>
      </p:sp>
      <p:pic>
        <p:nvPicPr>
          <p:cNvPr id="9" name="Ograda slike 8" descr="Gallus4.gif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5690" b="5690"/>
          <a:stretch>
            <a:fillRect/>
          </a:stretch>
        </p:blipFill>
        <p:spPr>
          <a:xfrm>
            <a:off x="642910" y="1214422"/>
            <a:ext cx="4206240" cy="4206240"/>
          </a:xfrm>
        </p:spPr>
      </p:pic>
      <p:sp>
        <p:nvSpPr>
          <p:cNvPr id="6149" name="Pravokotnik 7"/>
          <p:cNvSpPr>
            <a:spLocks noChangeArrowheads="1"/>
          </p:cNvSpPr>
          <p:nvPr/>
        </p:nvSpPr>
        <p:spPr bwMode="auto">
          <a:xfrm>
            <a:off x="4143375" y="285750"/>
            <a:ext cx="5357813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l-SI" sz="3600" b="1">
                <a:latin typeface="Trebuchet MS" pitchFamily="34" charset="0"/>
              </a:rPr>
              <a:t>JAKOB PETELIN </a:t>
            </a:r>
          </a:p>
          <a:p>
            <a:pPr algn="ctr"/>
            <a:r>
              <a:rPr lang="sl-SI" sz="3600" b="1">
                <a:latin typeface="Trebuchet MS" pitchFamily="34" charset="0"/>
              </a:rPr>
              <a:t>GALLUS</a:t>
            </a:r>
            <a:br>
              <a:rPr lang="sl-SI" sz="3600" b="1">
                <a:latin typeface="Trebuchet MS" pitchFamily="34" charset="0"/>
              </a:rPr>
            </a:br>
            <a:r>
              <a:rPr lang="sl-SI" sz="3600" b="1">
                <a:latin typeface="Trebuchet MS" pitchFamily="34" charset="0"/>
              </a:rPr>
              <a:t>(1550 – 1591)</a:t>
            </a:r>
            <a:r>
              <a:rPr lang="sl-SI" b="1">
                <a:latin typeface="Trebuchet MS" pitchFamily="34" charset="0"/>
              </a:rPr>
              <a:t/>
            </a:r>
            <a:br>
              <a:rPr lang="sl-SI" b="1">
                <a:latin typeface="Trebuchet MS" pitchFamily="34" charset="0"/>
              </a:rPr>
            </a:br>
            <a:endParaRPr lang="sl-SI">
              <a:latin typeface="Trebuchet MS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grada vsebine 4"/>
          <p:cNvSpPr>
            <a:spLocks noGrp="1"/>
          </p:cNvSpPr>
          <p:nvPr>
            <p:ph sz="quarter" idx="2"/>
          </p:nvPr>
        </p:nvSpPr>
        <p:spPr>
          <a:xfrm>
            <a:off x="500063" y="1571625"/>
            <a:ext cx="3521075" cy="493236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sl-SI" sz="1800" b="1" dirty="0" smtClean="0">
                <a:solidFill>
                  <a:schemeClr val="accent5">
                    <a:lumMod val="50000"/>
                  </a:schemeClr>
                </a:solidFill>
              </a:rPr>
              <a:t>Glejte kako umira pravični,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sl-SI" sz="1800" b="1" dirty="0" smtClean="0">
                <a:solidFill>
                  <a:schemeClr val="accent5">
                    <a:lumMod val="50000"/>
                  </a:schemeClr>
                </a:solidFill>
              </a:rPr>
              <a:t>Pa nihče v srcu ne čuti.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sl-SI" sz="1800" b="1" dirty="0" smtClean="0">
                <a:solidFill>
                  <a:schemeClr val="accent5">
                    <a:lumMod val="50000"/>
                  </a:schemeClr>
                </a:solidFill>
              </a:rPr>
              <a:t>Žrtev sveti možje so,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sl-SI" sz="1800" b="1" dirty="0" smtClean="0">
                <a:solidFill>
                  <a:schemeClr val="accent5">
                    <a:lumMod val="50000"/>
                  </a:schemeClr>
                </a:solidFill>
              </a:rPr>
              <a:t>pa mar ni nobenemu.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sl-SI" sz="1800" b="1" dirty="0" smtClean="0">
                <a:solidFill>
                  <a:schemeClr val="accent5">
                    <a:lumMod val="50000"/>
                  </a:schemeClr>
                </a:solidFill>
              </a:rPr>
              <a:t>Iz kroga ljudi je hudobnih odstranjen pravični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sl-SI" sz="1800" b="1" dirty="0" smtClean="0">
                <a:solidFill>
                  <a:schemeClr val="accent5">
                    <a:lumMod val="50000"/>
                  </a:schemeClr>
                </a:solidFill>
              </a:rPr>
              <a:t>In večno bo živel v preslavnem spominu.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sl-SI" sz="1800" b="1" dirty="0" smtClean="0">
                <a:solidFill>
                  <a:schemeClr val="accent5">
                    <a:lumMod val="50000"/>
                  </a:schemeClr>
                </a:solidFill>
              </a:rPr>
              <a:t>Počitka je našel mesto mirno,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sl-SI" sz="1800" b="1" dirty="0" smtClean="0">
                <a:solidFill>
                  <a:schemeClr val="accent5">
                    <a:lumMod val="50000"/>
                  </a:schemeClr>
                </a:solidFill>
              </a:rPr>
              <a:t>Na Sionu prebivališče svoje.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sl-SI" sz="1800" b="1" dirty="0" smtClean="0">
                <a:solidFill>
                  <a:schemeClr val="accent5">
                    <a:lumMod val="50000"/>
                  </a:schemeClr>
                </a:solidFill>
              </a:rPr>
              <a:t>In večno bo živel preslavnem spominu.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sl-SI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sl-SI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Prevod:Janez Podboj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sl-SI" sz="1200" dirty="0" smtClean="0"/>
          </a:p>
        </p:txBody>
      </p:sp>
      <p:sp>
        <p:nvSpPr>
          <p:cNvPr id="9219" name="Ograda vsebine 5"/>
          <p:cNvSpPr>
            <a:spLocks noGrp="1"/>
          </p:cNvSpPr>
          <p:nvPr>
            <p:ph sz="quarter" idx="4"/>
          </p:nvPr>
        </p:nvSpPr>
        <p:spPr>
          <a:xfrm>
            <a:off x="4178300" y="1711325"/>
            <a:ext cx="3521075" cy="41148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sl-SI" sz="2000" b="1" dirty="0" smtClean="0">
                <a:solidFill>
                  <a:schemeClr val="accent4">
                    <a:lumMod val="50000"/>
                  </a:schemeClr>
                </a:solidFill>
              </a:rPr>
              <a:t>Je žalostinka, ki sodi med najboljše,kar je Gallus ustvaril. Je zgled preprostega , večidel  homofonskega štiriglasja.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sl-SI" sz="2000" b="1" dirty="0" smtClean="0">
                <a:solidFill>
                  <a:schemeClr val="accent4">
                    <a:lumMod val="50000"/>
                  </a:schemeClr>
                </a:solidFill>
              </a:rPr>
              <a:t>Zato ne preseneča ,da je skladatelj s to svečano in obenem  neposredno </a:t>
            </a:r>
            <a:r>
              <a:rPr lang="sl-SI" sz="2000" b="1" smtClean="0">
                <a:solidFill>
                  <a:schemeClr val="accent4">
                    <a:lumMod val="50000"/>
                  </a:schemeClr>
                </a:solidFill>
              </a:rPr>
              <a:t>žalno glasbo </a:t>
            </a:r>
            <a:r>
              <a:rPr lang="sl-SI" sz="2000" b="1" dirty="0" smtClean="0">
                <a:solidFill>
                  <a:schemeClr val="accent4">
                    <a:lumMod val="50000"/>
                  </a:schemeClr>
                </a:solidFill>
              </a:rPr>
              <a:t>že zgodaj in nemara najbolj zaslovel.</a:t>
            </a:r>
          </a:p>
        </p:txBody>
      </p:sp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42175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l-SI" sz="3100" dirty="0" smtClean="0">
                <a:solidFill>
                  <a:srgbClr val="002060"/>
                </a:solidFill>
              </a:rPr>
              <a:t>GLEJTE, KAKO UMIRA PRAVIČNI</a:t>
            </a:r>
            <a:br>
              <a:rPr lang="sl-SI" sz="3100" dirty="0" smtClean="0">
                <a:solidFill>
                  <a:srgbClr val="002060"/>
                </a:solidFill>
              </a:rPr>
            </a:br>
            <a:r>
              <a:rPr lang="sl-SI" sz="31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Ecce</a:t>
            </a:r>
            <a:r>
              <a:rPr lang="sl-SI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</a:t>
            </a:r>
            <a:r>
              <a:rPr lang="sl-SI" sz="31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quomodo</a:t>
            </a:r>
            <a:r>
              <a:rPr lang="sl-SI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sl-SI" sz="31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moritur</a:t>
            </a:r>
            <a:r>
              <a:rPr lang="sl-SI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sl-SI" sz="31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iustus</a:t>
            </a:r>
            <a:r>
              <a:rPr lang="sl-SI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sl-SI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sl-SI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(MOTET)</a:t>
            </a:r>
            <a:endParaRPr lang="sl-SI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sz="2800" dirty="0" smtClean="0"/>
              <a:t>(1550 – 1591) </a:t>
            </a:r>
            <a:r>
              <a:rPr lang="sl-SI" sz="3600" dirty="0" smtClean="0"/>
              <a:t>JAKOB PETELIN GALLUS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sl-SI" dirty="0" smtClean="0"/>
              <a:t>Točen kraj in datum rojstva nista znana, domnevno rojen konec julija 1550 v Ribnici, umrl pa 1591 v Pragi, Češka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sl-SI" dirty="0" smtClean="0"/>
              <a:t>Znanstveniki menijo, da se je za glasbo začel zanimati po osnovni šoli v samostanu v Stični</a:t>
            </a:r>
            <a:r>
              <a:rPr lang="sl-SI" dirty="0" smtClean="0"/>
              <a:t>.</a:t>
            </a:r>
            <a:endParaRPr lang="sl-SI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60648"/>
            <a:ext cx="7239000" cy="5422702"/>
          </a:xfrm>
        </p:spPr>
        <p:txBody>
          <a:bodyPr/>
          <a:lstStyle/>
          <a:p>
            <a:pPr marL="0" indent="0" algn="ctr">
              <a:buNone/>
            </a:pPr>
            <a:r>
              <a:rPr lang="sl-SI" sz="2000" dirty="0"/>
              <a:t> </a:t>
            </a:r>
            <a:r>
              <a:rPr lang="sl-SI" altLang="sl-SI" sz="6000" dirty="0"/>
              <a:t>USTVARJANJE</a:t>
            </a:r>
            <a:endParaRPr lang="sl-SI" sz="6000" dirty="0"/>
          </a:p>
          <a:p>
            <a:pPr lvl="0"/>
            <a:r>
              <a:rPr lang="sl-SI" sz="2000" dirty="0"/>
              <a:t>Kako nosi naslov zbirka njegovih </a:t>
            </a:r>
            <a:r>
              <a:rPr lang="sl-SI" sz="2400" b="1" dirty="0" smtClean="0"/>
              <a:t>MOTETOV</a:t>
            </a:r>
            <a:r>
              <a:rPr lang="sl-SI" sz="2000" dirty="0" smtClean="0"/>
              <a:t>?</a:t>
            </a:r>
            <a:endParaRPr lang="sl-SI" sz="2000" dirty="0"/>
          </a:p>
          <a:p>
            <a:pPr marL="0" indent="0">
              <a:buNone/>
            </a:pPr>
            <a:r>
              <a:rPr lang="sl-SI" sz="2000" b="1" dirty="0" smtClean="0"/>
              <a:t>    Opus </a:t>
            </a:r>
            <a:r>
              <a:rPr lang="sl-SI" sz="2000" b="1" dirty="0" err="1"/>
              <a:t>musicum</a:t>
            </a:r>
            <a:r>
              <a:rPr lang="sl-SI" sz="2000" dirty="0"/>
              <a:t> (moteti, zbrani v štirih </a:t>
            </a:r>
            <a:r>
              <a:rPr lang="sl-SI" sz="2000" dirty="0" smtClean="0"/>
              <a:t>zvezkih. </a:t>
            </a:r>
            <a:r>
              <a:rPr lang="sl-SI" altLang="sl-SI" sz="2000" dirty="0" smtClean="0"/>
              <a:t> </a:t>
            </a:r>
          </a:p>
          <a:p>
            <a:pPr marL="0" indent="0">
              <a:buNone/>
            </a:pPr>
            <a:r>
              <a:rPr lang="sl-SI" altLang="sl-SI" sz="2000" dirty="0"/>
              <a:t> </a:t>
            </a:r>
            <a:r>
              <a:rPr lang="sl-SI" altLang="sl-SI" sz="2000" dirty="0" smtClean="0"/>
              <a:t>   Napisal je </a:t>
            </a:r>
            <a:r>
              <a:rPr lang="sl-SI" altLang="sl-SI" sz="2000" dirty="0"/>
              <a:t>374 </a:t>
            </a:r>
            <a:r>
              <a:rPr lang="sl-SI" altLang="sl-SI" sz="2000" dirty="0" smtClean="0"/>
              <a:t>motetov</a:t>
            </a:r>
            <a:r>
              <a:rPr lang="sl-SI" sz="2000" dirty="0" smtClean="0"/>
              <a:t>).</a:t>
            </a:r>
            <a:endParaRPr lang="sl-SI" sz="2000" dirty="0"/>
          </a:p>
          <a:p>
            <a:pPr lvl="0"/>
            <a:r>
              <a:rPr lang="sl-SI" sz="2000" dirty="0"/>
              <a:t>P</a:t>
            </a:r>
            <a:r>
              <a:rPr lang="sl-SI" sz="2000" dirty="0" smtClean="0"/>
              <a:t>od kakšnima naslovoma </a:t>
            </a:r>
            <a:r>
              <a:rPr lang="sl-SI" sz="2000" dirty="0"/>
              <a:t>sta </a:t>
            </a:r>
            <a:r>
              <a:rPr lang="sl-SI" sz="2000" dirty="0" smtClean="0"/>
              <a:t>izšli zbirki številnih </a:t>
            </a:r>
            <a:r>
              <a:rPr lang="sl-SI" sz="2000" b="1" dirty="0" smtClean="0"/>
              <a:t>MADRIGALOV?</a:t>
            </a:r>
            <a:endParaRPr lang="sl-SI" sz="2000" b="1" dirty="0"/>
          </a:p>
          <a:p>
            <a:pPr marL="0" lvl="0" indent="0">
              <a:buNone/>
            </a:pPr>
            <a:r>
              <a:rPr lang="sl-SI" sz="2000" b="1" dirty="0" smtClean="0"/>
              <a:t>    </a:t>
            </a:r>
            <a:r>
              <a:rPr lang="sl-SI" sz="2000" b="1" dirty="0" err="1" smtClean="0"/>
              <a:t>Harmoniae</a:t>
            </a:r>
            <a:r>
              <a:rPr lang="sl-SI" sz="2000" b="1" dirty="0" smtClean="0"/>
              <a:t> </a:t>
            </a:r>
            <a:r>
              <a:rPr lang="sl-SI" sz="2000" b="1" dirty="0" err="1"/>
              <a:t>morales</a:t>
            </a:r>
            <a:endParaRPr lang="sl-SI" sz="2000" dirty="0"/>
          </a:p>
          <a:p>
            <a:pPr marL="0" lvl="0" indent="0">
              <a:buNone/>
            </a:pPr>
            <a:r>
              <a:rPr lang="sl-SI" sz="2000" b="1" dirty="0" smtClean="0"/>
              <a:t>    </a:t>
            </a:r>
            <a:r>
              <a:rPr lang="sl-SI" sz="2000" b="1" dirty="0" err="1" smtClean="0"/>
              <a:t>Moralia</a:t>
            </a:r>
            <a:endParaRPr lang="sl-SI" sz="2000" dirty="0"/>
          </a:p>
          <a:p>
            <a:pPr lvl="0"/>
            <a:r>
              <a:rPr lang="sl-SI" sz="2000" dirty="0"/>
              <a:t>Kaj je »</a:t>
            </a:r>
            <a:r>
              <a:rPr lang="sl-SI" sz="2000" dirty="0" err="1"/>
              <a:t>Selestiores</a:t>
            </a:r>
            <a:r>
              <a:rPr lang="sl-SI" sz="2000" dirty="0"/>
              <a:t> </a:t>
            </a:r>
            <a:r>
              <a:rPr lang="sl-SI" sz="2000" dirty="0" err="1"/>
              <a:t>quaedam</a:t>
            </a:r>
            <a:r>
              <a:rPr lang="sl-SI" sz="2000" dirty="0"/>
              <a:t> </a:t>
            </a:r>
            <a:r>
              <a:rPr lang="sl-SI" sz="2000" dirty="0" err="1"/>
              <a:t>missae</a:t>
            </a:r>
            <a:r>
              <a:rPr lang="sl-SI" sz="2000" dirty="0"/>
              <a:t>«?</a:t>
            </a:r>
          </a:p>
          <a:p>
            <a:pPr marL="0" indent="0">
              <a:buNone/>
            </a:pPr>
            <a:r>
              <a:rPr lang="sl-SI" sz="2000" b="1" dirty="0" smtClean="0"/>
              <a:t>     Zbirka </a:t>
            </a:r>
            <a:r>
              <a:rPr lang="sl-SI" sz="2000" b="1" dirty="0"/>
              <a:t>16-ih zbranih maš.</a:t>
            </a:r>
            <a:endParaRPr lang="sl-SI" sz="2000" dirty="0"/>
          </a:p>
          <a:p>
            <a:pPr lvl="0"/>
            <a:r>
              <a:rPr lang="sl-SI" sz="2000" dirty="0"/>
              <a:t>Navedite en Gallusov motet, en madrigal in eno mašo!</a:t>
            </a:r>
          </a:p>
          <a:p>
            <a:pPr marL="0" lvl="0" indent="0">
              <a:buNone/>
            </a:pPr>
            <a:r>
              <a:rPr lang="sl-SI" sz="2000" dirty="0" smtClean="0"/>
              <a:t>     Motet</a:t>
            </a:r>
            <a:r>
              <a:rPr lang="sl-SI" sz="2000" dirty="0"/>
              <a:t>: </a:t>
            </a:r>
            <a:r>
              <a:rPr lang="sl-SI" sz="2000" b="1" dirty="0"/>
              <a:t>Ecce </a:t>
            </a:r>
            <a:r>
              <a:rPr lang="sl-SI" sz="2000" b="1" dirty="0" err="1"/>
              <a:t>quomodo</a:t>
            </a:r>
            <a:r>
              <a:rPr lang="sl-SI" sz="2000" b="1" dirty="0"/>
              <a:t> </a:t>
            </a:r>
            <a:r>
              <a:rPr lang="sl-SI" sz="2000" b="1" dirty="0" err="1"/>
              <a:t>moritur</a:t>
            </a:r>
            <a:r>
              <a:rPr lang="sl-SI" sz="2000" b="1" dirty="0"/>
              <a:t> </a:t>
            </a:r>
            <a:r>
              <a:rPr lang="sl-SI" sz="2000" b="1" dirty="0" err="1"/>
              <a:t>iustus</a:t>
            </a:r>
            <a:endParaRPr lang="sl-SI" sz="2000" dirty="0"/>
          </a:p>
          <a:p>
            <a:pPr marL="0" lvl="0" indent="0">
              <a:buNone/>
            </a:pPr>
            <a:r>
              <a:rPr lang="sl-SI" sz="2000" dirty="0" smtClean="0"/>
              <a:t>     Maša</a:t>
            </a:r>
            <a:r>
              <a:rPr lang="sl-SI" sz="2000" dirty="0"/>
              <a:t>: </a:t>
            </a:r>
            <a:r>
              <a:rPr lang="sl-SI" sz="2000" b="1" dirty="0"/>
              <a:t>Pater </a:t>
            </a:r>
            <a:r>
              <a:rPr lang="sl-SI" sz="2000" b="1" dirty="0" err="1"/>
              <a:t>noste</a:t>
            </a:r>
            <a:endParaRPr lang="sl-SI" sz="2000" dirty="0"/>
          </a:p>
          <a:p>
            <a:pPr marL="0" lvl="0" indent="0">
              <a:buNone/>
            </a:pPr>
            <a:r>
              <a:rPr lang="sl-SI" sz="2000" dirty="0" smtClean="0"/>
              <a:t>     Madrigal</a:t>
            </a:r>
            <a:r>
              <a:rPr lang="sl-SI" sz="2000" dirty="0"/>
              <a:t>: </a:t>
            </a:r>
            <a:r>
              <a:rPr lang="sl-SI" sz="2000" b="1" dirty="0" err="1"/>
              <a:t>Musica</a:t>
            </a:r>
            <a:r>
              <a:rPr lang="sl-SI" sz="2000" b="1" dirty="0"/>
              <a:t> </a:t>
            </a:r>
            <a:r>
              <a:rPr lang="sl-SI" sz="2000" b="1" dirty="0" err="1"/>
              <a:t>noster</a:t>
            </a:r>
            <a:r>
              <a:rPr lang="sl-SI" sz="2000" b="1" dirty="0"/>
              <a:t> amor</a:t>
            </a:r>
            <a:endParaRPr lang="sl-SI" sz="2000" dirty="0"/>
          </a:p>
          <a:p>
            <a:pPr marL="0" indent="0">
              <a:buNone/>
            </a:pPr>
            <a:r>
              <a:rPr lang="sl-SI" sz="2000" b="1" dirty="0"/>
              <a:t> </a:t>
            </a:r>
            <a:endParaRPr lang="sl-SI" sz="2000" dirty="0"/>
          </a:p>
          <a:p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1435323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dirty="0" smtClean="0"/>
              <a:t>ZANIMIVOSTI</a:t>
            </a:r>
            <a:endParaRPr lang="sl-SI" dirty="0"/>
          </a:p>
        </p:txBody>
      </p:sp>
      <p:sp>
        <p:nvSpPr>
          <p:cNvPr id="1024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Gallusova dvorana( Cankarjev  dom)</a:t>
            </a:r>
          </a:p>
          <a:p>
            <a:pPr eaLnBrk="1" hangingPunct="1"/>
            <a:r>
              <a:rPr lang="sl-SI" dirty="0" smtClean="0"/>
              <a:t>Upodobljen na bankovcu za 200 SIT</a:t>
            </a:r>
          </a:p>
          <a:p>
            <a:pPr eaLnBrk="1" hangingPunct="1"/>
            <a:r>
              <a:rPr lang="sl-SI" dirty="0" smtClean="0"/>
              <a:t>Glasbena šola  v Stični</a:t>
            </a:r>
          </a:p>
          <a:p>
            <a:pPr eaLnBrk="1" hangingPunct="1"/>
            <a:endParaRPr lang="sl-SI" dirty="0" smtClean="0"/>
          </a:p>
          <a:p>
            <a:pPr eaLnBrk="1" hangingPunct="1"/>
            <a:endParaRPr lang="sl-SI" dirty="0" smtClean="0"/>
          </a:p>
          <a:p>
            <a:pPr eaLnBrk="1" hangingPunct="1"/>
            <a:endParaRPr lang="sl-SI" dirty="0" smtClean="0"/>
          </a:p>
        </p:txBody>
      </p:sp>
      <p:pic>
        <p:nvPicPr>
          <p:cNvPr id="10244" name="Slika 3" descr="180px-Bankovec-Jakob_Petelin_Gallus.jpg"/>
          <p:cNvPicPr>
            <a:picLocks noChangeAspect="1"/>
          </p:cNvPicPr>
          <p:nvPr/>
        </p:nvPicPr>
        <p:blipFill>
          <a:blip r:embed="rId2" cstate="print"/>
          <a:srcRect b="50000"/>
          <a:stretch>
            <a:fillRect/>
          </a:stretch>
        </p:blipFill>
        <p:spPr bwMode="auto">
          <a:xfrm>
            <a:off x="642938" y="2928938"/>
            <a:ext cx="3017837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azkošno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ivarn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Razkošn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387</TotalTime>
  <Words>173</Words>
  <Application>Microsoft Office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Rockwell</vt:lpstr>
      <vt:lpstr>Trebuchet MS</vt:lpstr>
      <vt:lpstr>Wingdings</vt:lpstr>
      <vt:lpstr>Wingdings 2</vt:lpstr>
      <vt:lpstr>Razkošno</vt:lpstr>
      <vt:lpstr>RENESANSA</vt:lpstr>
      <vt:lpstr>GLEJTE, KAKO UMIRA PRAVIČNI Ecce,quomodo moritur iustus (MOTET)</vt:lpstr>
      <vt:lpstr>(1550 – 1591) JAKOB PETELIN GALLUS</vt:lpstr>
      <vt:lpstr>PowerPoint Presentation</vt:lpstr>
      <vt:lpstr>ZANIMIVOSTI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Jacobus Gallus Carniolus (1550 – 1591)</dc:title>
  <dc:creator>DELL</dc:creator>
  <cp:lastModifiedBy>Admin</cp:lastModifiedBy>
  <cp:revision>48</cp:revision>
  <dcterms:created xsi:type="dcterms:W3CDTF">2010-01-18T08:16:26Z</dcterms:created>
  <dcterms:modified xsi:type="dcterms:W3CDTF">2020-02-11T10:01:04Z</dcterms:modified>
</cp:coreProperties>
</file>