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CC6600"/>
    <a:srgbClr val="FF6600"/>
    <a:srgbClr val="FFFF66"/>
    <a:srgbClr val="FFFFCC"/>
    <a:srgbClr val="EAEAEA"/>
    <a:srgbClr val="FF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FAC42-B1EF-48C4-ADC7-218C75BFE049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E989A-9A63-461A-BC60-6D5963FAE4A7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7ABF7-7FAF-4FEE-9BB1-956866416E64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DDC72-D59D-4521-800B-9F717BF202A3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7274C-C56A-4A00-91FA-CF7BDDAB4DAA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BC678-EEA1-496C-B6E6-1CAE3E9E9EBD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121E3-0821-4AEC-826B-B6E4B4CA29A5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BCA1F-0424-454A-B8CF-056FFE24381A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3672A-C45B-4C43-B4AE-4136EE54181C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EC7D9-D63A-4414-96DE-25C95AC3EBA8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1C260-3F52-4B51-ACAE-38818800C0BE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CCA309D-A994-468C-AD01-33B324313EA5}" type="slidenum">
              <a:rPr lang="sl-SI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png"/><Relationship Id="rId7" Type="http://schemas.openxmlformats.org/officeDocument/2006/relationships/image" Target="../media/image1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rške mu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81600" y="-123825"/>
            <a:ext cx="19507200" cy="710565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565400"/>
            <a:ext cx="7772400" cy="1470025"/>
          </a:xfrm>
        </p:spPr>
        <p:txBody>
          <a:bodyPr/>
          <a:lstStyle/>
          <a:p>
            <a:r>
              <a:rPr lang="sl-SI" sz="6000" b="1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sto MT" pitchFamily="18" charset="0"/>
              </a:rPr>
              <a:t>GLASBA ANTIKE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2519363" y="1926215"/>
            <a:ext cx="3384550" cy="2016125"/>
          </a:xfrm>
          <a:prstGeom prst="horizontalScroll">
            <a:avLst>
              <a:gd name="adj" fmla="val 125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sz="2400" b="1">
                <a:solidFill>
                  <a:srgbClr val="CC6600"/>
                </a:solidFill>
                <a:latin typeface="Book Antiqua" pitchFamily="18" charset="0"/>
              </a:rPr>
              <a:t>GLASBA</a:t>
            </a:r>
          </a:p>
          <a:p>
            <a:pPr algn="ctr"/>
            <a:r>
              <a:rPr lang="sl-SI" sz="2400" b="1">
                <a:solidFill>
                  <a:srgbClr val="CC6600"/>
                </a:solidFill>
                <a:latin typeface="Book Antiqua" pitchFamily="18" charset="0"/>
              </a:rPr>
              <a:t> ANTIČNE GRČIJE</a:t>
            </a:r>
          </a:p>
          <a:p>
            <a:pPr algn="ctr"/>
            <a:endParaRPr lang="sl-SI" sz="1000" b="1">
              <a:solidFill>
                <a:srgbClr val="FF6600"/>
              </a:solidFill>
              <a:latin typeface="Book Antiqua" pitchFamily="18" charset="0"/>
            </a:endParaRPr>
          </a:p>
          <a:p>
            <a:pPr algn="ctr"/>
            <a:r>
              <a:rPr lang="sl-SI" sz="1200" b="1">
                <a:latin typeface="Book Antiqua" pitchFamily="18" charset="0"/>
              </a:rPr>
              <a:t>(</a:t>
            </a:r>
            <a:r>
              <a:rPr lang="sl-SI" sz="1000" b="1">
                <a:latin typeface="Book Antiqua" pitchFamily="18" charset="0"/>
              </a:rPr>
              <a:t>ANTIKA</a:t>
            </a:r>
            <a:r>
              <a:rPr lang="sl-SI" sz="1200" b="1">
                <a:latin typeface="Book Antiqua" pitchFamily="18" charset="0"/>
              </a:rPr>
              <a:t>: 8.st.p.n.št. – 5.st.p.n.št.)</a:t>
            </a:r>
          </a:p>
          <a:p>
            <a:pPr algn="ctr"/>
            <a:r>
              <a:rPr lang="sl-SI" sz="1000" b="1">
                <a:latin typeface="Book Antiqua" pitchFamily="18" charset="0"/>
              </a:rPr>
              <a:t>(Obdobje starogrške kulture in rimskega imperija)</a:t>
            </a:r>
          </a:p>
        </p:txBody>
      </p:sp>
      <p:sp>
        <p:nvSpPr>
          <p:cNvPr id="3106" name="Text Box 34"/>
          <p:cNvSpPr txBox="1">
            <a:spLocks noChangeArrowheads="1"/>
          </p:cNvSpPr>
          <p:nvPr/>
        </p:nvSpPr>
        <p:spPr bwMode="auto">
          <a:xfrm>
            <a:off x="4479925" y="7127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sl-SI"/>
          </a:p>
        </p:txBody>
      </p:sp>
      <p:sp>
        <p:nvSpPr>
          <p:cNvPr id="3107" name="Text Box 35"/>
          <p:cNvSpPr txBox="1">
            <a:spLocks noChangeArrowheads="1"/>
          </p:cNvSpPr>
          <p:nvPr/>
        </p:nvSpPr>
        <p:spPr bwMode="auto">
          <a:xfrm>
            <a:off x="2555875" y="857250"/>
            <a:ext cx="2755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sl-SI"/>
          </a:p>
        </p:txBody>
      </p:sp>
      <p:sp>
        <p:nvSpPr>
          <p:cNvPr id="3108" name="Text Box 36"/>
          <p:cNvSpPr txBox="1">
            <a:spLocks noChangeArrowheads="1"/>
          </p:cNvSpPr>
          <p:nvPr/>
        </p:nvSpPr>
        <p:spPr bwMode="auto">
          <a:xfrm>
            <a:off x="1908175" y="188913"/>
            <a:ext cx="5111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sl-SI"/>
          </a:p>
        </p:txBody>
      </p:sp>
      <p:pic>
        <p:nvPicPr>
          <p:cNvPr id="3110" name="Picture 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44675"/>
            <a:ext cx="2160587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12" name="Text Box 40"/>
          <p:cNvSpPr txBox="1">
            <a:spLocks noChangeArrowheads="1"/>
          </p:cNvSpPr>
          <p:nvPr/>
        </p:nvSpPr>
        <p:spPr bwMode="auto">
          <a:xfrm>
            <a:off x="3635375" y="0"/>
            <a:ext cx="527685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l-SI" sz="1400" b="1"/>
              <a:t>Pomen: </a:t>
            </a:r>
          </a:p>
          <a:p>
            <a:pPr>
              <a:buFontTx/>
              <a:buChar char="-"/>
            </a:pPr>
            <a:r>
              <a:rPr lang="sl-SI" sz="1200" b="1"/>
              <a:t>dar bogov</a:t>
            </a:r>
          </a:p>
          <a:p>
            <a:pPr>
              <a:buFontTx/>
              <a:buChar char="-"/>
            </a:pPr>
            <a:r>
              <a:rPr lang="sl-SI" sz="1200" b="1"/>
              <a:t>ima nadčloveško moč</a:t>
            </a:r>
          </a:p>
          <a:p>
            <a:pPr>
              <a:buFontTx/>
              <a:buChar char="-"/>
            </a:pPr>
            <a:r>
              <a:rPr lang="sl-SI" sz="1200" b="1"/>
              <a:t>ima magično moč ( mit o Orfeju)</a:t>
            </a:r>
          </a:p>
          <a:p>
            <a:pPr>
              <a:buFontTx/>
              <a:buChar char="-"/>
            </a:pPr>
            <a:r>
              <a:rPr lang="sl-SI" sz="1200" b="1"/>
              <a:t>med vsemi umetnostnimi zvrstmi zavzemala </a:t>
            </a:r>
            <a:r>
              <a:rPr lang="sl-SI" sz="1200" b="1" u="sng"/>
              <a:t>najvišje </a:t>
            </a:r>
            <a:r>
              <a:rPr lang="sl-SI" sz="1200" b="1"/>
              <a:t>mesto</a:t>
            </a:r>
          </a:p>
          <a:p>
            <a:pPr>
              <a:buFontTx/>
              <a:buChar char="-"/>
            </a:pPr>
            <a:r>
              <a:rPr lang="sl-SI" sz="1200" b="1"/>
              <a:t>Glavno vzgojno sredstvo in oblikovalka človeškega značaja</a:t>
            </a:r>
          </a:p>
          <a:p>
            <a:pPr>
              <a:buFontTx/>
              <a:buChar char="-"/>
            </a:pPr>
            <a:r>
              <a:rPr lang="sl-SI" sz="1200" b="1"/>
              <a:t>PLATON: “</a:t>
            </a:r>
            <a:r>
              <a:rPr lang="sl-SI" sz="1200" b="1" i="1"/>
              <a:t>Čim boljša je glasba v državi, tem boljša je država</a:t>
            </a:r>
            <a:r>
              <a:rPr lang="sl-SI" sz="1200" b="1"/>
              <a:t>!”</a:t>
            </a:r>
          </a:p>
          <a:p>
            <a:pPr>
              <a:buFontTx/>
              <a:buChar char="-"/>
            </a:pPr>
            <a:endParaRPr lang="sl-SI" sz="1200" b="1"/>
          </a:p>
          <a:p>
            <a:pPr>
              <a:buFontTx/>
              <a:buChar char="-"/>
            </a:pPr>
            <a:r>
              <a:rPr lang="sl-SI" sz="1200" b="1"/>
              <a:t>obredi, vsakdanjost, slavnostni sprevodi posvetnega in vojaškega značaja, šport, glasbene igre,…</a:t>
            </a:r>
          </a:p>
          <a:p>
            <a:pPr>
              <a:buFontTx/>
              <a:buChar char="-"/>
            </a:pPr>
            <a:endParaRPr lang="sl-SI" sz="1200" b="1"/>
          </a:p>
        </p:txBody>
      </p:sp>
      <p:sp>
        <p:nvSpPr>
          <p:cNvPr id="3113" name="Text Box 41"/>
          <p:cNvSpPr txBox="1">
            <a:spLocks noChangeArrowheads="1"/>
          </p:cNvSpPr>
          <p:nvPr/>
        </p:nvSpPr>
        <p:spPr bwMode="auto">
          <a:xfrm>
            <a:off x="250825" y="4048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sl-SI"/>
          </a:p>
        </p:txBody>
      </p:sp>
      <p:sp>
        <p:nvSpPr>
          <p:cNvPr id="3114" name="Text Box 42"/>
          <p:cNvSpPr txBox="1">
            <a:spLocks noChangeArrowheads="1"/>
          </p:cNvSpPr>
          <p:nvPr/>
        </p:nvSpPr>
        <p:spPr bwMode="auto">
          <a:xfrm>
            <a:off x="0" y="166688"/>
            <a:ext cx="3317875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1200" b="1"/>
              <a:t>Zaščitnice umetnosti:</a:t>
            </a:r>
            <a:r>
              <a:rPr lang="sl-SI" sz="1200"/>
              <a:t> </a:t>
            </a:r>
            <a:r>
              <a:rPr lang="sl-SI" sz="1400" b="1"/>
              <a:t>MUZE</a:t>
            </a:r>
            <a:r>
              <a:rPr lang="sl-SI" sz="1400"/>
              <a:t> </a:t>
            </a:r>
            <a:r>
              <a:rPr lang="sl-SI" sz="1200"/>
              <a:t>(9)</a:t>
            </a:r>
          </a:p>
          <a:p>
            <a:r>
              <a:rPr lang="sl-SI" sz="1200"/>
              <a:t> </a:t>
            </a:r>
            <a:r>
              <a:rPr lang="sl-SI" sz="1400"/>
              <a:t>- s svojim muziciranjem razsvetljevale </a:t>
            </a:r>
          </a:p>
          <a:p>
            <a:r>
              <a:rPr lang="sl-SI" sz="1400"/>
              <a:t>bogove na Olimpu in vabile k pesnjenju.</a:t>
            </a:r>
          </a:p>
          <a:p>
            <a:endParaRPr lang="sl-SI" sz="1400"/>
          </a:p>
          <a:p>
            <a:r>
              <a:rPr lang="sl-SI" sz="1200"/>
              <a:t>“</a:t>
            </a:r>
            <a:r>
              <a:rPr lang="sl-SI" sz="1200" b="1"/>
              <a:t>MUSIKA</a:t>
            </a:r>
            <a:r>
              <a:rPr lang="sl-SI" sz="1200"/>
              <a:t>”  (prvotno pojem za enotnost </a:t>
            </a:r>
          </a:p>
          <a:p>
            <a:r>
              <a:rPr lang="sl-SI" sz="1200"/>
              <a:t>glasbe in govora: za odnos kratko – dolgo </a:t>
            </a:r>
          </a:p>
          <a:p>
            <a:r>
              <a:rPr lang="sl-SI" sz="1200"/>
              <a:t>v besedi in glasbi)</a:t>
            </a:r>
          </a:p>
          <a:p>
            <a:endParaRPr lang="sl-SI" sz="1200"/>
          </a:p>
        </p:txBody>
      </p:sp>
      <p:sp>
        <p:nvSpPr>
          <p:cNvPr id="3115" name="Line 43"/>
          <p:cNvSpPr>
            <a:spLocks noChangeShapeType="1"/>
          </p:cNvSpPr>
          <p:nvPr/>
        </p:nvSpPr>
        <p:spPr bwMode="auto">
          <a:xfrm>
            <a:off x="395288" y="90805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3119" name="Text Box 47"/>
          <p:cNvSpPr txBox="1">
            <a:spLocks noChangeArrowheads="1"/>
          </p:cNvSpPr>
          <p:nvPr/>
        </p:nvSpPr>
        <p:spPr bwMode="auto">
          <a:xfrm>
            <a:off x="158750" y="373697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sl-SI"/>
          </a:p>
          <a:p>
            <a:endParaRPr lang="sl-SI"/>
          </a:p>
        </p:txBody>
      </p:sp>
      <p:sp>
        <p:nvSpPr>
          <p:cNvPr id="3120" name="Text Box 48"/>
          <p:cNvSpPr txBox="1">
            <a:spLocks noChangeArrowheads="1"/>
          </p:cNvSpPr>
          <p:nvPr/>
        </p:nvSpPr>
        <p:spPr bwMode="auto">
          <a:xfrm>
            <a:off x="303213" y="3932238"/>
            <a:ext cx="5067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1400" b="1"/>
              <a:t>   APOLONIČNA</a:t>
            </a:r>
            <a:r>
              <a:rPr lang="sl-SI" sz="1400"/>
              <a:t>          IN               </a:t>
            </a:r>
            <a:r>
              <a:rPr lang="sl-SI" sz="1400" b="1"/>
              <a:t>DIONIZIČNA</a:t>
            </a:r>
            <a:r>
              <a:rPr lang="sl-SI" sz="1400"/>
              <a:t> UMETNOST:</a:t>
            </a:r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auto">
          <a:xfrm>
            <a:off x="1042988" y="41497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3122" name="Text Box 50"/>
          <p:cNvSpPr txBox="1">
            <a:spLocks noChangeArrowheads="1"/>
          </p:cNvSpPr>
          <p:nvPr/>
        </p:nvSpPr>
        <p:spPr bwMode="auto">
          <a:xfrm>
            <a:off x="303213" y="4313238"/>
            <a:ext cx="279717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1200" i="1"/>
              <a:t>APOLON:</a:t>
            </a:r>
            <a:r>
              <a:rPr lang="sl-SI" sz="1200"/>
              <a:t> bog svetlobe, razuma, </a:t>
            </a:r>
          </a:p>
          <a:p>
            <a:r>
              <a:rPr lang="sl-SI" sz="1200"/>
              <a:t>umetnosti</a:t>
            </a:r>
          </a:p>
          <a:p>
            <a:endParaRPr lang="sl-SI" sz="800"/>
          </a:p>
          <a:p>
            <a:r>
              <a:rPr lang="sl-SI" sz="1200" i="1">
                <a:effectLst>
                  <a:outerShdw blurRad="38100" dist="38100" dir="2700000" algn="tl">
                    <a:srgbClr val="FFFFFF"/>
                  </a:outerShdw>
                </a:effectLst>
              </a:rPr>
              <a:t>APOLONIČNO: </a:t>
            </a:r>
            <a:r>
              <a:rPr lang="sl-SI" sz="1200"/>
              <a:t>Vse kar je duhovnega,</a:t>
            </a:r>
          </a:p>
          <a:p>
            <a:r>
              <a:rPr lang="sl-SI" sz="1200"/>
              <a:t> fantazijskega, lepega, intimnega in </a:t>
            </a:r>
          </a:p>
          <a:p>
            <a:r>
              <a:rPr lang="sl-SI" sz="1200"/>
              <a:t>osebnega.</a:t>
            </a:r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auto">
          <a:xfrm>
            <a:off x="4211638" y="41497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3124" name="Text Box 52"/>
          <p:cNvSpPr txBox="1">
            <a:spLocks noChangeArrowheads="1"/>
          </p:cNvSpPr>
          <p:nvPr/>
        </p:nvSpPr>
        <p:spPr bwMode="auto">
          <a:xfrm>
            <a:off x="2987675" y="4340225"/>
            <a:ext cx="322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1200" i="1"/>
              <a:t>DIONIZ:</a:t>
            </a:r>
            <a:r>
              <a:rPr lang="sl-SI" sz="1200"/>
              <a:t> bog rodovitnosti, vina</a:t>
            </a:r>
          </a:p>
          <a:p>
            <a:endParaRPr lang="sl-SI" sz="1200"/>
          </a:p>
          <a:p>
            <a:r>
              <a:rPr lang="sl-SI" sz="1200" i="1"/>
              <a:t>DIONIZIČNO</a:t>
            </a:r>
            <a:r>
              <a:rPr lang="sl-SI" sz="1200"/>
              <a:t>:</a:t>
            </a:r>
            <a:r>
              <a:rPr lang="sl-SI" sz="1000"/>
              <a:t> </a:t>
            </a:r>
            <a:r>
              <a:rPr lang="sl-SI" sz="1200"/>
              <a:t>Se prepoznava v opojnosti, </a:t>
            </a:r>
          </a:p>
          <a:p>
            <a:r>
              <a:rPr lang="sl-SI" sz="1200"/>
              <a:t>barbarstvu, kaosu, razuzdanosti in skupnosti.</a:t>
            </a:r>
          </a:p>
        </p:txBody>
      </p:sp>
      <p:sp>
        <p:nvSpPr>
          <p:cNvPr id="3125" name="Text Box 53"/>
          <p:cNvSpPr txBox="1">
            <a:spLocks noChangeArrowheads="1"/>
          </p:cNvSpPr>
          <p:nvPr/>
        </p:nvSpPr>
        <p:spPr bwMode="auto">
          <a:xfrm>
            <a:off x="592138" y="51768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sl-SI"/>
          </a:p>
        </p:txBody>
      </p:sp>
      <p:pic>
        <p:nvPicPr>
          <p:cNvPr id="3126" name="Picture 54" descr="APOL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5445125"/>
            <a:ext cx="1498600" cy="1227138"/>
          </a:xfrm>
          <a:prstGeom prst="rect">
            <a:avLst/>
          </a:prstGeom>
          <a:noFill/>
        </p:spPr>
      </p:pic>
      <p:sp>
        <p:nvSpPr>
          <p:cNvPr id="3127" name="Text Box 55"/>
          <p:cNvSpPr txBox="1">
            <a:spLocks noChangeArrowheads="1"/>
          </p:cNvSpPr>
          <p:nvPr/>
        </p:nvSpPr>
        <p:spPr bwMode="auto">
          <a:xfrm>
            <a:off x="3184525" y="50323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sl-SI"/>
          </a:p>
        </p:txBody>
      </p:sp>
      <p:pic>
        <p:nvPicPr>
          <p:cNvPr id="3128" name="Picture 56" descr="Dioni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81350" y="5229225"/>
            <a:ext cx="1233488" cy="1460500"/>
          </a:xfrm>
          <a:prstGeom prst="rect">
            <a:avLst/>
          </a:prstGeom>
          <a:noFill/>
        </p:spPr>
      </p:pic>
      <p:sp>
        <p:nvSpPr>
          <p:cNvPr id="3130" name="Text Box 58"/>
          <p:cNvSpPr txBox="1">
            <a:spLocks noChangeArrowheads="1"/>
          </p:cNvSpPr>
          <p:nvPr/>
        </p:nvSpPr>
        <p:spPr bwMode="auto">
          <a:xfrm>
            <a:off x="6424613" y="24399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sl-SI"/>
          </a:p>
        </p:txBody>
      </p:sp>
      <p:sp>
        <p:nvSpPr>
          <p:cNvPr id="3132" name="Line 60"/>
          <p:cNvSpPr>
            <a:spLocks noChangeShapeType="1"/>
          </p:cNvSpPr>
          <p:nvPr/>
        </p:nvSpPr>
        <p:spPr bwMode="auto">
          <a:xfrm flipV="1">
            <a:off x="3995738" y="19161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3139" name="Text Box 67"/>
          <p:cNvSpPr txBox="1">
            <a:spLocks noChangeArrowheads="1"/>
          </p:cNvSpPr>
          <p:nvPr/>
        </p:nvSpPr>
        <p:spPr bwMode="auto">
          <a:xfrm>
            <a:off x="6027738" y="2133600"/>
            <a:ext cx="30083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l-SI" sz="1200" b="1" i="1"/>
              <a:t>Bogata grška kultura:</a:t>
            </a:r>
          </a:p>
          <a:p>
            <a:endParaRPr lang="sl-SI" sz="1200" b="1" i="1"/>
          </a:p>
          <a:p>
            <a:r>
              <a:rPr lang="sl-SI" sz="1200" u="sng"/>
              <a:t>književnost</a:t>
            </a:r>
            <a:r>
              <a:rPr lang="sl-SI" sz="1200"/>
              <a:t> (Homer, Sofoklej, Evripid),</a:t>
            </a:r>
          </a:p>
          <a:p>
            <a:r>
              <a:rPr lang="sl-SI" sz="1200" u="sng"/>
              <a:t>¸kiparstvo,</a:t>
            </a:r>
            <a:r>
              <a:rPr lang="sl-SI" sz="1200"/>
              <a:t> </a:t>
            </a:r>
            <a:r>
              <a:rPr lang="sl-SI" sz="1200" u="sng"/>
              <a:t>arhitektura</a:t>
            </a:r>
            <a:r>
              <a:rPr lang="sl-SI" sz="1200"/>
              <a:t>, </a:t>
            </a:r>
          </a:p>
          <a:p>
            <a:r>
              <a:rPr lang="sl-SI" sz="1200" u="sng"/>
              <a:t>filozofija in glasba</a:t>
            </a:r>
            <a:r>
              <a:rPr lang="sl-SI" sz="1200"/>
              <a:t> (Sokrat, Aristotel, Platon)</a:t>
            </a:r>
          </a:p>
        </p:txBody>
      </p:sp>
      <p:sp>
        <p:nvSpPr>
          <p:cNvPr id="3141" name="Text Box 69"/>
          <p:cNvSpPr txBox="1">
            <a:spLocks noChangeArrowheads="1"/>
          </p:cNvSpPr>
          <p:nvPr/>
        </p:nvSpPr>
        <p:spPr bwMode="auto">
          <a:xfrm>
            <a:off x="1166813" y="272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sl-SI"/>
          </a:p>
        </p:txBody>
      </p:sp>
      <p:sp>
        <p:nvSpPr>
          <p:cNvPr id="3143" name="Text Box 71"/>
          <p:cNvSpPr txBox="1">
            <a:spLocks noChangeArrowheads="1"/>
          </p:cNvSpPr>
          <p:nvPr/>
        </p:nvSpPr>
        <p:spPr bwMode="auto">
          <a:xfrm>
            <a:off x="7648575" y="37369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sl-SI"/>
          </a:p>
        </p:txBody>
      </p:sp>
      <p:pic>
        <p:nvPicPr>
          <p:cNvPr id="3144" name="Picture 7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7763" y="3357563"/>
            <a:ext cx="266541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45" name="Text Box 73"/>
          <p:cNvSpPr txBox="1">
            <a:spLocks noChangeArrowheads="1"/>
          </p:cNvSpPr>
          <p:nvPr/>
        </p:nvSpPr>
        <p:spPr bwMode="auto">
          <a:xfrm>
            <a:off x="6948488" y="5013325"/>
            <a:ext cx="16287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1200"/>
              <a:t>Slika: starogrška šola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63575" y="231775"/>
            <a:ext cx="50863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sl-SI" sz="1600" b="1"/>
              <a:t>GLASBENA TEORIJA </a:t>
            </a:r>
            <a:r>
              <a:rPr lang="sl-SI" sz="1600"/>
              <a:t>STARIH GRKOV</a:t>
            </a:r>
            <a:r>
              <a:rPr lang="sl-SI" sz="1600" b="1"/>
              <a:t>: </a:t>
            </a:r>
          </a:p>
          <a:p>
            <a:pPr>
              <a:buFont typeface="Wingdings" pitchFamily="2" charset="2"/>
              <a:buNone/>
            </a:pPr>
            <a:endParaRPr lang="sl-SI" sz="400" b="1"/>
          </a:p>
          <a:p>
            <a:pPr>
              <a:buFont typeface="Wingdings" pitchFamily="2" charset="2"/>
              <a:buNone/>
            </a:pPr>
            <a:r>
              <a:rPr lang="sl-SI" sz="1200">
                <a:effectLst>
                  <a:outerShdw blurRad="38100" dist="38100" dir="2700000" algn="tl">
                    <a:srgbClr val="FFFFFF"/>
                  </a:outerShdw>
                </a:effectLst>
              </a:rPr>
              <a:t>Poseben tesen duševni odnos do </a:t>
            </a:r>
            <a:r>
              <a:rPr lang="sl-SI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tonov</a:t>
            </a:r>
            <a:r>
              <a:rPr lang="sl-SI" sz="1200">
                <a:effectLst>
                  <a:outerShdw blurRad="38100" dist="38100" dir="2700000" algn="tl">
                    <a:srgbClr val="FFFFFF"/>
                  </a:outerShdw>
                </a:effectLst>
              </a:rPr>
              <a:t> in njihovih </a:t>
            </a:r>
            <a:r>
              <a:rPr lang="sl-SI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intervalnih razmerij</a:t>
            </a:r>
            <a:r>
              <a:rPr lang="sl-SI" sz="1200">
                <a:effectLst>
                  <a:outerShdw blurRad="38100" dist="38100" dir="2700000" algn="tl">
                    <a:srgbClr val="FFFFFF"/>
                  </a:outerShdw>
                </a:effectLst>
              </a:rPr>
              <a:t>!</a:t>
            </a:r>
          </a:p>
          <a:p>
            <a:pPr>
              <a:buFont typeface="Wingdings" pitchFamily="2" charset="2"/>
              <a:buNone/>
            </a:pPr>
            <a:endParaRPr lang="sl-SI" sz="12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sl-SI" sz="1200">
                <a:effectLst>
                  <a:outerShdw blurRad="38100" dist="38100" dir="2700000" algn="tl">
                    <a:srgbClr val="FFFFFF"/>
                  </a:outerShdw>
                </a:effectLst>
              </a:rPr>
              <a:t>Grška glasba načeloma </a:t>
            </a:r>
            <a:r>
              <a:rPr lang="sl-SI" sz="12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enoglasna.</a:t>
            </a:r>
          </a:p>
          <a:p>
            <a:pPr>
              <a:buFont typeface="Wingdings" pitchFamily="2" charset="2"/>
              <a:buNone/>
            </a:pPr>
            <a:endParaRPr lang="sl-SI" sz="1200" b="1" u="sng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sl-SI" sz="1200">
                <a:effectLst>
                  <a:outerShdw blurRad="38100" dist="38100" dir="2700000" algn="tl">
                    <a:srgbClr val="FFFFFF"/>
                  </a:outerShdw>
                </a:effectLst>
              </a:rPr>
              <a:t>Temeljne </a:t>
            </a:r>
            <a:r>
              <a:rPr lang="sl-SI" sz="1400" b="1">
                <a:effectLst>
                  <a:outerShdw blurRad="38100" dist="38100" dir="2700000" algn="tl">
                    <a:srgbClr val="FFFFFF"/>
                  </a:outerShdw>
                </a:effectLst>
              </a:rPr>
              <a:t>tonske lestvice:</a:t>
            </a:r>
          </a:p>
          <a:p>
            <a:pPr>
              <a:buFont typeface="Wingdings" pitchFamily="2" charset="2"/>
              <a:buChar char="Ø"/>
            </a:pPr>
            <a:endParaRPr lang="sl-SI" sz="1600" b="1"/>
          </a:p>
          <a:p>
            <a:endParaRPr lang="sl-SI" sz="1600" b="1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H="1">
            <a:off x="755650" y="1628775"/>
            <a:ext cx="2159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2771775" y="1557338"/>
            <a:ext cx="4318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107950" y="1989138"/>
            <a:ext cx="1800225" cy="7921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sz="1400"/>
              <a:t>DORSKA: </a:t>
            </a:r>
          </a:p>
          <a:p>
            <a:pPr algn="ctr"/>
            <a:r>
              <a:rPr lang="sl-SI" sz="1200"/>
              <a:t>epični spevi, tragedija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2124075" y="2205038"/>
            <a:ext cx="2016125" cy="5762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sz="1400"/>
              <a:t>FRIGIJSKA:</a:t>
            </a:r>
          </a:p>
          <a:p>
            <a:pPr algn="ctr"/>
            <a:r>
              <a:rPr lang="sl-SI" sz="1200"/>
              <a:t>religiozna zborovska lirika</a:t>
            </a:r>
            <a:endParaRPr lang="sl-SI" sz="1400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3276600" y="1557338"/>
            <a:ext cx="1295400" cy="431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sz="1400"/>
              <a:t>LIDIJSKA: </a:t>
            </a:r>
          </a:p>
          <a:p>
            <a:pPr algn="ctr"/>
            <a:r>
              <a:rPr lang="sl-SI" sz="1200"/>
              <a:t>ljubezenski spevi</a:t>
            </a:r>
            <a:endParaRPr lang="sl-SI" sz="1400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2484438" y="1557338"/>
            <a:ext cx="14287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>
            <a:off x="5076825" y="1412875"/>
            <a:ext cx="3744913" cy="935038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b="1" i="1"/>
              <a:t>TONE</a:t>
            </a:r>
            <a:r>
              <a:rPr lang="sl-SI"/>
              <a:t> uredili od zgoraj navzdol in </a:t>
            </a:r>
          </a:p>
          <a:p>
            <a:pPr algn="ctr"/>
            <a:r>
              <a:rPr lang="sl-SI"/>
              <a:t>določili po obsegu človeškega glasu.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250825" y="3068638"/>
            <a:ext cx="19875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NOTNA PISAVA:</a:t>
            </a:r>
          </a:p>
          <a:p>
            <a:endParaRPr lang="sl-SI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sl-SI"/>
          </a:p>
          <a:p>
            <a:endParaRPr lang="sl-SI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 flipH="1">
            <a:off x="1187450" y="3429000"/>
            <a:ext cx="3603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179388" y="3716338"/>
            <a:ext cx="2259012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1600"/>
              <a:t>VOKALNA NOTACIJA:</a:t>
            </a:r>
          </a:p>
          <a:p>
            <a:endParaRPr lang="sl-SI" sz="800"/>
          </a:p>
          <a:p>
            <a:r>
              <a:rPr lang="sl-SI" sz="1600"/>
              <a:t>- nespremljano petje</a:t>
            </a:r>
          </a:p>
          <a:p>
            <a:r>
              <a:rPr lang="sl-SI" sz="1600"/>
              <a:t>- črke jonske abecede</a:t>
            </a:r>
          </a:p>
          <a:p>
            <a:r>
              <a:rPr lang="sl-SI" sz="1600"/>
              <a:t>- nad besedilom</a:t>
            </a:r>
          </a:p>
          <a:p>
            <a:endParaRPr lang="sl-SI"/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>
            <a:off x="1619250" y="3429000"/>
            <a:ext cx="1081088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2627313" y="3644900"/>
            <a:ext cx="3159125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1600" dirty="0"/>
              <a:t>INŠTRUMENTALNA NOTACIJA:</a:t>
            </a:r>
          </a:p>
          <a:p>
            <a:endParaRPr lang="sl-SI" sz="800" dirty="0"/>
          </a:p>
          <a:p>
            <a:r>
              <a:rPr lang="sl-SI" sz="1600" dirty="0"/>
              <a:t>- </a:t>
            </a:r>
            <a:r>
              <a:rPr lang="sl-SI" sz="1600" dirty="0" err="1"/>
              <a:t>starodorske</a:t>
            </a:r>
            <a:r>
              <a:rPr lang="sl-SI" sz="1600" dirty="0"/>
              <a:t> in jonske črke</a:t>
            </a: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250825" y="5013325"/>
            <a:ext cx="2559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1400" b="1"/>
              <a:t>VIRI:</a:t>
            </a:r>
            <a:r>
              <a:rPr lang="sl-SI" sz="1400"/>
              <a:t> papirus, kamen, rokopisi</a:t>
            </a: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4479925" y="52482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sl-SI"/>
          </a:p>
        </p:txBody>
      </p:sp>
      <p:pic>
        <p:nvPicPr>
          <p:cNvPr id="11287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3500438"/>
            <a:ext cx="2536825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6300788" y="6237288"/>
            <a:ext cx="24368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1000"/>
              <a:t>Slika: Inštrumentalna in vokalna notacija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3471863" y="53213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sl-SI"/>
          </a:p>
        </p:txBody>
      </p:sp>
      <p:pic>
        <p:nvPicPr>
          <p:cNvPr id="11290" name="Picture 26" descr="Delphichym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4724400"/>
            <a:ext cx="2376487" cy="1681163"/>
          </a:xfrm>
          <a:prstGeom prst="rect">
            <a:avLst/>
          </a:prstGeom>
          <a:noFill/>
        </p:spPr>
      </p:pic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950913" y="61134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sl-SI"/>
          </a:p>
        </p:txBody>
      </p:sp>
      <p:pic>
        <p:nvPicPr>
          <p:cNvPr id="11292" name="Picture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613" y="5283200"/>
            <a:ext cx="169227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3348038" y="6511925"/>
            <a:ext cx="18272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1000"/>
              <a:t>Slika: Seikilov nagrobni napis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059113" y="333375"/>
            <a:ext cx="3025775" cy="287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sz="1400"/>
              <a:t>INŠTRUMENTALNA GLASBA</a:t>
            </a:r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H="1">
            <a:off x="2268538" y="620713"/>
            <a:ext cx="79057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4140200" y="620713"/>
            <a:ext cx="287338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6084888" y="620713"/>
            <a:ext cx="71913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900113" y="908050"/>
            <a:ext cx="1387475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sl-SI" sz="1600" b="1" i="1">
                <a:solidFill>
                  <a:srgbClr val="4D4D4D"/>
                </a:solidFill>
              </a:rPr>
              <a:t>BRENKALA:</a:t>
            </a:r>
          </a:p>
          <a:p>
            <a:pPr algn="ctr"/>
            <a:r>
              <a:rPr lang="sl-SI">
                <a:solidFill>
                  <a:srgbClr val="4D4D4D"/>
                </a:solidFill>
              </a:rPr>
              <a:t>kitara, </a:t>
            </a:r>
          </a:p>
          <a:p>
            <a:pPr algn="ctr"/>
            <a:r>
              <a:rPr lang="sl-SI">
                <a:solidFill>
                  <a:srgbClr val="4D4D4D"/>
                </a:solidFill>
              </a:rPr>
              <a:t>harfa, </a:t>
            </a:r>
          </a:p>
          <a:p>
            <a:pPr algn="ctr"/>
            <a:r>
              <a:rPr lang="sl-SI">
                <a:solidFill>
                  <a:srgbClr val="4D4D4D"/>
                </a:solidFill>
              </a:rPr>
              <a:t>lira, </a:t>
            </a:r>
          </a:p>
          <a:p>
            <a:pPr algn="ctr"/>
            <a:r>
              <a:rPr lang="sl-SI">
                <a:solidFill>
                  <a:srgbClr val="4D4D4D"/>
                </a:solidFill>
              </a:rPr>
              <a:t>lutnja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3635375" y="908050"/>
            <a:ext cx="25336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sl-SI" sz="1600" b="1" i="1">
                <a:solidFill>
                  <a:srgbClr val="4D4D4D"/>
                </a:solidFill>
              </a:rPr>
              <a:t>PIHALA:</a:t>
            </a:r>
          </a:p>
          <a:p>
            <a:pPr algn="ctr"/>
            <a:r>
              <a:rPr lang="sl-SI">
                <a:solidFill>
                  <a:srgbClr val="4D4D4D"/>
                </a:solidFill>
              </a:rPr>
              <a:t>aulos,</a:t>
            </a:r>
          </a:p>
          <a:p>
            <a:pPr algn="ctr"/>
            <a:r>
              <a:rPr lang="sl-SI">
                <a:solidFill>
                  <a:srgbClr val="4D4D4D"/>
                </a:solidFill>
              </a:rPr>
              <a:t>sirinks (Panova piščal),</a:t>
            </a:r>
          </a:p>
          <a:p>
            <a:pPr algn="ctr"/>
            <a:r>
              <a:rPr lang="sl-SI">
                <a:solidFill>
                  <a:srgbClr val="4D4D4D"/>
                </a:solidFill>
              </a:rPr>
              <a:t>prečna flavta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6732588" y="836613"/>
            <a:ext cx="21780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1600" b="1" i="1">
                <a:solidFill>
                  <a:srgbClr val="4D4D4D"/>
                </a:solidFill>
              </a:rPr>
              <a:t>TOLKALA:</a:t>
            </a:r>
          </a:p>
          <a:p>
            <a:r>
              <a:rPr lang="sl-SI">
                <a:solidFill>
                  <a:srgbClr val="4D4D4D"/>
                </a:solidFill>
              </a:rPr>
              <a:t>kymbala (par činel),</a:t>
            </a:r>
          </a:p>
          <a:p>
            <a:r>
              <a:rPr lang="sl-SI">
                <a:solidFill>
                  <a:srgbClr val="4D4D4D"/>
                </a:solidFill>
              </a:rPr>
              <a:t>tympanon (boben)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7216775" y="19367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sl-SI"/>
          </a:p>
        </p:txBody>
      </p:sp>
      <p:pic>
        <p:nvPicPr>
          <p:cNvPr id="12302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1844675"/>
            <a:ext cx="172878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7235825" y="3284538"/>
            <a:ext cx="1125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1000"/>
              <a:t>Slika: KYMBALA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879475" y="22240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sl-SI"/>
          </a:p>
        </p:txBody>
      </p:sp>
      <p:pic>
        <p:nvPicPr>
          <p:cNvPr id="12305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276475"/>
            <a:ext cx="1252537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468313" y="3933825"/>
            <a:ext cx="774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1000"/>
              <a:t>Slika:LIRA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4479925" y="2800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sl-SI"/>
          </a:p>
        </p:txBody>
      </p:sp>
      <p:pic>
        <p:nvPicPr>
          <p:cNvPr id="12308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4438" y="2133600"/>
            <a:ext cx="1550987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3563938" y="40767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sl-SI"/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2555875" y="3716338"/>
            <a:ext cx="13112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1000"/>
              <a:t>Primer slike AULOS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2608263" y="4600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sl-SI"/>
          </a:p>
        </p:txBody>
      </p:sp>
      <p:pic>
        <p:nvPicPr>
          <p:cNvPr id="12312" name="Picture 24" descr="Panova pišč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133600"/>
            <a:ext cx="1800225" cy="1319213"/>
          </a:xfrm>
          <a:prstGeom prst="rect">
            <a:avLst/>
          </a:prstGeom>
          <a:noFill/>
        </p:spPr>
      </p:pic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4787900" y="3500438"/>
            <a:ext cx="1539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 sz="1000"/>
              <a:t>Slika: PANOVA PIŠČAL</a:t>
            </a: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179388" y="4221163"/>
            <a:ext cx="54721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sl-SI" b="1" i="1"/>
              <a:t>Pitagora:</a:t>
            </a:r>
            <a:r>
              <a:rPr lang="sl-SI"/>
              <a:t> Poskus na MONOKORDU </a:t>
            </a:r>
          </a:p>
          <a:p>
            <a:pPr algn="ctr"/>
            <a:r>
              <a:rPr lang="sl-SI" sz="1400"/>
              <a:t>( Povezava med dolžino strune, matematičnimi razmerji in zvokom)</a:t>
            </a: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7072313" y="45291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sl-SI"/>
          </a:p>
        </p:txBody>
      </p:sp>
      <p:pic>
        <p:nvPicPr>
          <p:cNvPr id="12316" name="Picture 2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363" y="4868863"/>
            <a:ext cx="174625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3327400" y="5969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sl-SI"/>
          </a:p>
        </p:txBody>
      </p:sp>
      <p:pic>
        <p:nvPicPr>
          <p:cNvPr id="12318" name="Picture 3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850" y="4437063"/>
            <a:ext cx="16002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Privzeti načrt 2">
    <a:dk1>
      <a:srgbClr val="000000"/>
    </a:dk1>
    <a:lt1>
      <a:srgbClr val="FFFFFF"/>
    </a:lt1>
    <a:dk2>
      <a:srgbClr val="000000"/>
    </a:dk2>
    <a:lt2>
      <a:srgbClr val="969696"/>
    </a:lt2>
    <a:accent1>
      <a:srgbClr val="FBDF53"/>
    </a:accent1>
    <a:accent2>
      <a:srgbClr val="FF9966"/>
    </a:accent2>
    <a:accent3>
      <a:srgbClr val="FFFFFF"/>
    </a:accent3>
    <a:accent4>
      <a:srgbClr val="000000"/>
    </a:accent4>
    <a:accent5>
      <a:srgbClr val="FDECB3"/>
    </a:accent5>
    <a:accent6>
      <a:srgbClr val="E78A5C"/>
    </a:accent6>
    <a:hlink>
      <a:srgbClr val="CC3300"/>
    </a:hlink>
    <a:folHlink>
      <a:srgbClr val="9966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Competition</Template>
  <TotalTime>267</TotalTime>
  <Words>361</Words>
  <Application>Microsoft Office PowerPoint</Application>
  <PresentationFormat>Diaprojekcija na zaslonu (4:3)</PresentationFormat>
  <Paragraphs>86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9" baseType="lpstr">
      <vt:lpstr>Arial</vt:lpstr>
      <vt:lpstr>Book Antiqua</vt:lpstr>
      <vt:lpstr>Calisto MT</vt:lpstr>
      <vt:lpstr>Wingdings</vt:lpstr>
      <vt:lpstr>Privzeti načrt</vt:lpstr>
      <vt:lpstr>GLASBA ANTIKE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GLASBA ANTIKE</dc:title>
  <dc:creator>Lučka</dc:creator>
  <cp:lastModifiedBy>Uporabnik</cp:lastModifiedBy>
  <cp:revision>30</cp:revision>
  <dcterms:created xsi:type="dcterms:W3CDTF">2011-11-22T20:28:07Z</dcterms:created>
  <dcterms:modified xsi:type="dcterms:W3CDTF">2020-02-20T13:32:42Z</dcterms:modified>
</cp:coreProperties>
</file>