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A3"/>
    <a:srgbClr val="FD8177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80" d="100"/>
          <a:sy n="80" d="100"/>
        </p:scale>
        <p:origin x="-91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F91204-5A59-4CCA-805C-335EAE4A1320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3217D27-5809-4339-AAF4-B533D73E0D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47868DC-CB31-4B69-8B0E-8F3C6687BDE8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369DFF-8EDF-4D3A-8DCE-31C812F2B85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3C7A9-F921-4FE5-B6DB-9D40888A1F9D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8222C-2886-4298-8BD2-ECBF685B90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564D-8FBD-4474-8571-2498ED0A8B72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5DC3A-929B-45B2-82EA-749CBE19EE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D6BFC-FC72-4629-8356-4E2BAE19CA40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BE44A-F86C-43F9-A58A-170252A473A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56BD0-F72E-4C92-8BAE-A5CD4A46E0AC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B8641-E605-4617-AA91-862A29B799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821A-ACCF-4CD7-9D08-6542421DE910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0AC49-478F-4156-B1E9-BA66BA8A92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182E6-3041-4A96-924D-7E8E40B7280F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E4118-38CF-4156-A948-263582FA3C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4BB61-B672-455F-99B4-85A8C1F4FE96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BFBD-7576-424C-B2D2-DDD693ED1CA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6C6A6-3715-403A-BC9F-5C32A727A7A2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3FDD7-C505-4A24-9BDB-E3C7DCEA55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FE878-3F6C-430D-8CD9-356C4D737A69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26246-3CDB-4039-AAC8-C176F402BD6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A27E2-4B53-4B62-8352-99CAE35301C0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404AB-7EF0-4B6A-B503-0B12ECF6E87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85D90-17F6-4216-9703-B7C52C2BB93D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ABAE9-5A29-4E57-BDBB-842F29A3413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FFA3A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76803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A24A65-85DB-4356-A977-8F62DF876745}" type="datetimeFigureOut">
              <a:rPr lang="sl-SI"/>
              <a:pPr>
                <a:defRPr/>
              </a:pPr>
              <a:t>20.1.2015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B77D85-B05E-405B-B35F-26D0A95794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hyperlink" Target="http://sl.wikipedia.org/wiki/Slika:ReinassanceLute.j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l.wikipedia.org/wiki/Slika:Harpist_playing.jp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17slon.com/blogs/slovoni/images/GradvGorici_14C3C/29psalterijstrzalico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hyperlink" Target="http://17slon.com/blogs/slovoni/images/GradvGorici_14C3C/33psalterijnaudarec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Slika:Bagpipe_performer.jp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c.si/wp-content/uploads/2006/11/glasbila.pdf" TargetMode="External"/><Relationship Id="rId2" Type="http://schemas.openxmlformats.org/officeDocument/2006/relationships/hyperlink" Target="http://ro.zrsss.si/projekti/glasba/Zanimivosti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arnes.si/~msterg/preteklost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slov 1"/>
          <p:cNvSpPr>
            <a:spLocks noGrp="1"/>
          </p:cNvSpPr>
          <p:nvPr>
            <p:ph type="ctrTitle" idx="4294967295"/>
          </p:nvPr>
        </p:nvSpPr>
        <p:spPr>
          <a:xfrm>
            <a:off x="611188" y="1196975"/>
            <a:ext cx="7772400" cy="1470025"/>
          </a:xfrm>
        </p:spPr>
        <p:txBody>
          <a:bodyPr/>
          <a:lstStyle/>
          <a:p>
            <a:r>
              <a:rPr lang="sl-SI" sz="5400"/>
              <a:t>GLASBILA V SREDNJEM VEKU</a:t>
            </a:r>
            <a:br>
              <a:rPr lang="sl-SI" sz="5400"/>
            </a:br>
            <a:r>
              <a:rPr lang="sl-SI" sz="3200"/>
              <a:t>(476-1492)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0" y="6143625"/>
            <a:ext cx="7772400" cy="57150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l-SI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557338"/>
            <a:ext cx="2487613" cy="53006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grada vsebine 2"/>
          <p:cNvSpPr>
            <a:spLocks noGrp="1"/>
          </p:cNvSpPr>
          <p:nvPr>
            <p:ph sz="half" idx="4294967295"/>
          </p:nvPr>
        </p:nvSpPr>
        <p:spPr>
          <a:xfrm>
            <a:off x="500063" y="357188"/>
            <a:ext cx="4038600" cy="5740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sl-SI" sz="2000"/>
              <a:t>Glasbila delimo na: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/>
              <a:t>BRENKALA: 	lutnja		</a:t>
            </a:r>
          </a:p>
          <a:p>
            <a:pPr>
              <a:buFont typeface="Arial" charset="0"/>
              <a:buNone/>
            </a:pPr>
            <a:r>
              <a:rPr lang="sl-SI" sz="2000"/>
              <a:t>			harfa</a:t>
            </a:r>
          </a:p>
          <a:p>
            <a:pPr>
              <a:buFont typeface="Arial" charset="0"/>
              <a:buNone/>
            </a:pPr>
            <a:r>
              <a:rPr lang="sl-SI" sz="2000"/>
              <a:t>			psalterij</a:t>
            </a:r>
          </a:p>
          <a:p>
            <a:pPr>
              <a:buFont typeface="Arial" charset="0"/>
              <a:buNone/>
            </a:pPr>
            <a:r>
              <a:rPr lang="sl-SI" sz="2000"/>
              <a:t>			rota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/>
              <a:t>GODALA: 	fidel</a:t>
            </a:r>
          </a:p>
          <a:p>
            <a:pPr>
              <a:buFont typeface="Arial" charset="0"/>
              <a:buNone/>
            </a:pPr>
            <a:r>
              <a:rPr lang="sl-SI" sz="2000"/>
              <a:t>			rebek</a:t>
            </a:r>
          </a:p>
          <a:p>
            <a:pPr>
              <a:buFont typeface="Arial" charset="0"/>
              <a:buNone/>
            </a:pPr>
            <a:r>
              <a:rPr lang="sl-SI" sz="2000"/>
              <a:t>			organistrum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/>
              <a:t>GLASBILO S TIPKAMI: pozitiv</a:t>
            </a:r>
          </a:p>
          <a:p>
            <a:endParaRPr lang="sl-SI" sz="2000"/>
          </a:p>
        </p:txBody>
      </p:sp>
      <p:sp>
        <p:nvSpPr>
          <p:cNvPr id="16386" name="Ograda vsebine 4"/>
          <p:cNvSpPr>
            <a:spLocks noGrp="1"/>
          </p:cNvSpPr>
          <p:nvPr>
            <p:ph sz="half" idx="4294967295"/>
          </p:nvPr>
        </p:nvSpPr>
        <p:spPr>
          <a:xfrm>
            <a:off x="4648200" y="1071563"/>
            <a:ext cx="4038600" cy="5054600"/>
          </a:xfrm>
        </p:spPr>
        <p:txBody>
          <a:bodyPr/>
          <a:lstStyle/>
          <a:p>
            <a:r>
              <a:rPr lang="sl-SI" sz="2000"/>
              <a:t>TROBILA:	portativ</a:t>
            </a:r>
          </a:p>
          <a:p>
            <a:pPr>
              <a:buFont typeface="Arial" charset="0"/>
              <a:buNone/>
            </a:pPr>
            <a:r>
              <a:rPr lang="sl-SI" sz="2000"/>
              <a:t>		          	</a:t>
            </a:r>
          </a:p>
          <a:p>
            <a:pPr>
              <a:buFont typeface="Arial" charset="0"/>
              <a:buNone/>
            </a:pPr>
            <a:r>
              <a:rPr lang="sl-SI" sz="2000"/>
              <a:t>		          	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/>
              <a:t>PIHALA: 	dude</a:t>
            </a:r>
          </a:p>
          <a:p>
            <a:pPr>
              <a:buFont typeface="Arial" charset="0"/>
              <a:buNone/>
            </a:pPr>
            <a:r>
              <a:rPr lang="sl-SI" sz="2000"/>
              <a:t>		        	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/>
              <a:t>TOLKALA: 	pavke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endParaRPr lang="sl-SI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Slika 38" descr="http://upload.wikimedia.org/wikipedia/commons/thumb/1/1d/ReinassanceLute.jpg/250px-ReinassanceLut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143125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Naslov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3200"/>
              <a:t>BRENKALA</a:t>
            </a:r>
          </a:p>
        </p:txBody>
      </p:sp>
      <p:sp>
        <p:nvSpPr>
          <p:cNvPr id="17411" name="Ograda vsebine 14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5902325" cy="4525963"/>
          </a:xfrm>
        </p:spPr>
        <p:txBody>
          <a:bodyPr/>
          <a:lstStyle/>
          <a:p>
            <a:r>
              <a:rPr lang="sl-SI" sz="2000" b="1"/>
              <a:t>LUTNJA:</a:t>
            </a:r>
          </a:p>
          <a:p>
            <a:pPr>
              <a:buFont typeface="Arial" charset="0"/>
              <a:buNone/>
            </a:pPr>
            <a:r>
              <a:rPr lang="sl-SI" sz="2000"/>
              <a:t>	- je perzijsko-arabskega izvora,</a:t>
            </a:r>
          </a:p>
          <a:p>
            <a:pPr>
              <a:buFont typeface="Arial" charset="0"/>
              <a:buNone/>
            </a:pPr>
            <a:r>
              <a:rPr lang="sl-SI" sz="2000"/>
              <a:t>	- ima hruškasto obliko trupa, do 13 parov črevnih	 strun in glavo, postavljeno skoraj pravokotno na vrat.</a:t>
            </a:r>
          </a:p>
          <a:p>
            <a:endParaRPr lang="sl-SI" sz="2000"/>
          </a:p>
          <a:p>
            <a:r>
              <a:rPr lang="sl-SI" sz="2000" b="1"/>
              <a:t>HARFA:</a:t>
            </a:r>
          </a:p>
          <a:p>
            <a:pPr>
              <a:buFont typeface="Arial" charset="0"/>
              <a:buNone/>
            </a:pPr>
            <a:r>
              <a:rPr lang="sl-SI" sz="2000"/>
              <a:t>	- glasbilo kraljev in pevcev</a:t>
            </a:r>
          </a:p>
          <a:p>
            <a:pPr>
              <a:buFont typeface="Arial" charset="0"/>
              <a:buNone/>
            </a:pPr>
            <a:r>
              <a:rPr lang="sl-SI" sz="2000"/>
              <a:t>	- ima skromno število strun</a:t>
            </a:r>
          </a:p>
          <a:p>
            <a:pPr>
              <a:buFont typeface="Arial" charset="0"/>
              <a:buNone/>
            </a:pPr>
            <a:r>
              <a:rPr lang="sl-SI" sz="2000"/>
              <a:t>	- igranje na harfo je spadalo k dvorni izobrazbi </a:t>
            </a:r>
          </a:p>
          <a:p>
            <a:pPr>
              <a:buFont typeface="Arial" charset="0"/>
              <a:buNone/>
            </a:pPr>
            <a:r>
              <a:rPr lang="sl-SI" sz="2000"/>
              <a:t>	- ločimo ROMANSKO, GOTSKO in EOLSKO harfo.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endParaRPr lang="sl-SI" sz="2000"/>
          </a:p>
        </p:txBody>
      </p:sp>
      <p:pic>
        <p:nvPicPr>
          <p:cNvPr id="17412" name="Picture 29" descr="Harfe.gif (8915 bytes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0"/>
            <a:ext cx="17859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1" descr="harf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00900" y="2500313"/>
            <a:ext cx="1943100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PoljeZBesedilom 18"/>
          <p:cNvSpPr txBox="1">
            <a:spLocks noChangeArrowheads="1"/>
          </p:cNvSpPr>
          <p:nvPr/>
        </p:nvSpPr>
        <p:spPr bwMode="auto">
          <a:xfrm>
            <a:off x="7429500" y="1928813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sl-SI" sz="1600">
                <a:latin typeface="Calibri" pitchFamily="34" charset="0"/>
              </a:rPr>
              <a:t>Gotska</a:t>
            </a:r>
          </a:p>
        </p:txBody>
      </p:sp>
      <p:sp>
        <p:nvSpPr>
          <p:cNvPr id="17415" name="PoljeZBesedilom 20"/>
          <p:cNvSpPr txBox="1">
            <a:spLocks noChangeArrowheads="1"/>
          </p:cNvSpPr>
          <p:nvPr/>
        </p:nvSpPr>
        <p:spPr bwMode="auto">
          <a:xfrm>
            <a:off x="7500938" y="4000500"/>
            <a:ext cx="21669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sl-SI" sz="1600">
                <a:latin typeface="Calibri" pitchFamily="34" charset="0"/>
              </a:rPr>
              <a:t>Eolska harfa</a:t>
            </a:r>
          </a:p>
        </p:txBody>
      </p:sp>
      <p:pic>
        <p:nvPicPr>
          <p:cNvPr id="17416" name="Slika 1" descr="http://upload.wikimedia.org/wikipedia/commons/thumb/f/f6/Harpist_playing.jpg/200px-Harpist_playing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61288" y="4357688"/>
            <a:ext cx="1382712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PoljeZBesedilom 22"/>
          <p:cNvSpPr txBox="1">
            <a:spLocks noChangeArrowheads="1"/>
          </p:cNvSpPr>
          <p:nvPr/>
        </p:nvSpPr>
        <p:spPr bwMode="auto">
          <a:xfrm>
            <a:off x="6429375" y="6429375"/>
            <a:ext cx="2714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sl-SI">
                <a:latin typeface="Calibri" pitchFamily="34" charset="0"/>
              </a:rPr>
              <a:t>Harfa, ki jo poznamo danes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grada vsebine 2"/>
          <p:cNvSpPr>
            <a:spLocks noGrp="1"/>
          </p:cNvSpPr>
          <p:nvPr>
            <p:ph sz="half" idx="4294967295"/>
          </p:nvPr>
        </p:nvSpPr>
        <p:spPr>
          <a:xfrm>
            <a:off x="357188" y="357188"/>
            <a:ext cx="8358187" cy="5911850"/>
          </a:xfrm>
        </p:spPr>
        <p:txBody>
          <a:bodyPr/>
          <a:lstStyle/>
          <a:p>
            <a:r>
              <a:rPr lang="sl-SI" sz="2000" b="1"/>
              <a:t>PSALTERIJ:</a:t>
            </a:r>
          </a:p>
          <a:p>
            <a:pPr>
              <a:buFont typeface="Arial" charset="0"/>
              <a:buNone/>
            </a:pPr>
            <a:r>
              <a:rPr lang="sl-SI" sz="2000"/>
              <a:t>	- azijsko glasbilo, na katerega je bilo vpetih večje število strun</a:t>
            </a:r>
          </a:p>
          <a:p>
            <a:pPr>
              <a:buFont typeface="Arial" charset="0"/>
              <a:buNone/>
            </a:pPr>
            <a:r>
              <a:rPr lang="sl-SI" sz="2000"/>
              <a:t>	- nanj so igrali s prsti ali s trzalico </a:t>
            </a:r>
          </a:p>
          <a:p>
            <a:pPr>
              <a:buFont typeface="Arial" charset="0"/>
              <a:buNone/>
            </a:pPr>
            <a:r>
              <a:rPr lang="sl-SI" sz="2000"/>
              <a:t>	- v ljudski glasbi ga danes poznamo kot glasbilo OPREKELJ, na katerega igramo s tolkalcema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endParaRPr lang="sl-SI" sz="2000"/>
          </a:p>
          <a:p>
            <a:pPr>
              <a:buFont typeface="Arial" charset="0"/>
              <a:buNone/>
            </a:pPr>
            <a:r>
              <a:rPr lang="sl-SI" sz="2000"/>
              <a:t>	</a:t>
            </a:r>
          </a:p>
          <a:p>
            <a:pPr>
              <a:buFont typeface="Arial" charset="0"/>
              <a:buNone/>
            </a:pPr>
            <a:r>
              <a:rPr lang="sl-SI" sz="2000"/>
              <a:t>		</a:t>
            </a:r>
            <a:r>
              <a:rPr lang="sl-SI" sz="1600"/>
              <a:t>         psalterij s trzalico</a:t>
            </a:r>
            <a:r>
              <a:rPr lang="sl-SI" sz="2000"/>
              <a:t>		</a:t>
            </a:r>
            <a:r>
              <a:rPr lang="sl-SI" sz="1600"/>
              <a:t>psalterij na udarec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r>
              <a:rPr lang="sl-SI" sz="2000" b="1"/>
              <a:t>ROTA:</a:t>
            </a:r>
          </a:p>
          <a:p>
            <a:pPr>
              <a:buFont typeface="Arial" charset="0"/>
              <a:buNone/>
            </a:pPr>
            <a:r>
              <a:rPr lang="sl-SI" sz="2000"/>
              <a:t>	- po obliki je lira z ubiralko, na katero so trzali</a:t>
            </a:r>
          </a:p>
          <a:p>
            <a:pPr>
              <a:buFont typeface="Arial" charset="0"/>
              <a:buNone/>
            </a:pPr>
            <a:r>
              <a:rPr lang="sl-SI" sz="2000"/>
              <a:t>	- ob koncu srednjega veka pa so nanjo godli z lokom </a:t>
            </a:r>
          </a:p>
          <a:p>
            <a:endParaRPr lang="sl-SI" sz="2400"/>
          </a:p>
        </p:txBody>
      </p:sp>
      <p:pic>
        <p:nvPicPr>
          <p:cNvPr id="18434" name="Picture 6" descr="29 psalterij s trzalic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63" y="2286000"/>
            <a:ext cx="1735137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8" descr="33 psalterij na udarec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63" y="2071688"/>
            <a:ext cx="38163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16" descr="http://t1.gstatic.com/images?q=tbn:ANd9GcS0JXc8GqVHtJhlxwwocDFQObJ5Ugq38aMzbv_A4gh9FlutTIPqM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13" y="4651375"/>
            <a:ext cx="1571625" cy="220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esna puščica 8"/>
          <p:cNvSpPr/>
          <p:nvPr/>
        </p:nvSpPr>
        <p:spPr>
          <a:xfrm>
            <a:off x="6300788" y="5949950"/>
            <a:ext cx="57150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3600"/>
              <a:t>GODALA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4294967295"/>
          </p:nvPr>
        </p:nvSpPr>
        <p:spPr>
          <a:xfrm>
            <a:off x="468313" y="1700213"/>
            <a:ext cx="6115050" cy="46259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sl-SI" sz="1300" dirty="0"/>
          </a:p>
          <a:p>
            <a:pPr>
              <a:lnSpc>
                <a:spcPct val="80000"/>
              </a:lnSpc>
            </a:pPr>
            <a:r>
              <a:rPr lang="sl-SI" sz="1600" b="1" dirty="0"/>
              <a:t>FIDEL (gosli):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je bil razširjen v zahodno evropskih državah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nanj so igrali potujoči pevci, uporabljali so ga kmetje, dvorjani, ter pri verskih obredih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danes ga v zvezi z oživljanjem stare glasbe ponovno izdelujejo, vendar v obliki, ki je bližja violam.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sl-SI" sz="1600" dirty="0"/>
          </a:p>
          <a:p>
            <a:pPr>
              <a:lnSpc>
                <a:spcPct val="80000"/>
              </a:lnSpc>
            </a:pPr>
            <a:r>
              <a:rPr lang="sl-SI" sz="1600" b="1" dirty="0"/>
              <a:t>REBEK: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je eno najstarejših godal, na katero so igrali z lokom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priljubljen je bil med potujočimi glasbeniki in na dvornih zabavah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 dirty="0"/>
              <a:t>	- je predhodnik viole in violine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sl-SI" sz="1600" dirty="0"/>
          </a:p>
          <a:p>
            <a:pPr>
              <a:lnSpc>
                <a:spcPct val="80000"/>
              </a:lnSpc>
            </a:pPr>
            <a:r>
              <a:rPr lang="sl-SI" sz="1600" b="1" dirty="0"/>
              <a:t>ORGANISTRUM: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l-SI" sz="1600"/>
              <a:t>	- v </a:t>
            </a:r>
            <a:r>
              <a:rPr lang="sl-SI" sz="1600" smtClean="0"/>
              <a:t>10. </a:t>
            </a:r>
            <a:r>
              <a:rPr lang="sl-SI" sz="1600" dirty="0"/>
              <a:t>stoletju je bil do 2 m dolg inštrument, na katerega sta igrala dva glasbenika. Prvi godec je z vrtljivo ročico poganjal valj, katerega naloga je bila poganjanje mehanizma s strunami, drugi pa je s tipkami skrajševal strune.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sl-SI" sz="1600" dirty="0"/>
          </a:p>
        </p:txBody>
      </p:sp>
      <p:pic>
        <p:nvPicPr>
          <p:cNvPr id="19459" name="Picture 43" descr="rebek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285750"/>
            <a:ext cx="144780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Slika 27" descr="FID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5273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7" descr="organi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5188" y="3270250"/>
            <a:ext cx="1500187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slov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PIHALO</a:t>
            </a:r>
          </a:p>
        </p:txBody>
      </p:sp>
      <p:sp>
        <p:nvSpPr>
          <p:cNvPr id="20482" name="Ograda vsebine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8472488" cy="4525963"/>
          </a:xfrm>
        </p:spPr>
        <p:txBody>
          <a:bodyPr/>
          <a:lstStyle/>
          <a:p>
            <a:r>
              <a:rPr lang="sl-SI" sz="2000" b="1"/>
              <a:t>DUDE:</a:t>
            </a:r>
          </a:p>
          <a:p>
            <a:pPr>
              <a:buFont typeface="Arial" charset="0"/>
              <a:buNone/>
            </a:pPr>
            <a:r>
              <a:rPr lang="sl-SI" sz="2000"/>
              <a:t>	- izhajajo iz male Azije</a:t>
            </a:r>
          </a:p>
          <a:p>
            <a:pPr>
              <a:buFont typeface="Arial" charset="0"/>
              <a:buNone/>
            </a:pPr>
            <a:r>
              <a:rPr lang="sl-SI" sz="2000"/>
              <a:t>	- še danes so razširjen inštrument med Škoti in drugod po Evropi</a:t>
            </a:r>
          </a:p>
          <a:p>
            <a:pPr>
              <a:buFont typeface="Arial" charset="0"/>
              <a:buNone/>
            </a:pPr>
            <a:r>
              <a:rPr lang="sl-SI" sz="2000"/>
              <a:t>	- sestavljene so iz usnjenega meha in več piščalmi</a:t>
            </a:r>
          </a:p>
          <a:p>
            <a:pPr>
              <a:buFont typeface="Arial" charset="0"/>
              <a:buNone/>
            </a:pPr>
            <a:r>
              <a:rPr lang="sl-SI" sz="2000"/>
              <a:t>	- na prve piščali se igra melodija, na druge pa stalen brenčeč ton</a:t>
            </a:r>
          </a:p>
          <a:p>
            <a:pPr lvl="1">
              <a:buFont typeface="Arial" charset="0"/>
              <a:buNone/>
            </a:pPr>
            <a:endParaRPr lang="sl-SI" sz="2400"/>
          </a:p>
        </p:txBody>
      </p:sp>
      <p:pic>
        <p:nvPicPr>
          <p:cNvPr id="20483" name="Slika 23" descr="DU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88" y="3571875"/>
            <a:ext cx="33686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lika 11" descr="http://upload.wikimedia.org/wikipedia/commons/thumb/7/7b/Bagpipe_performer.jpg/200px-Bagpipe_performer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2262" y="407966"/>
            <a:ext cx="1370126" cy="39290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slov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8512"/>
          </a:xfrm>
        </p:spPr>
        <p:txBody>
          <a:bodyPr/>
          <a:lstStyle/>
          <a:p>
            <a:r>
              <a:rPr lang="sl-SI" sz="3200"/>
              <a:t>TROBILA</a:t>
            </a:r>
          </a:p>
        </p:txBody>
      </p:sp>
      <p:sp>
        <p:nvSpPr>
          <p:cNvPr id="21506" name="Ograda vsebine 2"/>
          <p:cNvSpPr>
            <a:spLocks noGrp="1"/>
          </p:cNvSpPr>
          <p:nvPr>
            <p:ph sz="half" idx="4294967295"/>
          </p:nvPr>
        </p:nvSpPr>
        <p:spPr>
          <a:xfrm>
            <a:off x="457200" y="1214438"/>
            <a:ext cx="6472238" cy="4929187"/>
          </a:xfrm>
        </p:spPr>
        <p:txBody>
          <a:bodyPr/>
          <a:lstStyle/>
          <a:p>
            <a:r>
              <a:rPr lang="sl-SI" sz="2000" b="1"/>
              <a:t>PORTATIV:</a:t>
            </a:r>
          </a:p>
          <a:p>
            <a:pPr>
              <a:buFont typeface="Arial" charset="0"/>
              <a:buNone/>
            </a:pPr>
            <a:r>
              <a:rPr lang="sl-SI" sz="2000"/>
              <a:t>	- so male prenosne orgle z ustničnimi piščalmi, na katere so lahko igrali med prenašanjem inštrumenta</a:t>
            </a:r>
          </a:p>
          <a:p>
            <a:pPr>
              <a:buFont typeface="Arial" charset="0"/>
              <a:buNone/>
            </a:pPr>
            <a:r>
              <a:rPr lang="sl-SI" sz="2000"/>
              <a:t>	- nanj so igrali v cerkvi, v samostanu, na dvoru, nepogrešljiv je bil tudi v hišnem muziciranju. </a:t>
            </a:r>
          </a:p>
          <a:p>
            <a:pPr>
              <a:buFont typeface="Arial" charset="0"/>
              <a:buNone/>
            </a:pPr>
            <a:endParaRPr lang="sl-SI" sz="2000"/>
          </a:p>
          <a:p>
            <a:pPr algn="ctr">
              <a:buFont typeface="Arial" charset="0"/>
              <a:buNone/>
            </a:pPr>
            <a:endParaRPr lang="sl-SI" sz="2000"/>
          </a:p>
          <a:p>
            <a:pPr algn="ctr">
              <a:buFont typeface="Arial" charset="0"/>
              <a:buNone/>
            </a:pPr>
            <a:endParaRPr lang="sl-SI" sz="2000"/>
          </a:p>
          <a:p>
            <a:pPr algn="ctr">
              <a:buFont typeface="Arial" charset="0"/>
              <a:buNone/>
            </a:pPr>
            <a:r>
              <a:rPr lang="sl-SI"/>
              <a:t>GLASBILO S TIPKAMI</a:t>
            </a:r>
          </a:p>
          <a:p>
            <a:pPr algn="ctr">
              <a:buFont typeface="Arial" charset="0"/>
              <a:buNone/>
            </a:pPr>
            <a:r>
              <a:rPr lang="sl-SI" sz="2000"/>
              <a:t>				</a:t>
            </a:r>
          </a:p>
          <a:p>
            <a:r>
              <a:rPr lang="sl-SI" sz="2000" b="1"/>
              <a:t>POZITIV:</a:t>
            </a:r>
          </a:p>
          <a:p>
            <a:pPr>
              <a:buFont typeface="Arial" charset="0"/>
              <a:buNone/>
            </a:pPr>
            <a:r>
              <a:rPr lang="sl-SI" sz="2000"/>
              <a:t>	- so pokončne male orgle, ki se jih ne da prenašat</a:t>
            </a:r>
          </a:p>
          <a:p>
            <a:pPr>
              <a:buFont typeface="Arial" charset="0"/>
              <a:buNone/>
            </a:pPr>
            <a:r>
              <a:rPr lang="sl-SI" sz="2000"/>
              <a:t>	- najpomembnejše cerkveno glasbilo srednjega veka</a:t>
            </a:r>
          </a:p>
          <a:p>
            <a:pPr lvl="1">
              <a:buFont typeface="Arial" charset="0"/>
              <a:buNone/>
            </a:pPr>
            <a:endParaRPr lang="sl-SI" sz="2400"/>
          </a:p>
        </p:txBody>
      </p:sp>
      <p:pic>
        <p:nvPicPr>
          <p:cNvPr id="2050" name="Picture 2" descr="http://t2.gstatic.com/images?q=tbn:ANd9GcRi2RbECArj7AiShNvtS5qvoUa6dGkZoA3ibX42uUP9SQRCSCY0J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42852"/>
            <a:ext cx="1785950" cy="25797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Slika 26" descr="PORTATI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2571744"/>
            <a:ext cx="2286016" cy="18538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52" name="Picture 4" descr="http://t0.gstatic.com/images?q=tbn:ANd9GcSodrCWaKytzAcd1gJ236vTWVuHgAzNgJtKHFv2Ncq3ISl1j58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4143380"/>
            <a:ext cx="1969684" cy="24765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slov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TOLKALA</a:t>
            </a:r>
          </a:p>
        </p:txBody>
      </p:sp>
      <p:sp>
        <p:nvSpPr>
          <p:cNvPr id="22530" name="Ograda vsebine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sl-SI" sz="2000"/>
              <a:t>      V zgodnjem 10. stoletju, je bilo znano, da so različna afriška plemena uporabljala tolkala, kot so: djembe, v Latinski Ameriki so ljudje uporabljali macarase, v Aziji karimbase, znane so tudi pavke. V tistih časih, so jih uporabljali predvsem za sporočanje različnih signalov in v različnih ritualih in običajih.</a:t>
            </a:r>
          </a:p>
        </p:txBody>
      </p:sp>
      <p:sp>
        <p:nvSpPr>
          <p:cNvPr id="22531" name="AutoShape 2" descr="data:image/jpeg;base64,/9j/4AAQSkZJRgABAQAAAQABAAD/2wBDAAkGBwgHBgkIBwgKCgkLDRYPDQwMDRsUFRAWIB0iIiAdHx8kKDQsJCYxJx8fLT0tMTU3Ojo6Iys/RD84QzQ5Ojf/2wBDAQoKCg0MDRoPDxo3JR8lNzc3Nzc3Nzc3Nzc3Nzc3Nzc3Nzc3Nzc3Nzc3Nzc3Nzc3Nzc3Nzc3Nzc3Nzc3Nzc3Nzf/wAARCAB5AFIDASIAAhEBAxEB/8QAHAAAAQQDAQAAAAAAAAAAAAAAAAQFBgcCAwgB/8QARBAAAgEDAwEFBgIDDAsAAAAAAQIDBAURAAYhEgcTMUFRFBUiMmGBUnE2crIIJEJidHWCkZKhs+EWIzM0NTdDc7HBw//EABQBAQAAAAAAAAAAAAAAAAAAAAD/xAAUEQEAAAAAAAAAAAAAAAAAAAAA/9oADAMBAAIRAxEAPwC8dGjRoDRo0aA1rqJkp4jJIcKPT+rWzSWrKmopEY/NKSB64Vj/AJ/bQM7yV1TWyzAIkC9JiMMxkkUc56o+nBz6hj4DjjlNuO43/btJUXcCluVup1DzUqxGGdIwPjcP1FWI5PTheM85HMidQtfC5J/2bqBnjkqf/R1pvs8VLZq6oqJFjhip5Hd2XqCqFJJI89BnZ7nSXi2U9xt8yzU1QgeNx5g+R9CPAjyOlmue/wBz9uealvUm3qmf96VSGSBWPyygZIX9Zc5H8XXQmgNGjRoDRo0aA0aNGgNNl/aoipqeaihWaojqoelGbpHSzhHJP0RnP2056i97vdPDui2WuoLpTsrvJUFG7sSkYjjL46QWXvDgnyH4hoHuoqCKBakowPSrYA6un/L1+mdRbtXuFBH2dXKSplzHUw93B0NnvHb5MYPIzz6YHnp6ue6rHbMRT18UlQeFpac99O59FjTLH+rUPhtW2vb5juy2UUEt2rRJQ0tW6F4QwUdHSDhSzhmOOCWwTnxCtuw3Z8173DHe5wot9slDfEue9mxlVH6vDE/l65HSuklrttDaqQUtspYaWnDFhFCoVQScnAGlegNGjRoDRo0aA1hLIkMbSSMFRAWZicAAeJOs9Md+ucMFdQ0LsOqUSVDjBOI4lyTx/GKaDCprKy6UknuiRIJgnWkcwIdwGIw3gY89LD1B5wMEacoKeklpIikKGI/GoZfMgg59SQTnPqdQvsiqa+ot92qNwSxm6VVyeQ9MisGj7tAvTgn4RhgPTSveFf7HU9MdTJBR2mme6Vawth5X6j3UXPkzByR54A8DoIF2hb49y1kkW21pqOmp5XigFPCF7+cDDynAwUTqIA8355CnWjZMMFgqGe908Nx3bcYYaimavkLd0jiTJctkr0JGXZvHBCj6w/sr21Nu/d0C1nXLQ0n74q2c56gDkIc5+ZvEenUdOfajDV7Z7T2uFTH3tPOYpk8R30IwrIWPnhSp9QefE5C+qF2oh1CqimRVRpoIo+hYQwOGVSSQPoT4Akc+L4p6gCPPVL9jV1uD7jr/AH7cIYqq8A1kVJKCZpuOCCflULnC+JAz8o5t2gPdNLSHAELDo/UPI/LHI/o6BZo0aNAaNGjQB0wWiCWrulwuFUI1ZakxU/ScsIVUL0vxxl+tx9GGn46rntP3O207NNc7fj3hU1qwwMTxhVHV1DPxL8DDHkW8tBFrrYrjc63cZ29Qq8dPeHaWlDKApEceHSNh0sxYMTyDxgYJyIlfd0pPtuooP9QLtWslJVhlaNgkbAqZA4PSynKfORg58ji3eyi5PdYbzVzUppp5q3vJoWfq7t2UHAPpgg/16rTddkqe0Pcm5KnbtujaS3VCxiRGCe0jHSQc8FgUJByODjnIwFndjW2129tCMzBfbqxzNU85KHwVPsPEepOse13aEO5LMlT3PXVUSyFGEhUqpU84wcgMEJGM4DAcnGqmjvnaB2eU6JcaORIGRYoWqlLqgUHCh0byH8Ek8DganNh7W7VebS9Jd60W2vkjaNvaoDJAxIIyGTGB54b8ufHQMXZRuGp21ffdW6LbJBLWwGdK2QO0pCluXGTlfhIBAB+EeIxiy6PfW2bvcqUWi8QTVUk3s/cYZWkBz4BgPA858MZA5OmiwXmy2Wzm73PdFmr6rqaOa5iLqlmGSwjwrZGAeFA8AONUrTtQwdo9trrdcqapppbukw7qOSPuVMoOGDqPU+BPhoOsdGjI0aD3Ro0aBNcJHSmIiYrI7KikDJUk4zj6eP21Qm8atNxdsdrsNfBILZQVEdMsB56wcMzH6Nxk/hGdXxPh7jTRt4Kjy/cYX/w51EDaLXP2qR3WoUNVtQutIPAAxEK7nnkkS9Iz+BvpoG64XyPbO3963GJUimSsaGDoHjIVVU4+nB/IDTj2LWH3HsSjaRAtRXk1cv5N8g/shePUnVe7lp63c2+4NrS07LbprzLUySBSOpEHxfEOM4Lf21+91091txurWWnniNXDAJWgQ8xpnAyPLy40CutpKeupZKWshjnp5V6ZIpFDKw9CDrlvfe16GHfsu39oiSc4A7hnz0S4JKKxPOAB4nOSRrpLd98i25tu4XaXpPs0JZFJx1ueEX7sQNcx7OqaiGvu266mXMluhkmErAHrqpcpGCPM5Zm/oHQR+6We5WlwlyoKqlLeHfxFA35E+P21lt6gqLpfaCho0d5p50VQgyRzyfyAySfIDXZkESNSRIyh07tRhhkEY1rhtlvgqDUwUNNHOQQZUhVWI9MgZ0CgAgAc6NZY0aD3WMjrHGzuwVVGSxPAHrrLTXfnd6b2elmVat/iiQx951EeZXqXIBxnJA8iedAybo3fQbXonu1zaVe+kWmhijQO6cFslSRjg9RGRx0jx037TjpLterhKtwimNItJ7F7POHaOFVfDOfxv1ydQI8CPodUl2lXS4ndlyorxFTTSQ1RkCx9QQO0cSlvEE5WNODx46tzsmsEdx2ZabjWyV0E6tMY1gq5YUaMsVAKKwGPhB48cA86DZFR1903vdYrPV+7aOeMCprIwDMWSSRXWLIIBOE6mxkYX6Yl9g2jZNvzPUW+jHtkme9q5nMk0mTk5dsnkgajd6oLntW7UFfZ3aso3d45KaUgyAkFulXPJDdJxk/MEzxnpmi3SkemhnSXrSeMSRBFLM6kZBAAJxyNBTv7o6/FUtu34ZCC+aucAnkDKoPrz1n7DUEutono9iU0crezwRstTNkHNVVSgdEaggcRw4YnyLMPHWzeFY29e1ZoYknkhlrI6SONV+IRqQrYGRj+E3JHieRqab4t163HXS2u0XK3R0qwKslJNIrMV6/hIURlkHUcfMeccjQXDt2tS5WC3V0ZylRSxyD7qDpx1D+ymkrbbsykttydGqaN5Im6JRIACxZQGB/Cw/Lw8tTDQGjRo0DbfbmbbSp3EPtFZUOIaWn6wveyEE4z5AAFiecBScHw0We2exh6mpkFRcKgL7TUdOOrGcKoyelBk4XPGSTkkktvtMNRvhYZyyzUtI4pkJ4YMYy7j1PKj6DP4tSPI9dBFdwdne2twXSO5XGhBqlcM7IenvsYwH/EMLj8tSeCGKmhjhgjSOKNQqIigBQPAADwGtNfcaK3QtLX1lPTRqMlppAgx99Qi+X25bhpjFZnltNlkPTNdpUKzTrjJWmj+Ykj+GQPMjOM6BJu7cUtVfhPQDvbdt0mSYrnFTXOpSKAHw+Hqyx56c84xqG7KavobFJvOyVctYtDG9Dc6KSTGaeNR0PGcAZVcNgjnnzJy0XjcSXQJbbDSPQWK0UjTQ0LAB62MnpmbrycExs/IycdfPOnFbxT2a1XenasQi62iSIKcj2kd0xgqAPAEoGjcfjUeugiey4aq3WW+bnovhrLcsS0snSGwzuBIwB9EOCfINq+N5VcfuOx3uOGBaqWsoVFQVHVHG8qMwU+hwAR6abtk7KpLbsagiroFZqmDvK04GR3gJ+4CnpI8CB9NJu0O3VFi7HpKN5lle3SQiCVARhFmUR5z5hSAefLQWNEie86hguHMUfUQPHl8aWabbdUGorqoHHVEqK2D58sP7mGnLQGjRo0EL39tupuUtPc6Cnjqp6MFu4MjRSMcYzFID8LYJBB4b4eQVB1UlTuywyVKwVNVvS3Tqeianlur90p8w2Qzj7LnXRra5h7df8AmHW/9mL9nQKY77t6Wolh2vZh73mfopautUT9Ugz0kPKxAY4HSOgEnA48sa6mrKpKC63y71MtHW0sYqm9pk+BHdopThmOTHJ3ZKjC8qMDxLPVf9b+cLd/gvqwd2/olef5wuX7aaCGLT1Fjo4aqWFDcdrV/s1bGvKzUsrFl8eCCxlXw5Ei6jsQ9/7gobXSNUe7fajDRwyctDC8pbnGefiJJ/v05b8/41c/5PQ/4EelvY5+lMv8m/8AtFoL+vu4qu21sFrsdiqLtOio9SkUixrTwnIB6m4LHpOF+hzjjKa9UH+ktikslTQV8NLUmF5FdFVo1WRXaPqBxn4cAgnGTzwMr7R+mG4f1KX9h9P/AJnQILTEiz1ci00lOxMasshBY9KDByCfLA8fLTlpNTf71V/rL+yNKdAaNGjQf//Z"/>
          <p:cNvSpPr>
            <a:spLocks noChangeAspect="1" noChangeArrowheads="1"/>
          </p:cNvSpPr>
          <p:nvPr/>
        </p:nvSpPr>
        <p:spPr bwMode="auto">
          <a:xfrm>
            <a:off x="155575" y="-411163"/>
            <a:ext cx="581025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sl-SI">
              <a:latin typeface="Calibri" pitchFamily="34" charset="0"/>
            </a:endParaRPr>
          </a:p>
        </p:txBody>
      </p:sp>
      <p:sp>
        <p:nvSpPr>
          <p:cNvPr id="22532" name="AutoShape 4" descr="data:image/jpeg;base64,/9j/4AAQSkZJRgABAQAAAQABAAD/2wBDAAkGBwgHBgkIBwgKCgkLDRYPDQwMDRsUFRAWIB0iIiAdHx8kKDQsJCYxJx8fLT0tMTU3Ojo6Iys/RD84QzQ5Ojf/2wBDAQoKCg0MDRoPDxo3JR8lNzc3Nzc3Nzc3Nzc3Nzc3Nzc3Nzc3Nzc3Nzc3Nzc3Nzc3Nzc3Nzc3Nzc3Nzc3Nzc3Nzf/wAARCAB5AFIDASIAAhEBAxEB/8QAHAAAAQQDAQAAAAAAAAAAAAAAAAQFBgcCAwgB/8QARBAAAgEDAwEFBgIDDAsAAAAAAQIDBAURAAYhEgcTMUFRFBUiMmGBUnE2crIIJEJidHWCkZKhs+EWIzM0NTdDc7HBw//EABQBAQAAAAAAAAAAAAAAAAAAAAD/xAAUEQEAAAAAAAAAAAAAAAAAAAAA/9oADAMBAAIRAxEAPwC8dGjRoDRo0aA1rqJkp4jJIcKPT+rWzSWrKmopEY/NKSB64Vj/AJ/bQM7yV1TWyzAIkC9JiMMxkkUc56o+nBz6hj4DjjlNuO43/btJUXcCluVup1DzUqxGGdIwPjcP1FWI5PTheM85HMidQtfC5J/2bqBnjkqf/R1pvs8VLZq6oqJFjhip5Hd2XqCqFJJI89BnZ7nSXi2U9xt8yzU1QgeNx5g+R9CPAjyOlmue/wBz9uealvUm3qmf96VSGSBWPyygZIX9Zc5H8XXQmgNGjRoDRo0aA0aNGgNNl/aoipqeaihWaojqoelGbpHSzhHJP0RnP2056i97vdPDui2WuoLpTsrvJUFG7sSkYjjL46QWXvDgnyH4hoHuoqCKBakowPSrYA6un/L1+mdRbtXuFBH2dXKSplzHUw93B0NnvHb5MYPIzz6YHnp6ue6rHbMRT18UlQeFpac99O59FjTLH+rUPhtW2vb5juy2UUEt2rRJQ0tW6F4QwUdHSDhSzhmOOCWwTnxCtuw3Z8173DHe5wot9slDfEue9mxlVH6vDE/l65HSuklrttDaqQUtspYaWnDFhFCoVQScnAGlegNGjRoDRo0aA1hLIkMbSSMFRAWZicAAeJOs9Md+ucMFdQ0LsOqUSVDjBOI4lyTx/GKaDCprKy6UknuiRIJgnWkcwIdwGIw3gY89LD1B5wMEacoKeklpIikKGI/GoZfMgg59SQTnPqdQvsiqa+ot92qNwSxm6VVyeQ9MisGj7tAvTgn4RhgPTSveFf7HU9MdTJBR2mme6Vawth5X6j3UXPkzByR54A8DoIF2hb49y1kkW21pqOmp5XigFPCF7+cDDynAwUTqIA8355CnWjZMMFgqGe908Nx3bcYYaimavkLd0jiTJctkr0JGXZvHBCj6w/sr21Nu/d0C1nXLQ0n74q2c56gDkIc5+ZvEenUdOfajDV7Z7T2uFTH3tPOYpk8R30IwrIWPnhSp9QefE5C+qF2oh1CqimRVRpoIo+hYQwOGVSSQPoT4Akc+L4p6gCPPVL9jV1uD7jr/AH7cIYqq8A1kVJKCZpuOCCflULnC+JAz8o5t2gPdNLSHAELDo/UPI/LHI/o6BZo0aNAaNGjQB0wWiCWrulwuFUI1ZakxU/ScsIVUL0vxxl+tx9GGn46rntP3O207NNc7fj3hU1qwwMTxhVHV1DPxL8DDHkW8tBFrrYrjc63cZ29Qq8dPeHaWlDKApEceHSNh0sxYMTyDxgYJyIlfd0pPtuooP9QLtWslJVhlaNgkbAqZA4PSynKfORg58ji3eyi5PdYbzVzUppp5q3vJoWfq7t2UHAPpgg/16rTddkqe0Pcm5KnbtujaS3VCxiRGCe0jHSQc8FgUJByODjnIwFndjW2129tCMzBfbqxzNU85KHwVPsPEepOse13aEO5LMlT3PXVUSyFGEhUqpU84wcgMEJGM4DAcnGqmjvnaB2eU6JcaORIGRYoWqlLqgUHCh0byH8Ek8DganNh7W7VebS9Jd60W2vkjaNvaoDJAxIIyGTGB54b8ufHQMXZRuGp21ffdW6LbJBLWwGdK2QO0pCluXGTlfhIBAB+EeIxiy6PfW2bvcqUWi8QTVUk3s/cYZWkBz4BgPA858MZA5OmiwXmy2Wzm73PdFmr6rqaOa5iLqlmGSwjwrZGAeFA8AONUrTtQwdo9trrdcqapppbukw7qOSPuVMoOGDqPU+BPhoOsdGjI0aD3Ro0aBNcJHSmIiYrI7KikDJUk4zj6eP21Qm8atNxdsdrsNfBILZQVEdMsB56wcMzH6Nxk/hGdXxPh7jTRt4Kjy/cYX/w51EDaLXP2qR3WoUNVtQutIPAAxEK7nnkkS9Iz+BvpoG64XyPbO3963GJUimSsaGDoHjIVVU4+nB/IDTj2LWH3HsSjaRAtRXk1cv5N8g/shePUnVe7lp63c2+4NrS07LbprzLUySBSOpEHxfEOM4Lf21+91091txurWWnniNXDAJWgQ8xpnAyPLy40CutpKeupZKWshjnp5V6ZIpFDKw9CDrlvfe16GHfsu39oiSc4A7hnz0S4JKKxPOAB4nOSRrpLd98i25tu4XaXpPs0JZFJx1ueEX7sQNcx7OqaiGvu266mXMluhkmErAHrqpcpGCPM5Zm/oHQR+6We5WlwlyoKqlLeHfxFA35E+P21lt6gqLpfaCho0d5p50VQgyRzyfyAySfIDXZkESNSRIyh07tRhhkEY1rhtlvgqDUwUNNHOQQZUhVWI9MgZ0CgAgAc6NZY0aD3WMjrHGzuwVVGSxPAHrrLTXfnd6b2elmVat/iiQx951EeZXqXIBxnJA8iedAybo3fQbXonu1zaVe+kWmhijQO6cFslSRjg9RGRx0jx037TjpLterhKtwimNItJ7F7POHaOFVfDOfxv1ydQI8CPodUl2lXS4ndlyorxFTTSQ1RkCx9QQO0cSlvEE5WNODx46tzsmsEdx2ZabjWyV0E6tMY1gq5YUaMsVAKKwGPhB48cA86DZFR1903vdYrPV+7aOeMCprIwDMWSSRXWLIIBOE6mxkYX6Yl9g2jZNvzPUW+jHtkme9q5nMk0mTk5dsnkgajd6oLntW7UFfZ3aso3d45KaUgyAkFulXPJDdJxk/MEzxnpmi3SkemhnSXrSeMSRBFLM6kZBAAJxyNBTv7o6/FUtu34ZCC+aucAnkDKoPrz1n7DUEutono9iU0crezwRstTNkHNVVSgdEaggcRw4YnyLMPHWzeFY29e1ZoYknkhlrI6SONV+IRqQrYGRj+E3JHieRqab4t163HXS2u0XK3R0qwKslJNIrMV6/hIURlkHUcfMeccjQXDt2tS5WC3V0ZylRSxyD7qDpx1D+ymkrbbsykttydGqaN5Im6JRIACxZQGB/Cw/Lw8tTDQGjRo0DbfbmbbSp3EPtFZUOIaWn6wveyEE4z5AAFiecBScHw0We2exh6mpkFRcKgL7TUdOOrGcKoyelBk4XPGSTkkktvtMNRvhYZyyzUtI4pkJ4YMYy7j1PKj6DP4tSPI9dBFdwdne2twXSO5XGhBqlcM7IenvsYwH/EMLj8tSeCGKmhjhgjSOKNQqIigBQPAADwGtNfcaK3QtLX1lPTRqMlppAgx99Qi+X25bhpjFZnltNlkPTNdpUKzTrjJWmj+Ykj+GQPMjOM6BJu7cUtVfhPQDvbdt0mSYrnFTXOpSKAHw+Hqyx56c84xqG7KavobFJvOyVctYtDG9Dc6KSTGaeNR0PGcAZVcNgjnnzJy0XjcSXQJbbDSPQWK0UjTQ0LAB62MnpmbrycExs/IycdfPOnFbxT2a1XenasQi62iSIKcj2kd0xgqAPAEoGjcfjUeugiey4aq3WW+bnovhrLcsS0snSGwzuBIwB9EOCfINq+N5VcfuOx3uOGBaqWsoVFQVHVHG8qMwU+hwAR6abtk7KpLbsagiroFZqmDvK04GR3gJ+4CnpI8CB9NJu0O3VFi7HpKN5lle3SQiCVARhFmUR5z5hSAefLQWNEie86hguHMUfUQPHl8aWabbdUGorqoHHVEqK2D58sP7mGnLQGjRo0EL39tupuUtPc6Cnjqp6MFu4MjRSMcYzFID8LYJBB4b4eQVB1UlTuywyVKwVNVvS3Tqeianlur90p8w2Qzj7LnXRra5h7df8AmHW/9mL9nQKY77t6Wolh2vZh73mfopautUT9Ugz0kPKxAY4HSOgEnA48sa6mrKpKC63y71MtHW0sYqm9pk+BHdopThmOTHJ3ZKjC8qMDxLPVf9b+cLd/gvqwd2/olef5wuX7aaCGLT1Fjo4aqWFDcdrV/s1bGvKzUsrFl8eCCxlXw5Ei6jsQ9/7gobXSNUe7fajDRwyctDC8pbnGefiJJ/v05b8/41c/5PQ/4EelvY5+lMv8m/8AtFoL+vu4qu21sFrsdiqLtOio9SkUixrTwnIB6m4LHpOF+hzjjKa9UH+ktikslTQV8NLUmF5FdFVo1WRXaPqBxn4cAgnGTzwMr7R+mG4f1KX9h9P/AJnQILTEiz1ci00lOxMasshBY9KDByCfLA8fLTlpNTf71V/rL+yNKdAaNGjQf//Z"/>
          <p:cNvSpPr>
            <a:spLocks noChangeAspect="1" noChangeArrowheads="1"/>
          </p:cNvSpPr>
          <p:nvPr/>
        </p:nvSpPr>
        <p:spPr bwMode="auto">
          <a:xfrm>
            <a:off x="155575" y="-411163"/>
            <a:ext cx="581025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sl-SI">
              <a:latin typeface="Calibri" pitchFamily="34" charset="0"/>
            </a:endParaRPr>
          </a:p>
        </p:txBody>
      </p:sp>
      <p:sp>
        <p:nvSpPr>
          <p:cNvPr id="22533" name="AutoShape 10" descr="data:image/jpeg;base64,/9j/4AAQSkZJRgABAQAAAQABAAD/2wCEAAkGBhAQEA8NDxAQEA8NDw0PDw0PDw8NFBAPFRAVFRUQFRQXHCYfGBkjGRcUHy8sIycqLCwsFR4xNTAqNSYrLCkBCQoKDgwOFw8PGiokHCUqNS8pNTUqKSo1KiwpLCkpNTUvLS01LywvKyopKSktLCwtKiwvKS0sKiksNSk1LC4pLP/AABEIALcBEwMBIgACEQEDEQH/xAAcAAEAAQUBAQAAAAAAAAAAAAAAAQIDBAUGBwj/xAA/EAACAQIEBAMFBgMGBwEAAAABAgADEQQSITEFBkFREyJhMnGBkaEHFEJSscFy0fAVIzNigpIWQ1NUsuHxNP/EABsBAQACAwEBAAAAAAAAAAAAAAABBAIDBQYH/8QALhEBAAIBAwIEBQMFAQAAAAAAAAECAwQRIRIxBUFRYRMikaGxcdHwFBUygfFC/9oADAMBAAIRAxEAPwD2mJMiZIIiICIiAiIgIiICIiAkSYgRaJMQhESZEBERCSIiAiIgIiICIiAiIgIiICRJiBESYkCqIiBESYkiJMiTASJMQEREBERAiJMiAiIgJEmRAREQEREBJiICRJiBEREBERAREiBMSIgTEiJAriIgIiJIREQEREBERAREQERECIiICRJiBEREBERARILAanQDcnpNFxHnLC0b2Y1Su4pi4HvbaYzaK92zHivknakbt9eLzzrF/asQfJRS3+Z2J+lpaw/2tG/no0yP8rOp+t5r+PT1Xf7Zqdt+n8PSomi4JzbQxSgi9Ms2UB7WLflDbX99pvJsraLcwo3x2xz02jaUyIiZMCIiAiIgIiIFcREgIiJIREQEREBERAREQEREgRERJCIiBERIvAmarjHMNPD2SxqVm0Sim5Pqek1nN/N64UGlTINU7npTH855rS5oq56tQqXR9GcVDTIA1OU731/WVc2fo4r3djReF5M8dcxx+W75q45jG81QgUx/yqRLqt9g+XY7bmafB8UpgrSesz4bFKTWVL0nRlGxAJsDptv8CJmcL5joYhWoYlKIRSPBoM1RVY23ZxcFrn8QHeXK3B8DVU0qeGelUViWyszeGbXALAlXpnbQ3F5zpta88vRY6Uw1+Fekx+kR9fXj1jz9XB16lySCcpJy3te19L+ssbHW530uVnZcW5KdWL4cN4bgMKbHM1MnemW6+h905jiNHw3sbE7ldwNdiesz2diuXHlr8srtDmiqr0WdUdaFPwwoHg5ltYZmSxJE9g+znnH79RNN/wDGpDX1W9vpp854bhsI9ZxSpgF22BZU+rETr/std6PERSOhztRcAgi+VgdRodQJtwT024ef8U0+K+K23+URvD3SJF4nTeNTESIExEQEREgVxEQEREBERJCIiAiIkBEReAkReICIlt6wG8kXJEpWoDtJJgCZpOaOYBhKVxY1XuKY7d3PoP1m2Z54n9oHMLV8UwQ+VTkX+BdL/E3PxmnLfprw6Hh2l/qM0RPaO7WY7iFSvUJGZyW1bVszX+Z+E3vBuWECEV3K1am1JabVGVPUAadfSavgXFVwyswAZ20S4vlbuJFTmjFhahWqVWrbzWW5PZSdVsO05Nt5e5tXJavw8W1Yjz9ftLNXF/ca7Uw58O3mWkvhtm3HiJUGo1+u86ngapVXPSBysczDJ4Wo02Btv2tPN8EpZy5YFr6q4LliwOvX6z0DgfFaSFKSuWZwfMNLkLtb+tpsrxz5qeuxdNd45ttz77NjjcVT9hzbM6qFvkYsbAKB17Tzzm/gXhF8TTdWpPWKZBujW1XsQCGHwm35mZfvS508Vq9GpTo0SxutUlbVGudF3OnYzDrcEI+7Yeu7NSSnVIVbUlVwL5ydzu2p9JEzMyp6fJ8Dpv1d45j9mmp4epRw5xRqYco+XJhagp1/Eubez+EjfSx01nU/ZpS8bHpVFCnQ8JGd0pqyC4UgNYk63ZZz/EeHDB1qNegA6Fctqtqnnsbi3TSxFtjPVeQeEGnTqYuo2apjMjZsuTyW0sDqASfkBLGCm9t1XxDUR8OZj/066TeU3kgzovMJiRJgIiIE3iREC5EiTICIiAiIgIiICIkGBZqVCTlXf9B3lC0cxI8XUbgAG31lNzlrEe1bS29rf/Zj4K3g1Su99bb2sP2vAylw97gVb23sAbfWFBsSjh7bjrMXDBQ9PJud7fltreKX/wClsvUtm91tfrAzfHut5ZYuEBVDnZiDcXIWSBrUttc2lqpfw08xvnbW59YFxK57XbqAJFXFEe0CPfLTEikSDYu9ietpYzE0qqk3yWKk62MDB5mx70sJVqKG8Rr01AGouCM3yuZ4h4Lu7NlYsb+XW4A6ntPV+Y65qUUpXJyuWc3OxB037fvOT4rw/JhHqoCHqPYkE3ynYelv3M5WozxOToeo8HmuOvPe0uMxYqJo6lbgfpe15fxdYHD0DYAkkX22uJNBiaNdHObKuZSTmsdf5THxFBzhqFlJF31tYbmTEO9fNNZjfyZNXGkGmXXJlF1AJXNa1jeXv7RroPFp0mSxDeLa7E2/rpMo8ErHwGQZnFFSqZFqKT2YkgA+mp9JuuGctE1QKlZHq2BegEqC11uEIBuD19kiRwrZdVXZqeV64YYjG1qqmqSczvdiqAXLHsD+01vEsQ9ZkqU2JWvUzU6Fy2ijL4jKTpfXQzYYhvu71E8JVvmtkyDzA6Npp3GvyBlzE4zwarCk2ZamVg1RKbkhkDagg66207TGO++zGmky2t1125jj024b7lfll8ZWR61zhcNuDdvEq9VLfibqx2GwnqyaaDboBpPBk4maZDJVqLuQUq1qdtewOk6Dhv2mV6dg7iooA/xAWJ/1DWXceWtY2mHM1fguptPVExPt2euCSDOV4L9oWFrkI7Ck5/Mbqf8AV0+M6kHr3lmtot2edzYMmG3TkjaVYMmUiTMmlVEiIEyIiBciIkCYkRAmREQJiRJgIiUs4G5A95AgWnQg5l+I7iW0qqpJFIgtvltrLxxKfnT/AHr/ADkfeKf50/3L/OR1QnaVlKyqSVpEE7kZReENrimmQtux3mQHU7EH3EGVCSLaUrLaWjT0C9iTeZUpJhDCqpYFCCVOumhBmr4jjFpUyoBu50BIzOe3ulzinMKqTTpf3lTUEjVVPqRufQTUGm2tSoDUqNsScij0Jtp7hKGo1cU3rTv9o/nouYdPNubdvy0/FMSlOgy1cxao+ZnUgan8Iv0A0+M0VXjSVEeioL0n0YAgFT0JO0zuZ6VW4zhquYEhUXJSXU7n/wBiczWpsRYlUGwRcoC6DUW9bzj0x9Xz2l6rSaCclYvM7QtoKFOm1OmC7PcsahXYdANorNUr06dKmjlqZN8qG2vaUYeiq3sAdCfNYmbD+1Kip4SNbVtFvoNNb+v7ToRfd2Iw7R8sbz7rOJGIXwCwdBRAIps9vPsWAB00lVJ0NU4khjUYgsXqA2JFrr1vNfiMQxt5rk+177HtM/lvhj1qosbCnld3PmPtaADa9x9JPVtynJiripN7TEbM1eB4usLsudRcoanle24Ck6keh0leH5Kqugql01ykUxcnLfa/Q26Ts8ViBTptWqXHhhiGBRWv2BOh+M5vDcy1lP3h6T08NWD5LjMufISuWwHtNb6zVF5nmHKw6zVZKTOOKxET9fb9f0anFcnV1ZhTUMAzICW1cg9ulxrMB+CVqTZqtFwPMMuW1gRuDY7TvcLhcQ7VKtVglN3YpStZst9A3bpMzFYhadMmwYoGupJ8wtbbbcj5TfXpt58ttfEr7xTi0+37vJA1SiyVUOV0LWbQ69QQbggg/Wel/ZzzlnKYCszF/DUrnAWzflW2hW2U+l/fPPOM4kPUc2AuT5Bpl9LTE4ctanWo1qSuCan90VBOYg2IHeRW00neG3xHS01OL5uJ8n0pJlvDVMyI/wCdEb5qDLk6z52mIiAiIkC5ERAREQERKGaBpOIcylHemirdGKlmLHUb+VR+81WI5lrbGoE/hVE/8jebfiHL2GrMajqwdjclKjrc9yt7fSauvyjS1yVnT3pSf9gZys2DVWmdrcfRfx5MERG8csKpxF3/AOZVa/dy36KZYFQXvYk+pP66S4/KVX/vNOwpZP0Jls8pP/11PvarrOffQ6me/P8AtarqMMdl+nV6hPddnHz8+kuDEAXzpddvaLfQPML/AIRqXuK1Ie8Vm/eXV5RJHmxIHqtNv3eao8O1G/8AjH2ZTqcXr+WUMXTUaKwAvoM/T3NK1xxsGGc6Xtdhvt+KWv8AhGkR5sRXNvysE/W81uNwtBb08KtWvUGhrVq9RqaH+FSMx+km+iyY69V7RH89oK5qXnasTLPrcVYXsag9Mzn43zS2eMk6E1BpexJtY+paa/C8lixq4vF1h2VXyEnsB0mkx3BR4vh0M7HuarkKPzMb/wBdpjTFe20by2TNY5dT/bK9iOljex+by8nE1FiWp0+xut/0/eanhvCkoplJNRj7TuS2vYA7CVNRpKSwGVj1Un95a/td+8W5Vv6ynaYW+a8dRfwy+Ib2WAJp1T8fWc1XqUbWFdQDluPDqdNvNqPXf9JkcewbVfZe+W9lbTTtcTlq1KpS0a4v8j69pvrp7VrtZ6jw7U4cmKtYvz6cfs6PC/d/YFRGbMQWbMpKnoARp9Tr0tK8VwtFsPEQi63KPfXpvuL9py2GrakHqTr193rNpg0Rqn97UyoiZgpfL4hGyBjtf4zZ07QvzvTnqnZTiMOVVa+Uim75FfQZiL9JXwnIzkVfE8MaeLTU+Q33Y22jjtJrLUy+Ejt/dYfNntZRmew0F7Cbzl/HUFoUrvTRrEsDUVfNfcg9TYTC1piu7Tn1dow9VY3mZ248v988x9G2pYWiaS03cOjKfM9Rmzi/tg31P6Tm6QxZP3Si7mlRqnyvZVUrUJBJ7XF7esoq4hnrVmwzU1Wneq1N2XKzWYEoLkXIvcg2NxtN1wfGCpRSz+YDM5upbMWJN9dBc++at5qoRa+mpa3+W+08+U88/wDGVhOc1a9OrSZaiEq2QqVLA20vqBp6zAxXES5aq7imrEjKDm02t66TU8coIalMUbeNqppoyDS2hPreYD8NrOGcrr4gohL6vUuQ2UbaWN/jNtYrEbrGnx6fb4kfLM+rG4rWQuShZgSWu1rs2l9Z0PBeJYS4ZMyK1Vmp0HCv4TBFBcEC63v31t8Jy+LpNTco4sVO1+lt7/WdL9nPLzYnEhmB8GkQ9QkdBsvvJ+l5tjH1bJ8QnH8LqtbiI+r2zAC1KkDuKdPf+AS/KQ0kGdSOHz+eZVRIkyUEREgXIiICIiBBlqoDL0giBrqwaYVbNN2ySw9AGNjdz9Qt6ywzN6zoGwYlo4EdpHSndovFb1lqtjiouTabjGIlNS7aAf1YTnmptVbM4sL+Wne1h3aVNTnjDG3e3ksYcU5J9lDV6lbQkrT6jUZvf6S+2Lp4dbADNbyL123I6fr3lviPERTARCoNvaHT4d5j8M4NUrnMbhTu53b3dpyq48me+/eftDozamKvpH5WqJrYhybm50L75R2X1m0pcIKLZF31JOpJ7k9TOiwHCUpqFA2meuGHadjBpq4o9/Vzcue2SfZxVXhtTtMCtwxut56IcIO0s1OGqeksdLTu8yrYEjea/E0hYgi46g6z07E8vq3SabGco3vaYTWWdbPK8Vw0Ak09L/hOvymBiAwIJJB9PdPR8Xyk42E1GK5afqt/hNU43b03i2THHTf5o+7lqfGKzPm/xKjK9MZlLeU9AAdNj8zMrh2HSlbx6FQOxt41Snmp0x0NtvnMx+X2RsyhlYbEaS5fFAEZr37qP2tNFsM+ULF/E8do2rG0efl+GBxulQLUlpuDUd7O2bOLdCxHW5+AHSbscMolVDUFWygEEAkH+NfaHrNKOEHzEqSX9q4Q/K6+X4TZUFrKuSlSCC9/xP8ArMJwW8mvNrqTStaWnj9WlpMaOKYUwSQWCZEJYAj8IbY2uLm/eXa3EagZSpZalIlURcjpTQrr5tc7G9r++bWnyriK7ZnDG/fyge4TqeCchKhDVLEi3lm6uDfmWV/FMe0TtvO238/45fl/knEYxvFqE00ckvVqC5Yf5V6nfsJ61wTg9LC0lo0VyqNSTqzN+Zj1Mu4XDBQABYCZaiWqUirjarWZNRPzdvRUJIlMqE2KasSZSJVIQREQLkREBERARIkwIIlJWVyLQLZSW3WZFpBWB57xrmIJjThq6lUCK9B91fTzemYG/wBITE1a5thqbEHd39kfGdxX4ZScguisRqMyg2PeXqeGVdAAB2AlK2jra83tK1GpmtYrEOX4XygARUrnxH3tbQH0E6WlhgosBYS/aTLdaxWNqwr2tNp3lSElVoiZMSLREJRaUlBK4gWWw4PSWKnDlPQTNkQNTU4HTP4R8pYbl2l+UfKb2RaNoTvLRjl+l+UfKXU4Og2UfKbfLIyxsbsFMEB0l1aIEyMsZZKFoLFpcyycsCgCVASoLJtIEWk2iIQREQK4kSYCIiAiIgIiICIiAiIhJIkxAiJMQIiTIgIiICIiBESYgRERAWi0RAWiIgIiICIiBEReIEgybyYhCJMRAREQEREJIiICIiAiIgJERAREQEREBERAREQIiIgIvEQF5F4iAvIzREBmjNIiBGaTEQP/2Q=="/>
          <p:cNvSpPr>
            <a:spLocks noChangeAspect="1" noChangeArrowheads="1"/>
          </p:cNvSpPr>
          <p:nvPr/>
        </p:nvSpPr>
        <p:spPr bwMode="auto">
          <a:xfrm>
            <a:off x="63500" y="-841375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sl-SI">
              <a:latin typeface="Calibri" pitchFamily="34" charset="0"/>
            </a:endParaRPr>
          </a:p>
        </p:txBody>
      </p:sp>
      <p:sp>
        <p:nvSpPr>
          <p:cNvPr id="22534" name="AutoShape 12" descr="data:image/jpeg;base64,/9j/4AAQSkZJRgABAQAAAQABAAD/2wCEAAkGBhAQEA8NDxAQEA8NDw0PDw0PDw8NFBAPFRAVFRUQFRQXHCYfGBkjGRcUHy8sIycqLCwsFR4xNTAqNSYrLCkBCQoKDgwOFw8PGiokHCUqNS8pNTUqKSo1KiwpLCkpNTUvLS01LywvKyopKSktLCwtKiwvKS0sKiksNSk1LC4pLP/AABEIALcBEwMBIgACEQEDEQH/xAAcAAEAAQUBAQAAAAAAAAAAAAAAAQIDBAUGBwj/xAA/EAACAQIEBAMFBgMGBwEAAAABAgADEQQSITEFBkFREyJhMnGBkaEHFEJSscFy0fAVIzNigpIWQ1NUsuHxNP/EABsBAQACAwEBAAAAAAAAAAAAAAABBAIDBQYH/8QALhEBAAIBAwIEBQMFAQAAAAAAAAECAwQRIRIxBUFRYRMikaGxcdHwFBUygfFC/9oADAMBAAIRAxEAPwD2mJMiZIIiICIiAiIgIiICIiAkSYgRaJMQhESZEBERCSIiAiIgIiICIiAiIgIiICRJiBESYkCqIiBESYkiJMiTASJMQEREBERAiJMiAiIgJEmRAREQEREBJiICRJiBEREBERAREiBMSIgTEiJAriIgIiJIREQEREBERAREQERECIiICRJiBEREBERARILAanQDcnpNFxHnLC0b2Y1Su4pi4HvbaYzaK92zHivknakbt9eLzzrF/asQfJRS3+Z2J+lpaw/2tG/no0yP8rOp+t5r+PT1Xf7Zqdt+n8PSomi4JzbQxSgi9Ms2UB7WLflDbX99pvJsraLcwo3x2xz02jaUyIiZMCIiAiIgIiIFcREgIiJIREQEREBERAREQEREgRERJCIiBERIvAmarjHMNPD2SxqVm0Sim5Pqek1nN/N64UGlTINU7npTH855rS5oq56tQqXR9GcVDTIA1OU731/WVc2fo4r3djReF5M8dcxx+W75q45jG81QgUx/yqRLqt9g+XY7bmafB8UpgrSesz4bFKTWVL0nRlGxAJsDptv8CJmcL5joYhWoYlKIRSPBoM1RVY23ZxcFrn8QHeXK3B8DVU0qeGelUViWyszeGbXALAlXpnbQ3F5zpta88vRY6Uw1+Fekx+kR9fXj1jz9XB16lySCcpJy3te19L+ssbHW530uVnZcW5KdWL4cN4bgMKbHM1MnemW6+h905jiNHw3sbE7ldwNdiesz2diuXHlr8srtDmiqr0WdUdaFPwwoHg5ltYZmSxJE9g+znnH79RNN/wDGpDX1W9vpp854bhsI9ZxSpgF22BZU+rETr/std6PERSOhztRcAgi+VgdRodQJtwT024ef8U0+K+K23+URvD3SJF4nTeNTESIExEQEREgVxEQEREBERJCIiAiIkBEReAkReICIlt6wG8kXJEpWoDtJJgCZpOaOYBhKVxY1XuKY7d3PoP1m2Z54n9oHMLV8UwQ+VTkX+BdL/E3PxmnLfprw6Hh2l/qM0RPaO7WY7iFSvUJGZyW1bVszX+Z+E3vBuWECEV3K1am1JabVGVPUAadfSavgXFVwyswAZ20S4vlbuJFTmjFhahWqVWrbzWW5PZSdVsO05Nt5e5tXJavw8W1Yjz9ftLNXF/ca7Uw58O3mWkvhtm3HiJUGo1+u86ngapVXPSBysczDJ4Wo02Btv2tPN8EpZy5YFr6q4LliwOvX6z0DgfFaSFKSuWZwfMNLkLtb+tpsrxz5qeuxdNd45ttz77NjjcVT9hzbM6qFvkYsbAKB17Tzzm/gXhF8TTdWpPWKZBujW1XsQCGHwm35mZfvS508Vq9GpTo0SxutUlbVGudF3OnYzDrcEI+7Yeu7NSSnVIVbUlVwL5ydzu2p9JEzMyp6fJ8Dpv1d45j9mmp4epRw5xRqYco+XJhagp1/Eubez+EjfSx01nU/ZpS8bHpVFCnQ8JGd0pqyC4UgNYk63ZZz/EeHDB1qNegA6Fctqtqnnsbi3TSxFtjPVeQeEGnTqYuo2apjMjZsuTyW0sDqASfkBLGCm9t1XxDUR8OZj/066TeU3kgzovMJiRJgIiIE3iREC5EiTICIiAiIgIiICIkGBZqVCTlXf9B3lC0cxI8XUbgAG31lNzlrEe1bS29rf/Zj4K3g1Su99bb2sP2vAylw97gVb23sAbfWFBsSjh7bjrMXDBQ9PJud7fltreKX/wClsvUtm91tfrAzfHut5ZYuEBVDnZiDcXIWSBrUttc2lqpfw08xvnbW59YFxK57XbqAJFXFEe0CPfLTEikSDYu9ietpYzE0qqk3yWKk62MDB5mx70sJVqKG8Rr01AGouCM3yuZ4h4Lu7NlYsb+XW4A6ntPV+Y65qUUpXJyuWc3OxB037fvOT4rw/JhHqoCHqPYkE3ynYelv3M5WozxOToeo8HmuOvPe0uMxYqJo6lbgfpe15fxdYHD0DYAkkX22uJNBiaNdHObKuZSTmsdf5THxFBzhqFlJF31tYbmTEO9fNNZjfyZNXGkGmXXJlF1AJXNa1jeXv7RroPFp0mSxDeLa7E2/rpMo8ErHwGQZnFFSqZFqKT2YkgA+mp9JuuGctE1QKlZHq2BegEqC11uEIBuD19kiRwrZdVXZqeV64YYjG1qqmqSczvdiqAXLHsD+01vEsQ9ZkqU2JWvUzU6Fy2ijL4jKTpfXQzYYhvu71E8JVvmtkyDzA6Npp3GvyBlzE4zwarCk2ZamVg1RKbkhkDagg66207TGO++zGmky2t1125jj024b7lfll8ZWR61zhcNuDdvEq9VLfibqx2GwnqyaaDboBpPBk4maZDJVqLuQUq1qdtewOk6Dhv2mV6dg7iooA/xAWJ/1DWXceWtY2mHM1fguptPVExPt2euCSDOV4L9oWFrkI7Ck5/Mbqf8AV0+M6kHr3lmtot2edzYMmG3TkjaVYMmUiTMmlVEiIEyIiBciIkCYkRAmREQJiRJgIiUs4G5A95AgWnQg5l+I7iW0qqpJFIgtvltrLxxKfnT/AHr/ADkfeKf50/3L/OR1QnaVlKyqSVpEE7kZReENrimmQtux3mQHU7EH3EGVCSLaUrLaWjT0C9iTeZUpJhDCqpYFCCVOumhBmr4jjFpUyoBu50BIzOe3ulzinMKqTTpf3lTUEjVVPqRufQTUGm2tSoDUqNsScij0Jtp7hKGo1cU3rTv9o/nouYdPNubdvy0/FMSlOgy1cxao+ZnUgan8Iv0A0+M0VXjSVEeioL0n0YAgFT0JO0zuZ6VW4zhquYEhUXJSXU7n/wBiczWpsRYlUGwRcoC6DUW9bzj0x9Xz2l6rSaCclYvM7QtoKFOm1OmC7PcsahXYdANorNUr06dKmjlqZN8qG2vaUYeiq3sAdCfNYmbD+1Kip4SNbVtFvoNNb+v7ToRfd2Iw7R8sbz7rOJGIXwCwdBRAIps9vPsWAB00lVJ0NU4khjUYgsXqA2JFrr1vNfiMQxt5rk+177HtM/lvhj1qosbCnld3PmPtaADa9x9JPVtynJiripN7TEbM1eB4usLsudRcoanle24Ck6keh0leH5Kqugql01ykUxcnLfa/Q26Ts8ViBTptWqXHhhiGBRWv2BOh+M5vDcy1lP3h6T08NWD5LjMufISuWwHtNb6zVF5nmHKw6zVZKTOOKxET9fb9f0anFcnV1ZhTUMAzICW1cg9ulxrMB+CVqTZqtFwPMMuW1gRuDY7TvcLhcQ7VKtVglN3YpStZst9A3bpMzFYhadMmwYoGupJ8wtbbbcj5TfXpt58ttfEr7xTi0+37vJA1SiyVUOV0LWbQ69QQbggg/Wel/ZzzlnKYCszF/DUrnAWzflW2hW2U+l/fPPOM4kPUc2AuT5Bpl9LTE4ctanWo1qSuCan90VBOYg2IHeRW00neG3xHS01OL5uJ8n0pJlvDVMyI/wCdEb5qDLk6z52mIiAiIkC5ERAREQERKGaBpOIcylHemirdGKlmLHUb+VR+81WI5lrbGoE/hVE/8jebfiHL2GrMajqwdjclKjrc9yt7fSauvyjS1yVnT3pSf9gZys2DVWmdrcfRfx5MERG8csKpxF3/AOZVa/dy36KZYFQXvYk+pP66S4/KVX/vNOwpZP0Jls8pP/11PvarrOffQ6me/P8AtarqMMdl+nV6hPddnHz8+kuDEAXzpddvaLfQPML/AIRqXuK1Ie8Vm/eXV5RJHmxIHqtNv3eao8O1G/8AjH2ZTqcXr+WUMXTUaKwAvoM/T3NK1xxsGGc6Xtdhvt+KWv8AhGkR5sRXNvysE/W81uNwtBb08KtWvUGhrVq9RqaH+FSMx+km+iyY69V7RH89oK5qXnasTLPrcVYXsag9Mzn43zS2eMk6E1BpexJtY+paa/C8lixq4vF1h2VXyEnsB0mkx3BR4vh0M7HuarkKPzMb/wBdpjTFe20by2TNY5dT/bK9iOljex+by8nE1FiWp0+xut/0/eanhvCkoplJNRj7TuS2vYA7CVNRpKSwGVj1Un95a/td+8W5Vv6ynaYW+a8dRfwy+Ib2WAJp1T8fWc1XqUbWFdQDluPDqdNvNqPXf9JkcewbVfZe+W9lbTTtcTlq1KpS0a4v8j69pvrp7VrtZ6jw7U4cmKtYvz6cfs6PC/d/YFRGbMQWbMpKnoARp9Tr0tK8VwtFsPEQi63KPfXpvuL9py2GrakHqTr193rNpg0Rqn97UyoiZgpfL4hGyBjtf4zZ07QvzvTnqnZTiMOVVa+Uim75FfQZiL9JXwnIzkVfE8MaeLTU+Q33Y22jjtJrLUy+Ejt/dYfNntZRmew0F7Cbzl/HUFoUrvTRrEsDUVfNfcg9TYTC1piu7Tn1dow9VY3mZ248v988x9G2pYWiaS03cOjKfM9Rmzi/tg31P6Tm6QxZP3Si7mlRqnyvZVUrUJBJ7XF7esoq4hnrVmwzU1Wneq1N2XKzWYEoLkXIvcg2NxtN1wfGCpRSz+YDM5upbMWJN9dBc++at5qoRa+mpa3+W+08+U88/wDGVhOc1a9OrSZaiEq2QqVLA20vqBp6zAxXES5aq7imrEjKDm02t66TU8coIalMUbeNqppoyDS2hPreYD8NrOGcrr4gohL6vUuQ2UbaWN/jNtYrEbrGnx6fb4kfLM+rG4rWQuShZgSWu1rs2l9Z0PBeJYS4ZMyK1Vmp0HCv4TBFBcEC63v31t8Jy+LpNTco4sVO1+lt7/WdL9nPLzYnEhmB8GkQ9QkdBsvvJ+l5tjH1bJ8QnH8LqtbiI+r2zAC1KkDuKdPf+AS/KQ0kGdSOHz+eZVRIkyUEREgXIiICIiBBlqoDL0giBrqwaYVbNN2ySw9AGNjdz9Qt6ywzN6zoGwYlo4EdpHSndovFb1lqtjiouTabjGIlNS7aAf1YTnmptVbM4sL+Wne1h3aVNTnjDG3e3ksYcU5J9lDV6lbQkrT6jUZvf6S+2Lp4dbADNbyL123I6fr3lviPERTARCoNvaHT4d5j8M4NUrnMbhTu53b3dpyq48me+/eftDozamKvpH5WqJrYhybm50L75R2X1m0pcIKLZF31JOpJ7k9TOiwHCUpqFA2meuGHadjBpq4o9/Vzcue2SfZxVXhtTtMCtwxut56IcIO0s1OGqeksdLTu8yrYEjea/E0hYgi46g6z07E8vq3SabGco3vaYTWWdbPK8Vw0Ak09L/hOvymBiAwIJJB9PdPR8Xyk42E1GK5afqt/hNU43b03i2THHTf5o+7lqfGKzPm/xKjK9MZlLeU9AAdNj8zMrh2HSlbx6FQOxt41Snmp0x0NtvnMx+X2RsyhlYbEaS5fFAEZr37qP2tNFsM+ULF/E8do2rG0efl+GBxulQLUlpuDUd7O2bOLdCxHW5+AHSbscMolVDUFWygEEAkH+NfaHrNKOEHzEqSX9q4Q/K6+X4TZUFrKuSlSCC9/xP8ArMJwW8mvNrqTStaWnj9WlpMaOKYUwSQWCZEJYAj8IbY2uLm/eXa3EagZSpZalIlURcjpTQrr5tc7G9r++bWnyriK7ZnDG/fyge4TqeCchKhDVLEi3lm6uDfmWV/FMe0TtvO238/45fl/knEYxvFqE00ckvVqC5Yf5V6nfsJ61wTg9LC0lo0VyqNSTqzN+Zj1Mu4XDBQABYCZaiWqUirjarWZNRPzdvRUJIlMqE2KasSZSJVIQREQLkREBERARIkwIIlJWVyLQLZSW3WZFpBWB57xrmIJjThq6lUCK9B91fTzemYG/wBITE1a5thqbEHd39kfGdxX4ZScguisRqMyg2PeXqeGVdAAB2AlK2jra83tK1GpmtYrEOX4XygARUrnxH3tbQH0E6WlhgosBYS/aTLdaxWNqwr2tNp3lSElVoiZMSLREJRaUlBK4gWWw4PSWKnDlPQTNkQNTU4HTP4R8pYbl2l+UfKb2RaNoTvLRjl+l+UfKXU4Og2UfKbfLIyxsbsFMEB0l1aIEyMsZZKFoLFpcyycsCgCVASoLJtIEWk2iIQREQK4kSYCIiAiIgIiICIiAiIhJIkxAiJMQIiTIgIiICIiBESYgRERAWi0RAWiIgIiICIiBEReIEgybyYhCJMRAREQEREJIiICIiAiIgJERAREQEREBERAREQIiIgIvEQF5F4iAvIzREBmjNIiBGaTEQP/2Q=="/>
          <p:cNvSpPr>
            <a:spLocks noChangeAspect="1" noChangeArrowheads="1"/>
          </p:cNvSpPr>
          <p:nvPr/>
        </p:nvSpPr>
        <p:spPr bwMode="auto">
          <a:xfrm>
            <a:off x="63500" y="-841375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sl-SI">
              <a:latin typeface="Calibri" pitchFamily="34" charset="0"/>
            </a:endParaRPr>
          </a:p>
        </p:txBody>
      </p:sp>
      <p:pic>
        <p:nvPicPr>
          <p:cNvPr id="22535" name="Picture 14" descr="http://t1.gstatic.com/images?q=tbn:ANd9GcTGO9_91F8Su87FqzCBB3nWjl2kd1V4i5VlNX4d39Z3H_sqo_K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3857625"/>
            <a:ext cx="2119313" cy="211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16" descr="http://t1.gstatic.com/images?q=tbn:ANd9GcTqEPH9n5uCm45tAxkYp2FDzXmPL4ZnwmArdI7SMXdDQmqsCxuZ2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4221163"/>
            <a:ext cx="17145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18" descr="http://t3.gstatic.com/images?q=tbn:ANd9GcRIWNVJozrk6fj9UnucCJhRB6bPHA-xQbKnq5nQbRXlh23yQcPkK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5" y="3643313"/>
            <a:ext cx="19050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1" descr="timpani"/>
          <p:cNvPicPr>
            <a:picLocks noChangeAspect="1" noChangeArrowheads="1"/>
          </p:cNvPicPr>
          <p:nvPr/>
        </p:nvPicPr>
        <p:blipFill>
          <a:blip r:embed="rId5" cstate="print"/>
          <a:srcRect l="5569" t="32385" r="-2586" b="29483"/>
          <a:stretch>
            <a:fillRect/>
          </a:stretch>
        </p:blipFill>
        <p:spPr bwMode="auto">
          <a:xfrm>
            <a:off x="7092950" y="4868863"/>
            <a:ext cx="1692275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slov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sl-SI" sz="2800" b="1"/>
              <a:t>LITERATURA:</a:t>
            </a:r>
            <a:br>
              <a:rPr lang="sl-SI" sz="2800" b="1"/>
            </a:br>
            <a:endParaRPr lang="sl-SI" sz="2800" b="1"/>
          </a:p>
        </p:txBody>
      </p:sp>
      <p:sp>
        <p:nvSpPr>
          <p:cNvPr id="23554" name="Ograda vsebine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8258175" cy="4525963"/>
          </a:xfrm>
        </p:spPr>
        <p:txBody>
          <a:bodyPr/>
          <a:lstStyle/>
          <a:p>
            <a:pPr>
              <a:buClr>
                <a:schemeClr val="tx1"/>
              </a:buClr>
              <a:buFontTx/>
              <a:buChar char="•"/>
            </a:pPr>
            <a:r>
              <a:rPr lang="sl-SI" sz="2800">
                <a:hlinkClick r:id="rId2"/>
              </a:rPr>
              <a:t>http://ro.zrsss.si/projekti/glasba/Zanimivosti.htm</a:t>
            </a:r>
            <a:endParaRPr lang="sl-SI" sz="2800"/>
          </a:p>
          <a:p>
            <a:pPr>
              <a:buClr>
                <a:schemeClr val="tx1"/>
              </a:buClr>
              <a:buFontTx/>
              <a:buChar char="•"/>
            </a:pPr>
            <a:r>
              <a:rPr lang="sl-SI" sz="2800">
                <a:hlinkClick r:id="rId3"/>
              </a:rPr>
              <a:t>http://www.gcc.si/wp-content/uploads/2006/11/glasbila.pdf</a:t>
            </a:r>
            <a:endParaRPr lang="sl-SI" sz="2800"/>
          </a:p>
          <a:p>
            <a:pPr>
              <a:buClr>
                <a:schemeClr val="tx1"/>
              </a:buClr>
              <a:buFontTx/>
              <a:buChar char="•"/>
            </a:pPr>
            <a:r>
              <a:rPr lang="sl-SI" sz="2800">
                <a:hlinkClick r:id="rId4"/>
              </a:rPr>
              <a:t>http://www2.arnes.si/~msterg/preteklost.htm</a:t>
            </a:r>
            <a:endParaRPr lang="sl-SI" sz="2800"/>
          </a:p>
          <a:p>
            <a:pPr>
              <a:buClr>
                <a:schemeClr val="tx1"/>
              </a:buClr>
              <a:buFontTx/>
              <a:buChar char="•"/>
            </a:pPr>
            <a:r>
              <a:rPr lang="sl-SI" sz="2800"/>
              <a:t>Ivan Vrbančič, učbenik za glasbo v 7.razredu, Založba MKZ</a:t>
            </a:r>
          </a:p>
          <a:p>
            <a:pPr>
              <a:buClr>
                <a:schemeClr val="tx1"/>
              </a:buClr>
              <a:buFontTx/>
              <a:buChar char="•"/>
            </a:pPr>
            <a:r>
              <a:rPr lang="sl-SI" sz="2800"/>
              <a:t>Neil Ardley s skladbo Poula Rudersa, Glasbeni vodnik, 1998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Officeova te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ova te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ova te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133</Words>
  <Application>Microsoft Office PowerPoint</Application>
  <PresentationFormat>Diaprojekcija na zaslonu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GLASBILA V SREDNJEM VEKU (476-1492)</vt:lpstr>
      <vt:lpstr>Diapozitiv 2</vt:lpstr>
      <vt:lpstr>BRENKALA</vt:lpstr>
      <vt:lpstr>Diapozitiv 4</vt:lpstr>
      <vt:lpstr>GODALA</vt:lpstr>
      <vt:lpstr>PIHALO</vt:lpstr>
      <vt:lpstr>TROBILA</vt:lpstr>
      <vt:lpstr>TOLKALA</vt:lpstr>
      <vt:lpstr>LITERATURA: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GLASBILA V SREDNJEM VEKU (472-1492)</dc:title>
  <dc:creator>BORIS</dc:creator>
  <cp:lastModifiedBy>Rogina Boris</cp:lastModifiedBy>
  <cp:revision>50</cp:revision>
  <dcterms:created xsi:type="dcterms:W3CDTF">2011-11-23T08:56:41Z</dcterms:created>
  <dcterms:modified xsi:type="dcterms:W3CDTF">2015-01-20T09:30:02Z</dcterms:modified>
</cp:coreProperties>
</file>