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8ED2-4DF3-42A9-8B2F-203785CDBA1C}" type="datetimeFigureOut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040BC-6F43-426B-B4B5-7B61C4F161A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0187-9D8C-4464-B3A7-86B9F56DE30D}" type="datetimeFigureOut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1A56-3582-4418-B69D-4B42C9BDA5B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A57C-9765-46AC-A073-28BAE940D21F}" type="datetimeFigureOut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FE17-7F22-41FD-AEC5-2CA5A94106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DE5D-36D6-4CA9-AC7F-DD10EF7BF655}" type="datetimeFigureOut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A8B6-1BD2-427B-84D9-E073CEAC98D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D895-4082-4001-928C-6391658F73E6}" type="datetimeFigureOut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8D46-BC8C-4BF8-BD64-7ADA41C726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2ED3-B039-4FA1-ACD7-676AE2B4A4E6}" type="datetimeFigureOut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8A00-33AE-47F2-A6FA-20F76BE67F6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32F8-A1C8-49A3-9A21-4C66CFA1A320}" type="datetimeFigureOut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DFF3-0089-4717-B3A8-146AC0839F3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5DE9-6A83-4EB6-BC80-669A019AF4E0}" type="datetimeFigureOut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C0FA-2D28-4F5A-B91F-0BF4268F728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984F-0126-4558-8077-EE1D1A462A3D}" type="datetimeFigureOut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E19F-112E-437F-9FF0-459E2B859B6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6F14-0314-4B3A-A619-5993B72B2C88}" type="datetimeFigureOut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9910-BC9F-412D-8BD5-1D8CF8725A3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0E5B-3FDB-40D2-BCA8-F629FA7FB164}" type="datetimeFigureOut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496B-3C9C-4AAF-B9AD-CCC9014448E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581C4D-DCB1-4EC8-9E93-03CB826D36B1}" type="datetimeFigureOut">
              <a:rPr lang="sl-SI"/>
              <a:pPr>
                <a:defRPr/>
              </a:pPr>
              <a:t>11.2.2020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21982-9005-4054-A9F8-3CDEECF1C0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JwCQqWGS8w0" TargetMode="External"/><Relationship Id="rId13" Type="http://schemas.openxmlformats.org/officeDocument/2006/relationships/hyperlink" Target="http://www.youtube.com/watch?v=OoyNutSIB0E" TargetMode="External"/><Relationship Id="rId3" Type="http://schemas.openxmlformats.org/officeDocument/2006/relationships/hyperlink" Target="http://www.youtube.com/watch?v=bAQ2pBXZ6GU" TargetMode="External"/><Relationship Id="rId7" Type="http://schemas.openxmlformats.org/officeDocument/2006/relationships/hyperlink" Target="http://www.youtube.com/watch?v=WF-j17hIp94" TargetMode="External"/><Relationship Id="rId12" Type="http://schemas.openxmlformats.org/officeDocument/2006/relationships/hyperlink" Target="http://www.youtube.com/watch?v=xQVXfQnjztI" TargetMode="External"/><Relationship Id="rId17" Type="http://schemas.openxmlformats.org/officeDocument/2006/relationships/image" Target="../media/image6.jpeg"/><Relationship Id="rId2" Type="http://schemas.openxmlformats.org/officeDocument/2006/relationships/image" Target="../media/image3.jpe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3jYg1ntLgDY" TargetMode="External"/><Relationship Id="rId11" Type="http://schemas.openxmlformats.org/officeDocument/2006/relationships/hyperlink" Target="http://www.youtube.com/watch?v=98t8dCW7SIw" TargetMode="External"/><Relationship Id="rId5" Type="http://schemas.openxmlformats.org/officeDocument/2006/relationships/hyperlink" Target="http://www.youtube.com/watch?v=8HqGSCoUxxk" TargetMode="External"/><Relationship Id="rId15" Type="http://schemas.openxmlformats.org/officeDocument/2006/relationships/image" Target="../media/image4.jpeg"/><Relationship Id="rId10" Type="http://schemas.openxmlformats.org/officeDocument/2006/relationships/hyperlink" Target="http://www.youtube.com/watch?v=yNAFeCLDSgE" TargetMode="External"/><Relationship Id="rId4" Type="http://schemas.openxmlformats.org/officeDocument/2006/relationships/hyperlink" Target="http://www.youtube.com/watch?v=vC0WpeWSBak" TargetMode="External"/><Relationship Id="rId9" Type="http://schemas.openxmlformats.org/officeDocument/2006/relationships/hyperlink" Target="http://www.youtube.com/watch?v=EwJLKdU50KE" TargetMode="External"/><Relationship Id="rId14" Type="http://schemas.openxmlformats.org/officeDocument/2006/relationships/hyperlink" Target="http://www.youtube.com/watch?v=mFBk1MGhYj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</a:rPr>
              <a:t>RENESANČNI</a:t>
            </a:r>
            <a:r>
              <a:rPr lang="sl-SI" sz="3600" dirty="0" smtClean="0"/>
              <a:t> </a:t>
            </a:r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</a:rPr>
              <a:t>SKLADATELJI</a:t>
            </a:r>
            <a:endParaRPr lang="sl-SI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POMEMBNI RENESANČNI SKLADATELJI</a:t>
            </a:r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numCol="2"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7030A0"/>
                </a:solidFill>
              </a:rPr>
              <a:t>ANGLIJA</a:t>
            </a:r>
            <a:r>
              <a:rPr lang="sl-SI" sz="2000" dirty="0" smtClean="0"/>
              <a:t> –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Thomas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Tallis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William Byrd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Yohn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smtClean="0">
                <a:solidFill>
                  <a:schemeClr val="bg2">
                    <a:lumMod val="10000"/>
                  </a:schemeClr>
                </a:solidFill>
              </a:rPr>
              <a:t>Dowland  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7030A0"/>
                </a:solidFill>
              </a:rPr>
              <a:t>FRANCIJA</a:t>
            </a:r>
            <a:r>
              <a:rPr lang="sl-SI" sz="2000" b="1" dirty="0" smtClean="0"/>
              <a:t> </a:t>
            </a:r>
            <a:r>
              <a:rPr lang="sl-SI" sz="2000" dirty="0" smtClean="0"/>
              <a:t>–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Josquin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Des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Pres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Clement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Janequin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7030A0"/>
                </a:solidFill>
              </a:rPr>
              <a:t>ITALIJA </a:t>
            </a:r>
            <a:r>
              <a:rPr lang="sl-SI" sz="2000" dirty="0" smtClean="0"/>
              <a:t>–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Giovani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Pierluigi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da Palestrina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Andrea Gabrieli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Claudio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Monteverdi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7030A0"/>
                </a:solidFill>
              </a:rPr>
              <a:t>NIZOZEMSKA</a:t>
            </a:r>
            <a:r>
              <a:rPr lang="sl-SI" sz="2000" dirty="0" smtClean="0"/>
              <a:t> – 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Orlando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di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Lasso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Johannes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Ockenghem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Jaacob</a:t>
            </a:r>
            <a:r>
              <a:rPr lang="sl-SI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bg2">
                    <a:lumMod val="10000"/>
                  </a:schemeClr>
                </a:solidFill>
              </a:rPr>
              <a:t>Obrecht</a:t>
            </a:r>
            <a:endParaRPr lang="sl-SI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rgbClr val="0070C0"/>
                </a:solidFill>
              </a:rPr>
              <a:t>SLOVENIJA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i="1" u="sng" dirty="0" smtClean="0"/>
              <a:t> </a:t>
            </a:r>
            <a:r>
              <a:rPr lang="sl-SI" sz="2000" i="1" u="sng" dirty="0" smtClean="0">
                <a:solidFill>
                  <a:srgbClr val="FF0000"/>
                </a:solidFill>
              </a:rPr>
              <a:t>IACOBUS GALLUS CARNIOLUS</a:t>
            </a:r>
            <a:endParaRPr lang="sl-SI" sz="2000" i="1" u="sng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3.bp.blogspot.com/-n4h_mkJUHws/UVINHdxJppI/AAAAAAAAINk/yXvqoZQ8JAE/s1600/Tumblr+Background+Renaissance+pink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Skladatelji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836712"/>
            <a:ext cx="7571184" cy="5832648"/>
          </a:xfrm>
        </p:spPr>
        <p:txBody>
          <a:bodyPr>
            <a:normAutofit fontScale="62500" lnSpcReduction="20000"/>
          </a:bodyPr>
          <a:lstStyle/>
          <a:p>
            <a:r>
              <a:rPr lang="sl-SI" b="1" dirty="0"/>
              <a:t>Guillaume </a:t>
            </a:r>
            <a:r>
              <a:rPr lang="sl-SI" b="1" dirty="0" err="1"/>
              <a:t>Du</a:t>
            </a:r>
            <a:r>
              <a:rPr lang="sl-SI" b="1" dirty="0"/>
              <a:t> </a:t>
            </a:r>
            <a:r>
              <a:rPr lang="sl-SI" b="1" dirty="0" err="1"/>
              <a:t>Fay</a:t>
            </a:r>
            <a:r>
              <a:rPr lang="sl-SI" b="1" dirty="0"/>
              <a:t> </a:t>
            </a:r>
            <a:r>
              <a:rPr lang="sl-SI" dirty="0"/>
              <a:t>(</a:t>
            </a:r>
            <a:r>
              <a:rPr lang="sl-SI" dirty="0" smtClean="0"/>
              <a:t>1397–1474) </a:t>
            </a:r>
            <a:r>
              <a:rPr lang="sl-SI" dirty="0" err="1" smtClean="0">
                <a:hlinkClick r:id="rId3"/>
              </a:rPr>
              <a:t>Ave</a:t>
            </a:r>
            <a:r>
              <a:rPr lang="sl-SI" dirty="0" smtClean="0">
                <a:hlinkClick r:id="rId3"/>
              </a:rPr>
              <a:t> </a:t>
            </a:r>
            <a:r>
              <a:rPr lang="sl-SI" dirty="0" err="1" smtClean="0">
                <a:hlinkClick r:id="rId3"/>
              </a:rPr>
              <a:t>Maris</a:t>
            </a:r>
            <a:r>
              <a:rPr lang="sl-SI" dirty="0" smtClean="0">
                <a:hlinkClick r:id="rId3"/>
              </a:rPr>
              <a:t> </a:t>
            </a:r>
            <a:r>
              <a:rPr lang="sl-SI" dirty="0" err="1" smtClean="0">
                <a:hlinkClick r:id="rId3"/>
              </a:rPr>
              <a:t>Stella</a:t>
            </a:r>
            <a:endParaRPr lang="sl-SI" dirty="0" smtClean="0"/>
          </a:p>
          <a:p>
            <a:r>
              <a:rPr lang="fr-FR" b="1" dirty="0" err="1"/>
              <a:t>Josquin</a:t>
            </a:r>
            <a:r>
              <a:rPr lang="fr-FR" b="1" dirty="0"/>
              <a:t> des </a:t>
            </a:r>
            <a:r>
              <a:rPr lang="fr-FR" b="1" dirty="0" err="1"/>
              <a:t>Prez</a:t>
            </a:r>
            <a:r>
              <a:rPr lang="fr-FR" b="1" dirty="0"/>
              <a:t> </a:t>
            </a:r>
            <a:r>
              <a:rPr lang="fr-FR" dirty="0" smtClean="0"/>
              <a:t>(1450–1521)</a:t>
            </a:r>
            <a:r>
              <a:rPr lang="sl-SI" dirty="0" smtClean="0"/>
              <a:t> </a:t>
            </a:r>
            <a:r>
              <a:rPr lang="sl-SI" dirty="0" smtClean="0">
                <a:hlinkClick r:id="rId4"/>
              </a:rPr>
              <a:t>L'</a:t>
            </a:r>
            <a:r>
              <a:rPr lang="sl-SI" dirty="0" err="1" smtClean="0">
                <a:hlinkClick r:id="rId4"/>
              </a:rPr>
              <a:t>Homme</a:t>
            </a:r>
            <a:r>
              <a:rPr lang="sl-SI" dirty="0" smtClean="0">
                <a:hlinkClick r:id="rId4"/>
              </a:rPr>
              <a:t> </a:t>
            </a:r>
            <a:r>
              <a:rPr lang="sl-SI" dirty="0" err="1" smtClean="0">
                <a:hlinkClick r:id="rId4"/>
              </a:rPr>
              <a:t>armé</a:t>
            </a:r>
            <a:endParaRPr lang="sl-SI" dirty="0" smtClean="0"/>
          </a:p>
          <a:p>
            <a:r>
              <a:rPr lang="sv-SE" b="1" dirty="0" smtClean="0"/>
              <a:t>Johannes Ockeghem </a:t>
            </a:r>
            <a:r>
              <a:rPr lang="sv-SE" dirty="0" smtClean="0"/>
              <a:t>(1410-</a:t>
            </a:r>
            <a:r>
              <a:rPr lang="sl-SI" dirty="0" smtClean="0"/>
              <a:t>1</a:t>
            </a:r>
            <a:r>
              <a:rPr lang="sv-SE" dirty="0" smtClean="0"/>
              <a:t>497)</a:t>
            </a:r>
            <a:r>
              <a:rPr lang="sl-SI" dirty="0" smtClean="0"/>
              <a:t> </a:t>
            </a:r>
            <a:r>
              <a:rPr lang="sl-SI" dirty="0" err="1" smtClean="0">
                <a:hlinkClick r:id="rId5"/>
              </a:rPr>
              <a:t>Qu</a:t>
            </a:r>
            <a:r>
              <a:rPr lang="sl-SI" dirty="0" smtClean="0">
                <a:hlinkClick r:id="rId5"/>
              </a:rPr>
              <a:t>'</a:t>
            </a:r>
            <a:r>
              <a:rPr lang="sl-SI" dirty="0" err="1" smtClean="0">
                <a:hlinkClick r:id="rId5"/>
              </a:rPr>
              <a:t>es</a:t>
            </a:r>
            <a:r>
              <a:rPr lang="sl-SI" dirty="0" smtClean="0">
                <a:hlinkClick r:id="rId5"/>
              </a:rPr>
              <a:t> mi vida, </a:t>
            </a:r>
            <a:r>
              <a:rPr lang="sl-SI" dirty="0" err="1" smtClean="0">
                <a:hlinkClick r:id="rId5"/>
              </a:rPr>
              <a:t>preguntais</a:t>
            </a:r>
            <a:endParaRPr lang="sl-SI" b="1" dirty="0" smtClean="0"/>
          </a:p>
          <a:p>
            <a:r>
              <a:rPr lang="it-IT" b="1" dirty="0" smtClean="0"/>
              <a:t>Giovanni </a:t>
            </a:r>
            <a:r>
              <a:rPr lang="it-IT" b="1" dirty="0"/>
              <a:t>Pierluigi da </a:t>
            </a:r>
            <a:r>
              <a:rPr lang="it-IT" b="1" dirty="0" err="1"/>
              <a:t>Palestrina</a:t>
            </a:r>
            <a:r>
              <a:rPr lang="it-IT" dirty="0"/>
              <a:t> (</a:t>
            </a:r>
            <a:r>
              <a:rPr lang="it-IT" dirty="0" smtClean="0"/>
              <a:t>1525–1594)</a:t>
            </a:r>
            <a:r>
              <a:rPr lang="sl-SI" dirty="0" smtClean="0"/>
              <a:t> </a:t>
            </a:r>
            <a:r>
              <a:rPr lang="sl-SI" dirty="0" err="1" smtClean="0">
                <a:hlinkClick r:id="rId6"/>
              </a:rPr>
              <a:t>Kyrie</a:t>
            </a:r>
            <a:r>
              <a:rPr lang="sl-SI" dirty="0" smtClean="0">
                <a:hlinkClick r:id="rId6"/>
              </a:rPr>
              <a:t> </a:t>
            </a:r>
            <a:r>
              <a:rPr lang="sl-SI" dirty="0" err="1" smtClean="0">
                <a:hlinkClick r:id="rId6"/>
              </a:rPr>
              <a:t>eleison</a:t>
            </a:r>
            <a:endParaRPr lang="sl-SI" dirty="0" smtClean="0"/>
          </a:p>
          <a:p>
            <a:r>
              <a:rPr lang="sl-SI" b="1" dirty="0"/>
              <a:t>William Byrd </a:t>
            </a:r>
            <a:r>
              <a:rPr lang="sl-SI" dirty="0"/>
              <a:t>(1540–1623</a:t>
            </a:r>
            <a:r>
              <a:rPr lang="sl-SI" dirty="0" smtClean="0"/>
              <a:t>) </a:t>
            </a:r>
            <a:r>
              <a:rPr lang="sl-SI" dirty="0" err="1" smtClean="0">
                <a:hlinkClick r:id="rId7"/>
              </a:rPr>
              <a:t>Consort</a:t>
            </a:r>
            <a:r>
              <a:rPr lang="sl-SI" dirty="0" smtClean="0">
                <a:hlinkClick r:id="rId7"/>
              </a:rPr>
              <a:t> </a:t>
            </a:r>
            <a:r>
              <a:rPr lang="sl-SI" dirty="0" err="1" smtClean="0">
                <a:hlinkClick r:id="rId7"/>
              </a:rPr>
              <a:t>songs</a:t>
            </a:r>
            <a:endParaRPr lang="sl-SI" dirty="0" smtClean="0"/>
          </a:p>
          <a:p>
            <a:r>
              <a:rPr lang="sl-SI" b="1" dirty="0" err="1"/>
              <a:t>Claudio</a:t>
            </a:r>
            <a:r>
              <a:rPr lang="sl-SI" b="1" dirty="0"/>
              <a:t> Monteverdi </a:t>
            </a:r>
            <a:r>
              <a:rPr lang="sl-SI" dirty="0"/>
              <a:t>(1567–1643</a:t>
            </a:r>
            <a:r>
              <a:rPr lang="sl-SI" dirty="0" smtClean="0"/>
              <a:t>) </a:t>
            </a:r>
            <a:r>
              <a:rPr lang="sl-SI" dirty="0" smtClean="0">
                <a:hlinkClick r:id="rId8"/>
              </a:rPr>
              <a:t>L'</a:t>
            </a:r>
            <a:r>
              <a:rPr lang="sl-SI" dirty="0" err="1" smtClean="0">
                <a:hlinkClick r:id="rId8"/>
              </a:rPr>
              <a:t>Orfeo</a:t>
            </a:r>
            <a:endParaRPr lang="sl-SI" dirty="0" smtClean="0"/>
          </a:p>
          <a:p>
            <a:r>
              <a:rPr lang="sl-SI" b="1" dirty="0" smtClean="0"/>
              <a:t>Thomas </a:t>
            </a:r>
            <a:r>
              <a:rPr lang="sl-SI" b="1" dirty="0" err="1" smtClean="0"/>
              <a:t>Morley</a:t>
            </a:r>
            <a:r>
              <a:rPr lang="sl-SI" b="1" dirty="0" smtClean="0"/>
              <a:t> </a:t>
            </a:r>
            <a:r>
              <a:rPr lang="sl-SI" dirty="0" smtClean="0"/>
              <a:t>(1558-1602) </a:t>
            </a:r>
            <a:r>
              <a:rPr lang="en-US" dirty="0" smtClean="0">
                <a:hlinkClick r:id="rId9"/>
              </a:rPr>
              <a:t>Now is the month of </a:t>
            </a:r>
            <a:r>
              <a:rPr lang="en-US" dirty="0" err="1" smtClean="0">
                <a:hlinkClick r:id="rId9"/>
              </a:rPr>
              <a:t>maying</a:t>
            </a:r>
            <a:endParaRPr lang="sl-SI" dirty="0" smtClean="0"/>
          </a:p>
          <a:p>
            <a:r>
              <a:rPr lang="sl-SI" b="1" dirty="0" smtClean="0"/>
              <a:t>Thomas </a:t>
            </a:r>
            <a:r>
              <a:rPr lang="sl-SI" b="1" dirty="0" err="1" smtClean="0"/>
              <a:t>Tallis</a:t>
            </a:r>
            <a:r>
              <a:rPr lang="sl-SI" b="1" dirty="0" smtClean="0"/>
              <a:t> </a:t>
            </a:r>
            <a:r>
              <a:rPr lang="sl-SI" dirty="0" smtClean="0"/>
              <a:t>(1505-1585) </a:t>
            </a:r>
            <a:r>
              <a:rPr lang="sl-SI" dirty="0" err="1" smtClean="0">
                <a:hlinkClick r:id="rId10"/>
              </a:rPr>
              <a:t>Lamentation</a:t>
            </a:r>
            <a:endParaRPr lang="sl-SI" dirty="0" smtClean="0"/>
          </a:p>
          <a:p>
            <a:r>
              <a:rPr lang="sl-SI" b="1" dirty="0" smtClean="0"/>
              <a:t>Orlando </a:t>
            </a:r>
            <a:r>
              <a:rPr lang="sl-SI" b="1" dirty="0" err="1" smtClean="0"/>
              <a:t>di</a:t>
            </a:r>
            <a:r>
              <a:rPr lang="sl-SI" b="1" dirty="0" smtClean="0"/>
              <a:t> </a:t>
            </a:r>
            <a:r>
              <a:rPr lang="sl-SI" b="1" dirty="0" err="1" smtClean="0"/>
              <a:t>Lasso</a:t>
            </a:r>
            <a:r>
              <a:rPr lang="sl-SI" b="1" dirty="0" smtClean="0"/>
              <a:t> </a:t>
            </a:r>
            <a:r>
              <a:rPr lang="sl-SI" dirty="0" smtClean="0"/>
              <a:t>(1532 –1594) </a:t>
            </a:r>
            <a:r>
              <a:rPr lang="sl-SI" dirty="0" smtClean="0">
                <a:hlinkClick r:id="rId11"/>
              </a:rPr>
              <a:t>Super </a:t>
            </a:r>
            <a:r>
              <a:rPr lang="sl-SI" dirty="0" err="1" smtClean="0">
                <a:hlinkClick r:id="rId11"/>
              </a:rPr>
              <a:t>flumina</a:t>
            </a:r>
            <a:r>
              <a:rPr lang="sl-SI" dirty="0" smtClean="0">
                <a:hlinkClick r:id="rId11"/>
              </a:rPr>
              <a:t> </a:t>
            </a:r>
            <a:r>
              <a:rPr lang="sl-SI" dirty="0" err="1" smtClean="0">
                <a:hlinkClick r:id="rId11"/>
              </a:rPr>
              <a:t>Babylonis</a:t>
            </a:r>
            <a:endParaRPr lang="sl-SI" dirty="0" smtClean="0"/>
          </a:p>
          <a:p>
            <a:r>
              <a:rPr lang="sl-SI" b="1" dirty="0" smtClean="0"/>
              <a:t>Andrea Gabrieli </a:t>
            </a:r>
            <a:r>
              <a:rPr lang="sl-SI" dirty="0" smtClean="0"/>
              <a:t>(1510–1586) </a:t>
            </a:r>
            <a:r>
              <a:rPr lang="sl-SI" dirty="0" err="1" smtClean="0">
                <a:hlinkClick r:id="rId12"/>
              </a:rPr>
              <a:t>Ricercari</a:t>
            </a:r>
            <a:endParaRPr lang="sl-SI" dirty="0" smtClean="0"/>
          </a:p>
          <a:p>
            <a:r>
              <a:rPr lang="sl-SI" b="1" dirty="0" err="1" smtClean="0"/>
              <a:t>Giovanni</a:t>
            </a:r>
            <a:r>
              <a:rPr lang="sl-SI" b="1" dirty="0" smtClean="0"/>
              <a:t> Gabrieli </a:t>
            </a:r>
            <a:r>
              <a:rPr lang="sl-SI" dirty="0" smtClean="0"/>
              <a:t>(1557–1613) </a:t>
            </a:r>
            <a:r>
              <a:rPr lang="sl-SI" dirty="0" err="1" smtClean="0">
                <a:hlinkClick r:id="rId13"/>
              </a:rPr>
              <a:t>Canzonas</a:t>
            </a:r>
            <a:r>
              <a:rPr lang="sl-SI" dirty="0" smtClean="0">
                <a:hlinkClick r:id="rId13"/>
              </a:rPr>
              <a:t> &amp; </a:t>
            </a:r>
            <a:r>
              <a:rPr lang="sl-SI" dirty="0" err="1" smtClean="0">
                <a:hlinkClick r:id="rId13"/>
              </a:rPr>
              <a:t>Sonatas</a:t>
            </a:r>
            <a:endParaRPr lang="sl-SI" dirty="0" smtClean="0"/>
          </a:p>
          <a:p>
            <a:r>
              <a:rPr lang="sl-SI" b="1" dirty="0" err="1" smtClean="0"/>
              <a:t>Jacobus</a:t>
            </a:r>
            <a:r>
              <a:rPr lang="sl-SI" b="1" dirty="0" smtClean="0"/>
              <a:t> </a:t>
            </a:r>
            <a:r>
              <a:rPr lang="sl-SI" b="1" dirty="0" err="1" smtClean="0"/>
              <a:t>Handl</a:t>
            </a:r>
            <a:r>
              <a:rPr lang="sl-SI" b="1" dirty="0" smtClean="0"/>
              <a:t> Gallus </a:t>
            </a:r>
            <a:r>
              <a:rPr lang="sl-SI" dirty="0" smtClean="0"/>
              <a:t>(?1550–1591) </a:t>
            </a:r>
            <a:r>
              <a:rPr lang="sl-SI" dirty="0" err="1" smtClean="0">
                <a:hlinkClick r:id="rId14"/>
              </a:rPr>
              <a:t>Ecce</a:t>
            </a:r>
            <a:r>
              <a:rPr lang="sl-SI" dirty="0" smtClean="0">
                <a:hlinkClick r:id="rId14"/>
              </a:rPr>
              <a:t>, </a:t>
            </a:r>
            <a:r>
              <a:rPr lang="sl-SI" dirty="0" err="1" smtClean="0">
                <a:hlinkClick r:id="rId14"/>
              </a:rPr>
              <a:t>quomodo</a:t>
            </a:r>
            <a:r>
              <a:rPr lang="sl-SI" dirty="0" smtClean="0">
                <a:hlinkClick r:id="rId14"/>
              </a:rPr>
              <a:t> </a:t>
            </a:r>
            <a:r>
              <a:rPr lang="sl-SI" dirty="0" err="1" smtClean="0">
                <a:hlinkClick r:id="rId14"/>
              </a:rPr>
              <a:t>moritur</a:t>
            </a:r>
            <a:r>
              <a:rPr lang="sl-SI" dirty="0" smtClean="0">
                <a:hlinkClick r:id="rId14"/>
              </a:rPr>
              <a:t> </a:t>
            </a:r>
            <a:r>
              <a:rPr lang="sl-SI" dirty="0" err="1" smtClean="0">
                <a:hlinkClick r:id="rId14"/>
              </a:rPr>
              <a:t>iustus</a:t>
            </a:r>
            <a:endParaRPr lang="sl-SI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r>
              <a:rPr lang="sl-SI" sz="1600" b="1" dirty="0" smtClean="0"/>
              <a:t>(Naslovi so povezave na </a:t>
            </a:r>
            <a:r>
              <a:rPr lang="sl-SI" sz="1600" b="1" dirty="0" err="1" smtClean="0"/>
              <a:t>Youtube</a:t>
            </a:r>
            <a:r>
              <a:rPr lang="sl-SI" sz="1600" b="1" dirty="0" smtClean="0"/>
              <a:t>)</a:t>
            </a:r>
          </a:p>
        </p:txBody>
      </p:sp>
      <p:pic>
        <p:nvPicPr>
          <p:cNvPr id="17410" name="Picture 2" descr="http://www.bach-cantatas.com/Pic-Lib-BIG/Palestrina-1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75034" y="188640"/>
            <a:ext cx="1508021" cy="2304256"/>
          </a:xfrm>
          <a:prstGeom prst="rect">
            <a:avLst/>
          </a:prstGeom>
          <a:noFill/>
        </p:spPr>
      </p:pic>
      <p:pic>
        <p:nvPicPr>
          <p:cNvPr id="17412" name="Picture 4" descr="https://encrypted-tbn1.gstatic.com/images?q=tbn:ANd9GcSPyfkV0PmuK0mJXedwUDICO3MmD-YW68aesaQlYS3wc-Q-CCT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0232" y="4653136"/>
            <a:ext cx="2257425" cy="2019301"/>
          </a:xfrm>
          <a:prstGeom prst="rect">
            <a:avLst/>
          </a:prstGeom>
          <a:noFill/>
        </p:spPr>
      </p:pic>
      <p:pic>
        <p:nvPicPr>
          <p:cNvPr id="17414" name="Picture 6" descr="http://i22.servimg.com/u/f22/12/92/42/38/3port17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11760" y="4653136"/>
            <a:ext cx="1656184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5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sl-SI" sz="1200" smtClean="0"/>
              <a:t/>
            </a:r>
            <a:br>
              <a:rPr lang="sl-SI" sz="1200" smtClean="0"/>
            </a:br>
            <a:endParaRPr lang="sl-SI" sz="1200" smtClean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>
          <a:xfrm>
            <a:off x="4643438" y="2071688"/>
            <a:ext cx="4038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b="1" dirty="0" smtClean="0">
                <a:solidFill>
                  <a:schemeClr val="accent6">
                    <a:lumMod val="50000"/>
                  </a:schemeClr>
                </a:solidFill>
              </a:rPr>
              <a:t>GIOVANI PERLUIGI DA PALESTRINA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000" b="1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Italijanski renesančni skladatelj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Eden največjih umetnikov vseh časov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Organist in kapelnik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Polifonija, disonanca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Navdih – preprosti ljudski napevi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Vokalna glasba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PRINCIPES MUSICALE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/>
          </a:p>
        </p:txBody>
      </p:sp>
      <p:sp>
        <p:nvSpPr>
          <p:cNvPr id="9" name="Ograda vsebine 8"/>
          <p:cNvSpPr>
            <a:spLocks noGrp="1"/>
          </p:cNvSpPr>
          <p:nvPr>
            <p:ph sz="half" idx="1"/>
          </p:nvPr>
        </p:nvSpPr>
        <p:spPr>
          <a:xfrm>
            <a:off x="357188" y="2143125"/>
            <a:ext cx="4038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000" b="1" dirty="0" smtClean="0">
                <a:solidFill>
                  <a:schemeClr val="accent6">
                    <a:lumMod val="50000"/>
                  </a:schemeClr>
                </a:solidFill>
              </a:rPr>
              <a:t>CLAUDIO MONTEVERDI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00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Italijanski skladatelj, violinist, orglar, pevec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Dramatičen učinek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 duhovna glasba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 vokalna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 odrska dela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Vojni in ljubezenski moteti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Godala – temelj orkestra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2000" dirty="0" smtClean="0"/>
              <a:t>Prehod iz glasbene renesanse v barok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0"/>
            <a:ext cx="1714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75" y="428625"/>
            <a:ext cx="1762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3600" b="1" smtClean="0"/>
              <a:t>JOSQUIN DES PREZ (1440-1521)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smtClean="0"/>
              <a:t>Rodil se je leta 1440 na burgundskem ozemlju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smtClean="0"/>
              <a:t>Najpomembnejša osebnost 3. nizozemske generacije skladateljev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smtClean="0"/>
              <a:t>Deloval v Italiji kot pevec v Milanski katedrali, nato v kapeli vojvode Sforza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smtClean="0"/>
              <a:t>Poznal in obvladal vse slogovne načine svojega časa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smtClean="0"/>
              <a:t>Težil je za izrazom občutij, njegova glasba je hotela izraziti vsa čustva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smtClean="0"/>
              <a:t>Napisal je 18 maš,blizu 100 motetov in preko 70 posvetnih del 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None/>
              <a:defRPr/>
            </a:pPr>
            <a:endParaRPr lang="sl-SI" sz="2000" smtClean="0"/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None/>
              <a:defRPr/>
            </a:pPr>
            <a:endParaRPr lang="sl-SI" sz="200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smtClean="0"/>
              <a:t>Vrhunec nizozemske stavčne umetnosti je maša “L</a:t>
            </a:r>
            <a:r>
              <a:rPr lang="en-US" sz="2000" smtClean="0">
                <a:cs typeface="Tahoma" pitchFamily="34" charset="0"/>
              </a:rPr>
              <a:t>‘</a:t>
            </a:r>
            <a:r>
              <a:rPr lang="sl-SI" sz="2000" smtClean="0">
                <a:cs typeface="Tahoma" pitchFamily="34" charset="0"/>
              </a:rPr>
              <a:t>homme arm</a:t>
            </a:r>
            <a:r>
              <a:rPr lang="en-US" sz="2000" smtClean="0">
                <a:cs typeface="Tahoma" pitchFamily="34" charset="0"/>
              </a:rPr>
              <a:t>é</a:t>
            </a:r>
            <a:r>
              <a:rPr lang="sl-SI" sz="2000" smtClean="0">
                <a:cs typeface="Tahoma" pitchFamily="34" charset="0"/>
              </a:rPr>
              <a:t> super voces musicales”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smtClean="0">
                <a:cs typeface="Tahoma" pitchFamily="34" charset="0"/>
              </a:rPr>
              <a:t>Voces musicales so toni hesakorda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smtClean="0">
                <a:cs typeface="Tahoma" pitchFamily="34" charset="0"/>
              </a:rPr>
              <a:t>Občudovanja vredna je njegova stavčna tehnika v maši na zloge sol fa re mi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smtClean="0">
                <a:cs typeface="Tahoma" pitchFamily="34" charset="0"/>
              </a:rPr>
              <a:t>S temi zlogi naj bi hudomušno namigoval na nekega gospoda, ki je na Josquinovo prošnjo naj stori neko dobro delo, odg.:Prepustite to meni!</a:t>
            </a:r>
          </a:p>
          <a:p>
            <a:pPr eaLnBrk="1" hangingPunct="1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v"/>
              <a:defRPr/>
            </a:pPr>
            <a:r>
              <a:rPr lang="sl-SI" sz="2000" smtClean="0">
                <a:cs typeface="Tahoma" pitchFamily="34" charset="0"/>
              </a:rPr>
              <a:t>Njegova kombinacija pon. se tonov meji na čudež</a:t>
            </a:r>
            <a:endParaRPr lang="en-US" sz="200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363</Words>
  <Application>Microsoft Office PowerPoint</Application>
  <PresentationFormat>On-screen Show (4:3)</PresentationFormat>
  <Paragraphs>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Tahoma</vt:lpstr>
      <vt:lpstr>Wingdings</vt:lpstr>
      <vt:lpstr>Officeova tema</vt:lpstr>
      <vt:lpstr>RENESANČNI SKLADATELJI</vt:lpstr>
      <vt:lpstr>POMEMBNI RENESANČNI SKLADATELJI</vt:lpstr>
      <vt:lpstr>Skladatelji</vt:lpstr>
      <vt:lpstr> </vt:lpstr>
      <vt:lpstr>JOSQUIN DES PREZ (1440-1521)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RENESANSA RENESANČNI SKLADATELJI</dc:title>
  <dc:creator>helena</dc:creator>
  <cp:lastModifiedBy>Admin</cp:lastModifiedBy>
  <cp:revision>16</cp:revision>
  <dcterms:created xsi:type="dcterms:W3CDTF">2011-11-24T20:20:32Z</dcterms:created>
  <dcterms:modified xsi:type="dcterms:W3CDTF">2020-02-11T16:26:27Z</dcterms:modified>
</cp:coreProperties>
</file>