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2" r:id="rId3"/>
    <p:sldId id="269" r:id="rId4"/>
    <p:sldId id="257" r:id="rId5"/>
    <p:sldId id="263" r:id="rId6"/>
    <p:sldId id="258" r:id="rId7"/>
    <p:sldId id="259" r:id="rId8"/>
    <p:sldId id="264" r:id="rId9"/>
    <p:sldId id="260" r:id="rId10"/>
    <p:sldId id="265" r:id="rId11"/>
    <p:sldId id="266" r:id="rId12"/>
    <p:sldId id="274" r:id="rId13"/>
    <p:sldId id="267" r:id="rId14"/>
    <p:sldId id="275" r:id="rId15"/>
    <p:sldId id="268" r:id="rId16"/>
    <p:sldId id="270" r:id="rId17"/>
    <p:sldId id="271" r:id="rId18"/>
    <p:sldId id="276" r:id="rId19"/>
    <p:sldId id="272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1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DFEAB8-080F-4EF9-A665-4E2590AD51D0}" type="slidenum">
              <a:rPr lang="sl-SI"/>
              <a:pPr/>
              <a:t>‹#›</a:t>
            </a:fld>
            <a:endParaRPr lang="sl-SI"/>
          </a:p>
        </p:txBody>
      </p:sp>
      <p:grpSp>
        <p:nvGrpSpPr>
          <p:cNvPr id="86023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8602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602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602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4354-7410-4907-B737-AC2C70DE6B7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5454F-5D89-44AF-A33C-B1BB895E12C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5F6FC-ADF3-44D6-B58D-4581B0F4353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31D6-9242-4DE9-B6CC-73B77786AD4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9629-3139-46DE-8149-A1476A87DB3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65234-CAB8-4828-B137-46D32AEF716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04F1E-1F28-49AC-8F4D-8D35FBFE76B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C664F-759C-45A8-8175-E7517BA23AE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D6D8-6968-4CC4-A0D5-29531D46DA1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63818-E9D9-4C0D-84F0-E34CCCF279B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CF70713-9D12-4CC0-A3DE-2147F3CCA9D8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12600">
                <a:latin typeface="Microsoft JhengHei" pitchFamily="34" charset="-120"/>
              </a:rPr>
              <a:t>ZVOK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190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sl-SI" sz="19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44550" y="5357813"/>
          <a:ext cx="6096000" cy="4060825"/>
        </p:xfrm>
        <a:graphic>
          <a:graphicData uri="http://schemas.openxmlformats.org/presentationml/2006/ole">
            <p:oleObj spid="_x0000_s2052" name="Grafikon" r:id="rId3" imgW="6095936" imgH="406152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Lastnosti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- zvoki se med seboj razlikujejo po </a:t>
            </a:r>
            <a:r>
              <a:rPr lang="sl-SI" sz="2000" b="1">
                <a:solidFill>
                  <a:schemeClr val="bg2"/>
                </a:solidFill>
              </a:rPr>
              <a:t>višini</a:t>
            </a:r>
            <a:r>
              <a:rPr lang="sl-SI" sz="2000"/>
              <a:t>, </a:t>
            </a:r>
            <a:r>
              <a:rPr lang="sl-SI" sz="2000" b="1">
                <a:solidFill>
                  <a:schemeClr val="tx2"/>
                </a:solidFill>
              </a:rPr>
              <a:t>jakosti</a:t>
            </a:r>
            <a:r>
              <a:rPr lang="sl-SI" sz="2000"/>
              <a:t>, </a:t>
            </a:r>
            <a:r>
              <a:rPr lang="sl-SI" sz="2000" b="1">
                <a:solidFill>
                  <a:schemeClr val="accent1"/>
                </a:solidFill>
              </a:rPr>
              <a:t>barvi</a:t>
            </a:r>
            <a:r>
              <a:rPr lang="sl-SI" sz="2000"/>
              <a:t> </a:t>
            </a:r>
            <a:r>
              <a:rPr lang="sl-SI" sz="2000" b="1">
                <a:solidFill>
                  <a:schemeClr val="accent2"/>
                </a:solidFill>
              </a:rPr>
              <a:t>trajanju</a:t>
            </a:r>
            <a:r>
              <a:rPr lang="sl-SI" sz="2000"/>
              <a:t> in </a:t>
            </a:r>
            <a:r>
              <a:rPr lang="sl-SI" sz="2000" b="1">
                <a:solidFill>
                  <a:schemeClr val="hlink"/>
                </a:solidFill>
              </a:rPr>
              <a:t>položaju v prostoru</a:t>
            </a:r>
          </a:p>
        </p:txBody>
      </p:sp>
      <p:pic>
        <p:nvPicPr>
          <p:cNvPr id="89093" name="Picture 5" descr="tn_dobr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276475"/>
            <a:ext cx="2665412" cy="2005013"/>
          </a:xfrm>
          <a:prstGeom prst="rect">
            <a:avLst/>
          </a:prstGeom>
          <a:noFill/>
        </p:spPr>
      </p:pic>
      <p:pic>
        <p:nvPicPr>
          <p:cNvPr id="89095" name="Picture 7" descr="prod20705_1_gr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581525"/>
            <a:ext cx="2881313" cy="2108200"/>
          </a:xfrm>
          <a:prstGeom prst="rect">
            <a:avLst/>
          </a:prstGeom>
          <a:noFill/>
        </p:spPr>
      </p:pic>
      <p:pic>
        <p:nvPicPr>
          <p:cNvPr id="89097" name="Picture 9" descr="ra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565400"/>
            <a:ext cx="3024187" cy="3024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Višina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/>
              <a:t>  </a:t>
            </a:r>
            <a:r>
              <a:rPr lang="sl-SI" sz="2000"/>
              <a:t>- v glasbi </a:t>
            </a:r>
            <a:r>
              <a:rPr lang="sl-SI" sz="2000">
                <a:solidFill>
                  <a:schemeClr val="accent1"/>
                </a:solidFill>
              </a:rPr>
              <a:t>frekvenca določa višino zvoka</a:t>
            </a:r>
            <a:r>
              <a:rPr lang="sl-SI" sz="2000"/>
              <a:t/>
            </a:r>
            <a:br>
              <a:rPr lang="sl-SI" sz="2000"/>
            </a:br>
            <a:r>
              <a:rPr lang="sl-SI" sz="2000"/>
              <a:t>- </a:t>
            </a:r>
            <a:r>
              <a:rPr lang="sl-SI" sz="2000">
                <a:solidFill>
                  <a:schemeClr val="folHlink"/>
                </a:solidFill>
              </a:rPr>
              <a:t>ton a1</a:t>
            </a:r>
            <a:r>
              <a:rPr lang="sl-SI" sz="2000"/>
              <a:t> je visok natančno </a:t>
            </a:r>
            <a:r>
              <a:rPr lang="sl-SI" sz="2000">
                <a:solidFill>
                  <a:schemeClr val="folHlink"/>
                </a:solidFill>
              </a:rPr>
              <a:t>440 Hz</a:t>
            </a:r>
            <a:br>
              <a:rPr lang="sl-SI" sz="2000">
                <a:solidFill>
                  <a:schemeClr val="folHlink"/>
                </a:solidFill>
              </a:rPr>
            </a:br>
            <a:r>
              <a:rPr lang="sl-SI" sz="1600"/>
              <a:t>(s pomočjo tega lahko izračunamo frekvenco vsakega tona)</a:t>
            </a: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>- višja kot je frekvenca; višji je ton</a:t>
            </a:r>
            <a:br>
              <a:rPr lang="sl-SI" sz="2000"/>
            </a:br>
            <a:r>
              <a:rPr lang="sl-SI" sz="2000"/>
              <a:t>- nižja kot je frekvenca; nižji je ton</a:t>
            </a:r>
          </a:p>
        </p:txBody>
      </p:sp>
      <p:pic>
        <p:nvPicPr>
          <p:cNvPr id="90117" name="Picture 5" descr="ibanez%20g200e%20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365625"/>
            <a:ext cx="6913562" cy="2154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sl-SI"/>
              <a:t>Slušni prag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- človeško uho lahko zaznava zvoke s frekvencami od 16 Hz do 20.000 Hz</a:t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> - le dve glasbili pokrivata celotno frekvenčno območje človeškega sluha: </a:t>
            </a:r>
            <a:r>
              <a:rPr lang="sl-SI" sz="1600"/>
              <a:t>(sintetizator in orgle)</a:t>
            </a:r>
          </a:p>
        </p:txBody>
      </p:sp>
      <p:pic>
        <p:nvPicPr>
          <p:cNvPr id="98309" name="Picture 5" descr="Roland-GAIA-SH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05263"/>
            <a:ext cx="3905250" cy="1804987"/>
          </a:xfrm>
          <a:prstGeom prst="rect">
            <a:avLst/>
          </a:prstGeom>
          <a:noFill/>
        </p:spPr>
      </p:pic>
      <p:pic>
        <p:nvPicPr>
          <p:cNvPr id="98311" name="Picture 7" descr="orgle-v-kapel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57563"/>
            <a:ext cx="3238500" cy="3160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Slušni prag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</a:t>
            </a:r>
            <a:br>
              <a:rPr lang="sl-SI" sz="2000"/>
            </a:br>
            <a:r>
              <a:rPr lang="sl-SI" sz="2000">
                <a:solidFill>
                  <a:schemeClr val="hlink"/>
                </a:solidFill>
              </a:rPr>
              <a:t>ULTRAZVOK</a:t>
            </a:r>
            <a:r>
              <a:rPr lang="sl-SI" sz="2000"/>
              <a:t>- za človeka neslišni zvok, ki se pojavlja </a:t>
            </a:r>
            <a:r>
              <a:rPr lang="sl-SI" sz="2000">
                <a:solidFill>
                  <a:schemeClr val="accent1"/>
                </a:solidFill>
              </a:rPr>
              <a:t>nad</a:t>
            </a:r>
            <a:r>
              <a:rPr lang="sl-SI" sz="2000"/>
              <a:t> njegovim </a:t>
            </a:r>
            <a:r>
              <a:rPr lang="sl-SI" sz="2000">
                <a:solidFill>
                  <a:schemeClr val="accent1"/>
                </a:solidFill>
              </a:rPr>
              <a:t>slušnim pragom</a:t>
            </a:r>
            <a:r>
              <a:rPr lang="sl-SI" sz="2000"/>
              <a:t/>
            </a:r>
            <a:br>
              <a:rPr lang="sl-SI" sz="2000"/>
            </a:br>
            <a:r>
              <a:rPr lang="sl-SI" sz="2000"/>
              <a:t>(industrija, medicina, živalski svet..)</a:t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>
                <a:solidFill>
                  <a:schemeClr val="hlink"/>
                </a:solidFill>
              </a:rPr>
              <a:t>INFRAZVOK</a:t>
            </a:r>
            <a:r>
              <a:rPr lang="sl-SI" sz="2000"/>
              <a:t>- za človeka neslišni zvok, ki se pojavlja </a:t>
            </a:r>
            <a:r>
              <a:rPr lang="sl-SI" sz="2000">
                <a:solidFill>
                  <a:schemeClr val="tx2"/>
                </a:solidFill>
              </a:rPr>
              <a:t>pod </a:t>
            </a:r>
            <a:r>
              <a:rPr lang="sl-SI" sz="2000"/>
              <a:t>njegovim </a:t>
            </a:r>
            <a:r>
              <a:rPr lang="sl-SI" sz="2000">
                <a:solidFill>
                  <a:schemeClr val="tx2"/>
                </a:solidFill>
              </a:rPr>
              <a:t>slušnim pragom</a:t>
            </a:r>
            <a:r>
              <a:rPr lang="sl-SI" sz="2000"/>
              <a:t> (potresi)</a:t>
            </a:r>
          </a:p>
        </p:txBody>
      </p:sp>
      <p:pic>
        <p:nvPicPr>
          <p:cNvPr id="91141" name="Picture 5" descr="ultra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141663"/>
            <a:ext cx="3095625" cy="2160587"/>
          </a:xfrm>
          <a:prstGeom prst="rect">
            <a:avLst/>
          </a:prstGeom>
          <a:noFill/>
        </p:spPr>
      </p:pic>
      <p:pic>
        <p:nvPicPr>
          <p:cNvPr id="91143" name="Picture 7" descr="del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284538"/>
            <a:ext cx="2808288" cy="1928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Jakost zvoka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- Graham Bell je izumil telefon (po njemu je poimenovana enota 1 bel)</a:t>
            </a:r>
            <a:br>
              <a:rPr lang="sl-SI" sz="2000"/>
            </a:br>
            <a:endParaRPr lang="sl-SI" sz="2000"/>
          </a:p>
        </p:txBody>
      </p:sp>
      <p:pic>
        <p:nvPicPr>
          <p:cNvPr id="99333" name="Picture 5" descr="7202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141663"/>
            <a:ext cx="3095625" cy="2841625"/>
          </a:xfrm>
          <a:prstGeom prst="rect">
            <a:avLst/>
          </a:prstGeom>
          <a:noFill/>
        </p:spPr>
      </p:pic>
      <p:pic>
        <p:nvPicPr>
          <p:cNvPr id="99335" name="Picture 7" descr="Alexander%2BGraham%2B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349500"/>
            <a:ext cx="2982912" cy="3892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Jakost zvoka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- jakost zvoka merimo z </a:t>
            </a:r>
            <a:r>
              <a:rPr lang="sl-SI" sz="2000">
                <a:solidFill>
                  <a:schemeClr val="hlink"/>
                </a:solidFill>
              </a:rPr>
              <a:t>decibeli </a:t>
            </a:r>
            <a:r>
              <a:rPr lang="sl-SI" sz="2000"/>
              <a:t>(dB)</a:t>
            </a:r>
            <a:br>
              <a:rPr lang="sl-SI" sz="2000"/>
            </a:br>
            <a:r>
              <a:rPr lang="sl-SI"/>
              <a:t/>
            </a:r>
            <a:br>
              <a:rPr lang="sl-SI"/>
            </a:br>
            <a:endParaRPr lang="sl-SI"/>
          </a:p>
        </p:txBody>
      </p:sp>
      <p:pic>
        <p:nvPicPr>
          <p:cNvPr id="92165" name="Picture 5" descr="listj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019300" cy="2293938"/>
          </a:xfrm>
          <a:prstGeom prst="rect">
            <a:avLst/>
          </a:prstGeom>
          <a:noFill/>
        </p:spPr>
      </p:pic>
      <p:pic>
        <p:nvPicPr>
          <p:cNvPr id="92167" name="Picture 7" descr="611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76475"/>
            <a:ext cx="3095625" cy="2063750"/>
          </a:xfrm>
          <a:prstGeom prst="rect">
            <a:avLst/>
          </a:prstGeom>
          <a:noFill/>
        </p:spPr>
      </p:pic>
      <p:pic>
        <p:nvPicPr>
          <p:cNvPr id="92169" name="Picture 9" descr="telefonski_pogovori_v_rusc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644900"/>
            <a:ext cx="1779587" cy="2225675"/>
          </a:xfrm>
          <a:prstGeom prst="rect">
            <a:avLst/>
          </a:prstGeom>
          <a:noFill/>
        </p:spPr>
      </p:pic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116013" y="4149725"/>
            <a:ext cx="170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/>
              <a:t>listje pada- </a:t>
            </a:r>
            <a:br>
              <a:rPr lang="sl-SI" sz="2000"/>
            </a:br>
            <a:r>
              <a:rPr lang="sl-SI" sz="2000"/>
              <a:t>20 dB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6084888" y="4437063"/>
            <a:ext cx="208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/>
              <a:t>letalo - 140 dB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987675" y="5805488"/>
            <a:ext cx="2657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/>
              <a:t>      govorimo – </a:t>
            </a:r>
            <a:br>
              <a:rPr lang="sl-SI" sz="2000"/>
            </a:br>
            <a:r>
              <a:rPr lang="sl-SI" sz="2000"/>
              <a:t> od 30 dB do 60 dB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sl-SI"/>
              <a:t>Barva zvoka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 - zvočno barvo povzročajo </a:t>
            </a:r>
            <a:r>
              <a:rPr lang="sl-SI" sz="2000">
                <a:solidFill>
                  <a:schemeClr val="hlink"/>
                </a:solidFill>
              </a:rPr>
              <a:t>alikvotni oz. delni toni</a:t>
            </a: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>- vsi govorimo z določeno barvo glasu</a:t>
            </a:r>
            <a:br>
              <a:rPr lang="sl-SI" sz="2000"/>
            </a:br>
            <a:r>
              <a:rPr lang="sl-SI" sz="2000"/>
              <a:t>- če zaigramo enak ton, enako glasno na kitari in klavirju, ju bomo ločili po </a:t>
            </a:r>
            <a:r>
              <a:rPr lang="sl-SI" sz="2000">
                <a:solidFill>
                  <a:schemeClr val="accent1"/>
                </a:solidFill>
              </a:rPr>
              <a:t>barvi zvoka</a:t>
            </a:r>
          </a:p>
        </p:txBody>
      </p:sp>
      <p:pic>
        <p:nvPicPr>
          <p:cNvPr id="94213" name="Picture 5" descr="tn_dobro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84538"/>
            <a:ext cx="4248150" cy="3194050"/>
          </a:xfrm>
          <a:prstGeom prst="rect">
            <a:avLst/>
          </a:prstGeom>
          <a:noFill/>
        </p:spPr>
      </p:pic>
      <p:pic>
        <p:nvPicPr>
          <p:cNvPr id="94215" name="Picture 7" descr="50265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92600"/>
            <a:ext cx="2305050" cy="2076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Trajanje zvoka, zvok v prostoru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z="2000"/>
              <a:t> - vsak človek po svoje razume in dojema čas zvoka, ki ga sliši</a:t>
            </a:r>
          </a:p>
          <a:p>
            <a:pPr>
              <a:buFontTx/>
              <a:buNone/>
            </a:pPr>
            <a:r>
              <a:rPr lang="sl-SI" sz="2000"/>
              <a:t>   - odvisno od: starosti, okolja in razpoloženja</a:t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>- vsi ljudje pa razločimo </a:t>
            </a:r>
            <a:r>
              <a:rPr lang="sl-SI" sz="2000">
                <a:solidFill>
                  <a:schemeClr val="hlink"/>
                </a:solidFill>
              </a:rPr>
              <a:t>smer</a:t>
            </a:r>
            <a:r>
              <a:rPr lang="sl-SI" sz="2000"/>
              <a:t> od koder zvok prihaja</a:t>
            </a:r>
            <a:r>
              <a:rPr lang="sl-SI"/>
              <a:t> </a:t>
            </a:r>
            <a:r>
              <a:rPr lang="sl-SI" sz="1800"/>
              <a:t>(koncertne dvorane)</a:t>
            </a:r>
          </a:p>
        </p:txBody>
      </p:sp>
      <p:pic>
        <p:nvPicPr>
          <p:cNvPr id="95237" name="Picture 5" descr="Koncertna dvor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573463"/>
            <a:ext cx="3960813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Poslušanje zvoka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z="2000"/>
              <a:t>   - glasbe se ne zavedamo oz. nas obdaja, vendar o njen ne razmišljamo; deluje kot </a:t>
            </a:r>
            <a:r>
              <a:rPr lang="sl-SI" sz="2000">
                <a:solidFill>
                  <a:schemeClr val="hlink"/>
                </a:solidFill>
              </a:rPr>
              <a:t>zvočna kulisa</a:t>
            </a:r>
            <a:br>
              <a:rPr lang="sl-SI" sz="2000">
                <a:solidFill>
                  <a:schemeClr val="hlink"/>
                </a:solidFill>
              </a:rPr>
            </a:br>
            <a:r>
              <a:rPr lang="sl-SI" sz="2000"/>
              <a:t>-  stik z glasbo, ki jo poslušamo, ker nam je všeč; se konča na </a:t>
            </a:r>
            <a:r>
              <a:rPr lang="sl-SI" sz="2000">
                <a:solidFill>
                  <a:schemeClr val="hlink"/>
                </a:solidFill>
              </a:rPr>
              <a:t>čustveni ravni</a:t>
            </a:r>
            <a:br>
              <a:rPr lang="sl-SI" sz="2000">
                <a:solidFill>
                  <a:schemeClr val="hlink"/>
                </a:solidFill>
              </a:rPr>
            </a:br>
            <a:r>
              <a:rPr lang="sl-SI" sz="2000"/>
              <a:t>- poslušamo veliko glasbenih zvrsti in smo do glasbe odprti, razumni in si ustvarjamo svoje mnenje; moramo glasbo </a:t>
            </a:r>
            <a:r>
              <a:rPr lang="sl-SI" sz="2000">
                <a:solidFill>
                  <a:schemeClr val="hlink"/>
                </a:solidFill>
              </a:rPr>
              <a:t>poslušati aktivno</a:t>
            </a:r>
          </a:p>
        </p:txBody>
      </p:sp>
      <p:pic>
        <p:nvPicPr>
          <p:cNvPr id="100357" name="Picture 5" descr="listen%2Bmu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33825"/>
            <a:ext cx="2881312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Ali ste vedeli?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- Da je svetloba hitrejša od zvoka. Zato najprej vidimo strelo in šele potem slišimo grom.</a:t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>- Da po vodi zvok potuje hitreje in dlje. Kiti tako slišijo zvoke, ki so od njih oddaljeni 100 km.</a:t>
            </a:r>
          </a:p>
        </p:txBody>
      </p:sp>
      <p:pic>
        <p:nvPicPr>
          <p:cNvPr id="96261" name="Picture 5" descr="light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20938"/>
            <a:ext cx="3024187" cy="1782762"/>
          </a:xfrm>
          <a:prstGeom prst="rect">
            <a:avLst/>
          </a:prstGeom>
          <a:noFill/>
        </p:spPr>
      </p:pic>
      <p:pic>
        <p:nvPicPr>
          <p:cNvPr id="96263" name="Picture 7" descr="blue_whale_photos_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157788"/>
            <a:ext cx="3384550" cy="1536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 zvoku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- svet okoli nas je poln zvokov</a:t>
            </a:r>
            <a:br>
              <a:rPr lang="sl-SI" sz="2000"/>
            </a:br>
            <a:endParaRPr lang="sl-SI" sz="2000"/>
          </a:p>
        </p:txBody>
      </p:sp>
      <p:pic>
        <p:nvPicPr>
          <p:cNvPr id="8197" name="Picture 5" descr="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2305050" cy="2305050"/>
          </a:xfrm>
          <a:prstGeom prst="rect">
            <a:avLst/>
          </a:prstGeom>
          <a:noFill/>
        </p:spPr>
      </p:pic>
      <p:pic>
        <p:nvPicPr>
          <p:cNvPr id="8199" name="Picture 7" descr="Waterfall Desktop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60598">
            <a:off x="3132138" y="2349500"/>
            <a:ext cx="2735262" cy="2051050"/>
          </a:xfrm>
          <a:prstGeom prst="rect">
            <a:avLst/>
          </a:prstGeom>
          <a:noFill/>
        </p:spPr>
      </p:pic>
      <p:pic>
        <p:nvPicPr>
          <p:cNvPr id="8201" name="Picture 9" descr="budil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844675"/>
            <a:ext cx="2311400" cy="2406650"/>
          </a:xfrm>
          <a:prstGeom prst="rect">
            <a:avLst/>
          </a:prstGeom>
          <a:noFill/>
        </p:spPr>
      </p:pic>
      <p:pic>
        <p:nvPicPr>
          <p:cNvPr id="8203" name="Picture 11" descr="Pink+photo+wallpaper+1-150x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724400"/>
            <a:ext cx="1728787" cy="1728788"/>
          </a:xfrm>
          <a:prstGeom prst="rect">
            <a:avLst/>
          </a:prstGeom>
          <a:noFill/>
        </p:spPr>
      </p:pic>
      <p:pic>
        <p:nvPicPr>
          <p:cNvPr id="8205" name="Picture 13" descr="prom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1741">
            <a:off x="5940425" y="4581525"/>
            <a:ext cx="2951163" cy="1970088"/>
          </a:xfrm>
          <a:prstGeom prst="rect">
            <a:avLst/>
          </a:prstGeom>
          <a:noFill/>
        </p:spPr>
      </p:pic>
      <p:pic>
        <p:nvPicPr>
          <p:cNvPr id="8207" name="Picture 15" descr="208d438d36c7c3eaa02032b2c5635554-3-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9932">
            <a:off x="684213" y="4581525"/>
            <a:ext cx="2879725" cy="1922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Naš slušni sprejemnik – UHO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3189" name="Picture 5" descr="slu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7056438" cy="4537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 zvoku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400"/>
              <a:t>   </a:t>
            </a:r>
            <a:r>
              <a:rPr lang="sl-SI" sz="2000"/>
              <a:t>- vse kar slišimo</a:t>
            </a:r>
            <a:br>
              <a:rPr lang="sl-SI" sz="2000"/>
            </a:br>
            <a:r>
              <a:rPr lang="sl-SI" sz="2000"/>
              <a:t>- prenašanje nihanja skozi zrak imenujemo </a:t>
            </a:r>
            <a:r>
              <a:rPr lang="sl-SI" sz="2000">
                <a:solidFill>
                  <a:schemeClr val="tx2"/>
                </a:solidFill>
              </a:rPr>
              <a:t>valovanje</a:t>
            </a:r>
            <a:br>
              <a:rPr lang="sl-SI" sz="2000">
                <a:solidFill>
                  <a:schemeClr val="tx2"/>
                </a:solidFill>
              </a:rPr>
            </a:br>
            <a:r>
              <a:rPr lang="sl-SI" sz="2000"/>
              <a:t>- </a:t>
            </a:r>
            <a:r>
              <a:rPr lang="sl-SI" sz="2000">
                <a:solidFill>
                  <a:schemeClr val="hlink"/>
                </a:solidFill>
              </a:rPr>
              <a:t>frekvenca</a:t>
            </a:r>
            <a:r>
              <a:rPr lang="sl-SI" sz="2000"/>
              <a:t> nam pove  število nihajev v 1 sekundi</a:t>
            </a:r>
            <a:br>
              <a:rPr lang="sl-SI" sz="2000"/>
            </a:br>
            <a:r>
              <a:rPr lang="sl-SI" sz="2000"/>
              <a:t>- enota za frekvenco je </a:t>
            </a:r>
            <a:r>
              <a:rPr lang="sl-SI" sz="2000">
                <a:solidFill>
                  <a:schemeClr val="hlink"/>
                </a:solidFill>
              </a:rPr>
              <a:t>hertz (Hz)</a:t>
            </a:r>
          </a:p>
        </p:txBody>
      </p:sp>
      <p:pic>
        <p:nvPicPr>
          <p:cNvPr id="3077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141663"/>
            <a:ext cx="5688013" cy="3554412"/>
          </a:xfrm>
          <a:prstGeom prst="rect">
            <a:avLst/>
          </a:prstGeom>
          <a:noFill/>
        </p:spPr>
      </p:pic>
      <p:pic>
        <p:nvPicPr>
          <p:cNvPr id="3079" name="Picture 7" descr="zvok_movi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437063"/>
            <a:ext cx="2952750" cy="2160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 zvoku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- zvok se lahko širi skozi kapljevine, plin in trdo snov</a:t>
            </a:r>
          </a:p>
        </p:txBody>
      </p:sp>
      <p:pic>
        <p:nvPicPr>
          <p:cNvPr id="87045" name="Picture 5" descr="what-is-liquid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581525"/>
            <a:ext cx="2808288" cy="2106613"/>
          </a:xfrm>
          <a:prstGeom prst="rect">
            <a:avLst/>
          </a:prstGeom>
          <a:noFill/>
        </p:spPr>
      </p:pic>
      <p:pic>
        <p:nvPicPr>
          <p:cNvPr id="87047" name="Picture 7" descr="les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3168650" cy="2732088"/>
          </a:xfrm>
          <a:prstGeom prst="rect">
            <a:avLst/>
          </a:prstGeom>
          <a:noFill/>
        </p:spPr>
      </p:pic>
      <p:pic>
        <p:nvPicPr>
          <p:cNvPr id="87049" name="Picture 9" descr="tologredni_p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276475"/>
            <a:ext cx="2519363" cy="2538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Pojmovanje zvoka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- zaradi različnih fizikalnih lastnostih se zvoki med seboj razlikujejo</a:t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 sz="2000"/>
              <a:t>- zvočne pojave delimo na tri skupine:</a:t>
            </a:r>
            <a:br>
              <a:rPr lang="sl-SI" sz="2000"/>
            </a:br>
            <a:r>
              <a:rPr lang="sl-SI" sz="2000"/>
              <a:t/>
            </a:r>
            <a:br>
              <a:rPr lang="sl-SI" sz="2000"/>
            </a:br>
            <a:r>
              <a:rPr lang="sl-SI">
                <a:solidFill>
                  <a:schemeClr val="accent1"/>
                </a:solidFill>
              </a:rPr>
              <a:t>-ŠUM </a:t>
            </a:r>
            <a:br>
              <a:rPr lang="sl-SI">
                <a:solidFill>
                  <a:schemeClr val="accent1"/>
                </a:solidFill>
              </a:rPr>
            </a:br>
            <a:r>
              <a:rPr lang="sl-SI">
                <a:solidFill>
                  <a:schemeClr val="accent1"/>
                </a:solidFill>
              </a:rPr>
              <a:t>-ZVEN</a:t>
            </a:r>
            <a:br>
              <a:rPr lang="sl-SI">
                <a:solidFill>
                  <a:schemeClr val="accent1"/>
                </a:solidFill>
              </a:rPr>
            </a:br>
            <a:r>
              <a:rPr lang="sl-SI">
                <a:solidFill>
                  <a:schemeClr val="accent1"/>
                </a:solidFill>
              </a:rPr>
              <a:t>-TON</a:t>
            </a:r>
            <a:r>
              <a:rPr lang="sl-SI"/>
              <a:t>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Šum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 - zmes </a:t>
            </a:r>
            <a:r>
              <a:rPr lang="sl-SI" sz="2000">
                <a:solidFill>
                  <a:schemeClr val="hlink"/>
                </a:solidFill>
              </a:rPr>
              <a:t>mnogo različnih, nepovezanih</a:t>
            </a:r>
            <a:r>
              <a:rPr lang="sl-SI" sz="2000"/>
              <a:t> frekvenc</a:t>
            </a:r>
            <a:br>
              <a:rPr lang="sl-SI" sz="2000"/>
            </a:br>
            <a:r>
              <a:rPr lang="sl-SI" sz="2000"/>
              <a:t>- nimajo določene tonske višine in jih ne moremo zapeti</a:t>
            </a:r>
          </a:p>
        </p:txBody>
      </p:sp>
      <p:pic>
        <p:nvPicPr>
          <p:cNvPr id="5125" name="Picture 5" descr="white-n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068638"/>
            <a:ext cx="4679950" cy="2784475"/>
          </a:xfrm>
          <a:prstGeom prst="rect">
            <a:avLst/>
          </a:prstGeom>
          <a:noFill/>
        </p:spPr>
      </p:pic>
      <p:pic>
        <p:nvPicPr>
          <p:cNvPr id="5127" name="Picture 7" descr="noise-s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141663"/>
            <a:ext cx="2039938" cy="2622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Ton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 - čisto sinusno nihanje, z </a:t>
            </a:r>
            <a:r>
              <a:rPr lang="sl-SI" sz="2000">
                <a:solidFill>
                  <a:schemeClr val="accent1"/>
                </a:solidFill>
              </a:rPr>
              <a:t>natančno določeno tonsko višino</a:t>
            </a:r>
            <a:r>
              <a:rPr lang="sl-SI" sz="2000"/>
              <a:t/>
            </a:r>
            <a:br>
              <a:rPr lang="sl-SI" sz="2000"/>
            </a:br>
            <a:r>
              <a:rPr lang="sl-SI" sz="2000"/>
              <a:t>- lahko zapojemo, zaigramo</a:t>
            </a:r>
          </a:p>
        </p:txBody>
      </p:sp>
      <p:pic>
        <p:nvPicPr>
          <p:cNvPr id="88068" name="Picture 4" descr="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68638"/>
            <a:ext cx="6049962" cy="2941637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116013" y="6118225"/>
            <a:ext cx="614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/>
              <a:t>- čistih tonov je v naravi zelo malo (glasbene vilice)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Zven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/>
              <a:t>    - ima tonsko višino, saj ima lastnosti tako tona kot šuma</a:t>
            </a:r>
            <a:br>
              <a:rPr lang="sl-SI" sz="2000"/>
            </a:br>
            <a:r>
              <a:rPr lang="sl-SI" sz="2000"/>
              <a:t>- bolj pogost kot ton</a:t>
            </a:r>
          </a:p>
        </p:txBody>
      </p:sp>
      <p:pic>
        <p:nvPicPr>
          <p:cNvPr id="6149" name="Picture 5" descr="zv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81300"/>
            <a:ext cx="6840537" cy="3325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en">
  <a:themeElements>
    <a:clrScheme name="Raven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Raven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ve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204</TotalTime>
  <Words>271</Words>
  <Application>Microsoft Office PowerPoint</Application>
  <PresentationFormat>Diaprojekcija na zaslonu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1" baseType="lpstr">
      <vt:lpstr>Raven</vt:lpstr>
      <vt:lpstr>Grafikon</vt:lpstr>
      <vt:lpstr>ZVOK</vt:lpstr>
      <vt:lpstr>O zvoku</vt:lpstr>
      <vt:lpstr>Naš slušni sprejemnik – UHO </vt:lpstr>
      <vt:lpstr>O zvoku</vt:lpstr>
      <vt:lpstr>O zvoku</vt:lpstr>
      <vt:lpstr>Pojmovanje zvoka</vt:lpstr>
      <vt:lpstr>Šum</vt:lpstr>
      <vt:lpstr>Ton</vt:lpstr>
      <vt:lpstr>Zven </vt:lpstr>
      <vt:lpstr>Lastnosti</vt:lpstr>
      <vt:lpstr>Višina</vt:lpstr>
      <vt:lpstr>Slušni prag</vt:lpstr>
      <vt:lpstr>Slušni prag</vt:lpstr>
      <vt:lpstr>Jakost zvoka</vt:lpstr>
      <vt:lpstr>Jakost zvoka</vt:lpstr>
      <vt:lpstr>Barva zvoka</vt:lpstr>
      <vt:lpstr>Trajanje zvoka, zvok v prostoru</vt:lpstr>
      <vt:lpstr>Poslušanje zvoka</vt:lpstr>
      <vt:lpstr>Ali ste vedeli?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ZVOK</dc:title>
  <dc:creator>RibaMen</dc:creator>
  <cp:lastModifiedBy>Rogina Boris</cp:lastModifiedBy>
  <cp:revision>5</cp:revision>
  <dcterms:created xsi:type="dcterms:W3CDTF">2011-09-27T18:13:18Z</dcterms:created>
  <dcterms:modified xsi:type="dcterms:W3CDTF">2015-01-20T20:48:03Z</dcterms:modified>
</cp:coreProperties>
</file>