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57" r:id="rId4"/>
    <p:sldId id="258" r:id="rId5"/>
    <p:sldId id="283" r:id="rId6"/>
    <p:sldId id="265" r:id="rId7"/>
    <p:sldId id="259" r:id="rId8"/>
    <p:sldId id="277" r:id="rId9"/>
    <p:sldId id="260" r:id="rId10"/>
    <p:sldId id="269" r:id="rId11"/>
    <p:sldId id="279" r:id="rId12"/>
    <p:sldId id="280" r:id="rId13"/>
    <p:sldId id="261" r:id="rId14"/>
    <p:sldId id="267" r:id="rId15"/>
    <p:sldId id="274" r:id="rId16"/>
    <p:sldId id="271" r:id="rId17"/>
    <p:sldId id="272" r:id="rId18"/>
    <p:sldId id="273" r:id="rId19"/>
    <p:sldId id="262" r:id="rId20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91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 smtClean="0"/>
              <a:t>Uredite slog podnaslova matrice</a:t>
            </a:r>
            <a:endParaRPr kumimoji="0" lang="en-US"/>
          </a:p>
        </p:txBody>
      </p:sp>
      <p:sp>
        <p:nvSpPr>
          <p:cNvPr id="28" name="Ograda datum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46DF53D-BA60-4B2C-A19F-0FA35C1A632C}" type="datetimeFigureOut">
              <a:rPr lang="sl-SI" smtClean="0"/>
              <a:pPr/>
              <a:t>27.1.2015</a:t>
            </a:fld>
            <a:endParaRPr lang="sl-SI"/>
          </a:p>
        </p:txBody>
      </p:sp>
      <p:sp>
        <p:nvSpPr>
          <p:cNvPr id="17" name="Ograda no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l-SI"/>
          </a:p>
        </p:txBody>
      </p:sp>
      <p:sp>
        <p:nvSpPr>
          <p:cNvPr id="10" name="Pravokot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ot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avokot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avokot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en povezovalnik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aven povezovalnik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aven povezovalnik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en povezoval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en povezovalnik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aven povezovalnik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avokot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Ograda številke diapoz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6AA3E2F-8E92-4191-B5BA-7836C3B4397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DF53D-BA60-4B2C-A19F-0FA35C1A632C}" type="datetimeFigureOut">
              <a:rPr lang="sl-SI" smtClean="0"/>
              <a:pPr/>
              <a:t>27.1.2015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A3E2F-8E92-4191-B5BA-7836C3B4397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DF53D-BA60-4B2C-A19F-0FA35C1A632C}" type="datetimeFigureOut">
              <a:rPr lang="sl-SI" smtClean="0"/>
              <a:pPr/>
              <a:t>27.1.2015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A3E2F-8E92-4191-B5BA-7836C3B4397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8" name="Ograda vsebine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46DF53D-BA60-4B2C-A19F-0FA35C1A632C}" type="datetimeFigureOut">
              <a:rPr lang="sl-SI" smtClean="0"/>
              <a:pPr/>
              <a:t>27.1.2015</a:t>
            </a:fld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6AA3E2F-8E92-4191-B5BA-7836C3B43971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0" name="Ograda no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46DF53D-BA60-4B2C-A19F-0FA35C1A632C}" type="datetimeFigureOut">
              <a:rPr lang="sl-SI" smtClean="0"/>
              <a:pPr/>
              <a:t>27.1.2015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l-SI"/>
          </a:p>
        </p:txBody>
      </p:sp>
      <p:sp>
        <p:nvSpPr>
          <p:cNvPr id="9" name="Pravokot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ot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ot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ot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en povezovalnik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aven povezovalnik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en povezovalnik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en povezoval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aven povezovalnik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avokot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aven povezovalnik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6AA3E2F-8E92-4191-B5BA-7836C3B4397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DF53D-BA60-4B2C-A19F-0FA35C1A632C}" type="datetimeFigureOut">
              <a:rPr lang="sl-SI" smtClean="0"/>
              <a:pPr/>
              <a:t>27.1.2015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A3E2F-8E92-4191-B5BA-7836C3B43971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9" name="Ograda vsebine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DF53D-BA60-4B2C-A19F-0FA35C1A632C}" type="datetimeFigureOut">
              <a:rPr lang="sl-SI" smtClean="0"/>
              <a:pPr/>
              <a:t>27.1.2015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A3E2F-8E92-4191-B5BA-7836C3B43971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3" name="Ograda vsebine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2" name="Ograda besedila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14" name="Ograda besedila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6" name="Ograda datum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46DF53D-BA60-4B2C-A19F-0FA35C1A632C}" type="datetimeFigureOut">
              <a:rPr lang="sl-SI" smtClean="0"/>
              <a:pPr/>
              <a:t>27.1.2015</a:t>
            </a:fld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6AA3E2F-8E92-4191-B5BA-7836C3B43971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DF53D-BA60-4B2C-A19F-0FA35C1A632C}" type="datetimeFigureOut">
              <a:rPr lang="sl-SI" smtClean="0"/>
              <a:pPr/>
              <a:t>27.1.2015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A3E2F-8E92-4191-B5BA-7836C3B4397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ven povezovalnik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8" name="Raven povezovalnik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aven povezovalnik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aven povezovalnik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avokot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en povezovalnik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Ograda vsebine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21" name="Ograda datum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46DF53D-BA60-4B2C-A19F-0FA35C1A632C}" type="datetimeFigureOut">
              <a:rPr lang="sl-SI" smtClean="0"/>
              <a:pPr/>
              <a:t>27.1.2015</a:t>
            </a:fld>
            <a:endParaRPr lang="sl-SI"/>
          </a:p>
        </p:txBody>
      </p:sp>
      <p:sp>
        <p:nvSpPr>
          <p:cNvPr id="22" name="Ograda številke diapoz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6AA3E2F-8E92-4191-B5BA-7836C3B43971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23" name="Ograda no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aven povezovalnik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10" name="Raven povezovalnik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avokot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aven povezovalnik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aven povezovalnik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aven povezovalnik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Ograda datum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46DF53D-BA60-4B2C-A19F-0FA35C1A632C}" type="datetimeFigureOut">
              <a:rPr lang="sl-SI" smtClean="0"/>
              <a:pPr/>
              <a:t>27.1.2015</a:t>
            </a:fld>
            <a:endParaRPr lang="sl-SI"/>
          </a:p>
        </p:txBody>
      </p:sp>
      <p:sp>
        <p:nvSpPr>
          <p:cNvPr id="18" name="Ograda številke diapoz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6AA3E2F-8E92-4191-B5BA-7836C3B43971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21" name="Ograda no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ven povezovalnik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Ograda naslova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13" name="Ograda besedila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 smtClean="0"/>
              <a:t>Uredite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14" name="Ograda datum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46DF53D-BA60-4B2C-A19F-0FA35C1A632C}" type="datetimeFigureOut">
              <a:rPr lang="sl-SI" smtClean="0"/>
              <a:pPr/>
              <a:t>27.1.2015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Raven povezovalnik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aven povezovalnik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kot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en povezovalnik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grada številke diapozitiv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6AA3E2F-8E92-4191-B5BA-7836C3B43971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3672408"/>
          </a:xfrm>
        </p:spPr>
        <p:txBody>
          <a:bodyPr>
            <a:normAutofit/>
          </a:bodyPr>
          <a:lstStyle/>
          <a:p>
            <a:r>
              <a:rPr lang="sl-SI" sz="4000" b="1" u="sng" dirty="0" smtClean="0"/>
              <a:t>KLASICIZEM</a:t>
            </a:r>
            <a:r>
              <a:rPr lang="sl-SI" b="1" i="1" dirty="0" smtClean="0"/>
              <a:t/>
            </a:r>
            <a:br>
              <a:rPr lang="sl-SI" b="1" i="1" dirty="0" smtClean="0"/>
            </a:br>
            <a:r>
              <a:rPr lang="sl-SI" sz="2800" dirty="0" smtClean="0"/>
              <a:t> </a:t>
            </a:r>
            <a:r>
              <a:rPr lang="sl-SI" sz="1800" dirty="0" smtClean="0"/>
              <a:t>Klasicizem je glasbeni slog v evropski resni glasbi. </a:t>
            </a:r>
            <a:br>
              <a:rPr lang="sl-SI" sz="1800" dirty="0" smtClean="0"/>
            </a:br>
            <a:r>
              <a:rPr lang="sl-SI" sz="1800" dirty="0" smtClean="0"/>
              <a:t/>
            </a:r>
            <a:br>
              <a:rPr lang="sl-SI" sz="1800" dirty="0" smtClean="0"/>
            </a:br>
            <a:r>
              <a:rPr lang="sl-SI" sz="1800" dirty="0" smtClean="0"/>
              <a:t>Kronološko ga okvirno  umeščamo med letnici Bachove (1750) in Beethovnove smrti (1827), čeprav potekata prehoda iz baroka v klasicizem in iz klasicizma v romantiko dlje časa. </a:t>
            </a:r>
            <a:br>
              <a:rPr lang="sl-SI" sz="1800" dirty="0" smtClean="0"/>
            </a:br>
            <a:r>
              <a:rPr lang="sl-SI" sz="1800" dirty="0" smtClean="0"/>
              <a:t/>
            </a:r>
            <a:br>
              <a:rPr lang="sl-SI" sz="1800" dirty="0" smtClean="0"/>
            </a:br>
            <a:r>
              <a:rPr lang="sl-SI" sz="1800" dirty="0" smtClean="0"/>
              <a:t>Izraz klasicizem v slovenskem jeziku pogosto dvoumno poimenujemo s splošnejšim pojmom klasika, ki ima več pomenov</a:t>
            </a:r>
            <a:endParaRPr lang="sl-SI" sz="18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07504" y="4221088"/>
            <a:ext cx="8928992" cy="2520280"/>
          </a:xfrm>
        </p:spPr>
        <p:txBody>
          <a:bodyPr>
            <a:normAutofit fontScale="92500" lnSpcReduction="20000"/>
          </a:bodyPr>
          <a:lstStyle/>
          <a:p>
            <a:pPr algn="l"/>
            <a:endParaRPr lang="sl-SI" dirty="0" smtClean="0"/>
          </a:p>
          <a:p>
            <a:pPr algn="l"/>
            <a:endParaRPr lang="sl-SI" dirty="0" smtClean="0"/>
          </a:p>
          <a:p>
            <a:pPr algn="l"/>
            <a:endParaRPr lang="sl-SI" dirty="0"/>
          </a:p>
          <a:p>
            <a:pPr algn="l"/>
            <a:endParaRPr lang="sl-SI" sz="2800" dirty="0" smtClean="0"/>
          </a:p>
          <a:p>
            <a:pPr algn="l"/>
            <a:endParaRPr lang="sl-SI" sz="2800" dirty="0"/>
          </a:p>
          <a:p>
            <a:pPr algn="l"/>
            <a:r>
              <a:rPr lang="sl-SI" sz="2800" dirty="0" smtClean="0"/>
              <a:t>                 </a:t>
            </a:r>
          </a:p>
          <a:p>
            <a:pPr algn="l"/>
            <a:r>
              <a:rPr lang="sl-SI" sz="2800" dirty="0" smtClean="0"/>
              <a:t>                </a:t>
            </a:r>
            <a:endParaRPr lang="sl-SI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221088"/>
            <a:ext cx="2520280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3891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048672"/>
          </a:xfrm>
        </p:spPr>
        <p:txBody>
          <a:bodyPr/>
          <a:lstStyle/>
          <a:p>
            <a:pPr marL="0" indent="0">
              <a:buNone/>
            </a:pPr>
            <a:r>
              <a:rPr lang="sl-SI" b="1" u="sng" dirty="0" smtClean="0"/>
              <a:t>FOTKICE UMETNIKOV, ZNAČILNA DELA:</a:t>
            </a:r>
          </a:p>
          <a:p>
            <a:r>
              <a:rPr lang="sl-SI" sz="2000" dirty="0" smtClean="0"/>
              <a:t>JOHANN WOLFGANG GOETHE (Trplenje mladega Wertherja),</a:t>
            </a:r>
          </a:p>
          <a:p>
            <a:r>
              <a:rPr lang="sl-SI" sz="2000" dirty="0" smtClean="0"/>
              <a:t>MOLIERE (Tartuff, Namišljeni bolnik),</a:t>
            </a:r>
          </a:p>
          <a:p>
            <a:r>
              <a:rPr lang="sl-SI" sz="2000" dirty="0" smtClean="0"/>
              <a:t>ANTON TOMAŽ LINHART (Županova Micka, Ta veseli dan ali Matiček se ženi)</a:t>
            </a:r>
          </a:p>
          <a:p>
            <a:r>
              <a:rPr lang="sl-SI" sz="2000" dirty="0" smtClean="0"/>
              <a:t>DIDEEROT, d ALEMBERT, MONTESQUIEU, VOLTAIRE, ROUSSEAU (enciklopedisti)…</a:t>
            </a:r>
          </a:p>
          <a:p>
            <a:pPr marL="0" indent="0">
              <a:buNone/>
            </a:pPr>
            <a:endParaRPr lang="sl-SI" sz="2000" dirty="0"/>
          </a:p>
        </p:txBody>
      </p:sp>
      <p:pic>
        <p:nvPicPr>
          <p:cNvPr id="2050" name="Picture 2" descr="C:\Users\Primapro-netbook\Desktop\220px-Molie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7" y="3220530"/>
            <a:ext cx="1440161" cy="179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rimapro-netbook\Desktop\200px-Jean-Jacques_Rousseau_(painted_portrait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8540" y="3103790"/>
            <a:ext cx="1361256" cy="181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Primapro-netbook\Desktop\220px-Goeth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9301" y="4117043"/>
            <a:ext cx="1424618" cy="190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Primapro-netbook\Desktop\200px-Alember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6642" y="4005064"/>
            <a:ext cx="1881337" cy="201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Elbow Connector 9"/>
          <p:cNvCxnSpPr/>
          <p:nvPr/>
        </p:nvCxnSpPr>
        <p:spPr>
          <a:xfrm rot="5400000">
            <a:off x="-233947" y="2042259"/>
            <a:ext cx="1619006" cy="504057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967310" y="2636912"/>
            <a:ext cx="0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403919" y="2636912"/>
            <a:ext cx="925249" cy="4668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907979" y="1196752"/>
            <a:ext cx="3112293" cy="2592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6" name="Picture 8" descr="C:\Users\Primapro-netbook\Desktop\119px-Charles_Montesquieu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103790"/>
            <a:ext cx="1511300" cy="227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Straight Arrow Connector 27"/>
          <p:cNvCxnSpPr/>
          <p:nvPr/>
        </p:nvCxnSpPr>
        <p:spPr>
          <a:xfrm>
            <a:off x="4572000" y="2636912"/>
            <a:ext cx="0" cy="4668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7823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9275"/>
            <a:ext cx="8002588" cy="8683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sl-SI" sz="4000" b="1" smtClean="0"/>
              <a:t/>
            </a:r>
            <a:br>
              <a:rPr lang="sl-SI" sz="4000" b="1" smtClean="0"/>
            </a:br>
            <a:r>
              <a:rPr lang="sl-SI" sz="4000" b="1" smtClean="0">
                <a:solidFill>
                  <a:schemeClr val="bg2"/>
                </a:solidFill>
                <a:latin typeface="Comic Sans MS" pitchFamily="66" charset="0"/>
              </a:rPr>
              <a:t>Franc Kavčič</a:t>
            </a:r>
            <a:br>
              <a:rPr lang="sl-SI" sz="4000" b="1" smtClean="0">
                <a:solidFill>
                  <a:schemeClr val="bg2"/>
                </a:solidFill>
                <a:latin typeface="Comic Sans MS" pitchFamily="66" charset="0"/>
              </a:rPr>
            </a:br>
            <a:endParaRPr lang="sl-SI" sz="4000" b="1" smtClean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89138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sl-SI" sz="1800" smtClean="0">
                <a:latin typeface="Comic Sans MS" pitchFamily="66" charset="0"/>
              </a:rPr>
              <a:t>Slovenski klasicistični slikar</a:t>
            </a:r>
          </a:p>
          <a:p>
            <a:pPr eaLnBrk="1" hangingPunct="1">
              <a:defRPr/>
            </a:pPr>
            <a:r>
              <a:rPr lang="sl-SI" sz="1800" smtClean="0">
                <a:latin typeface="Comic Sans MS" pitchFamily="66" charset="0"/>
              </a:rPr>
              <a:t>Rojen  leta 1755 v Gorici</a:t>
            </a:r>
          </a:p>
          <a:p>
            <a:pPr eaLnBrk="1" hangingPunct="1">
              <a:defRPr/>
            </a:pPr>
            <a:r>
              <a:rPr lang="sl-SI" sz="1800" smtClean="0">
                <a:latin typeface="Comic Sans MS" pitchFamily="66" charset="0"/>
              </a:rPr>
              <a:t>Šolal se je na Dunaju in nato v Rimu </a:t>
            </a:r>
          </a:p>
          <a:p>
            <a:pPr eaLnBrk="1" hangingPunct="1">
              <a:defRPr/>
            </a:pPr>
            <a:r>
              <a:rPr lang="sl-SI" sz="1800" smtClean="0">
                <a:latin typeface="Comic Sans MS" pitchFamily="66" charset="0"/>
              </a:rPr>
              <a:t>V olju je slikal mitološke,biblijske in idilične scene</a:t>
            </a:r>
          </a:p>
          <a:p>
            <a:pPr eaLnBrk="1" hangingPunct="1">
              <a:defRPr/>
            </a:pPr>
            <a:r>
              <a:rPr lang="sl-SI" sz="1800" smtClean="0">
                <a:latin typeface="Comic Sans MS" pitchFamily="66" charset="0"/>
              </a:rPr>
              <a:t>Med letoma 1799 in 1820 je bil profesor na dunajski likovni akademiji</a:t>
            </a:r>
          </a:p>
          <a:p>
            <a:pPr eaLnBrk="1" hangingPunct="1">
              <a:defRPr/>
            </a:pPr>
            <a:r>
              <a:rPr lang="sl-SI" sz="1800" smtClean="0">
                <a:latin typeface="Comic Sans MS" pitchFamily="66" charset="0"/>
              </a:rPr>
              <a:t>Od leta 1820 do smrti pa ravnatelj akademije</a:t>
            </a:r>
          </a:p>
          <a:p>
            <a:pPr eaLnBrk="1" hangingPunct="1">
              <a:defRPr/>
            </a:pPr>
            <a:r>
              <a:rPr lang="sl-SI" sz="1800" smtClean="0">
                <a:latin typeface="Comic Sans MS" pitchFamily="66" charset="0"/>
              </a:rPr>
              <a:t>Umrl 1828 na Dunaju</a:t>
            </a:r>
          </a:p>
          <a:p>
            <a:pPr eaLnBrk="1" hangingPunct="1">
              <a:defRPr/>
            </a:pPr>
            <a:endParaRPr lang="sl-SI" sz="1800" smtClean="0">
              <a:latin typeface="Comic Sans MS" pitchFamily="66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404813"/>
            <a:ext cx="1843088" cy="272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4221163"/>
            <a:ext cx="3816350" cy="247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1341438"/>
            <a:ext cx="2144712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724400"/>
            <a:ext cx="3384550" cy="188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92150"/>
            <a:ext cx="8229600" cy="11398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sl-SI" sz="4000" b="1" smtClean="0">
                <a:solidFill>
                  <a:schemeClr val="bg2"/>
                </a:solidFill>
                <a:latin typeface="Comic Sans MS" pitchFamily="66" charset="0"/>
              </a:rPr>
              <a:t>François-André Danican Philidor</a:t>
            </a:r>
            <a:br>
              <a:rPr lang="sl-SI" sz="4000" b="1" smtClean="0">
                <a:solidFill>
                  <a:schemeClr val="bg2"/>
                </a:solidFill>
                <a:latin typeface="Comic Sans MS" pitchFamily="66" charset="0"/>
              </a:rPr>
            </a:br>
            <a:endParaRPr lang="sl-SI" sz="4000" b="1" smtClean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5832475" cy="31686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sl-SI" sz="1800" smtClean="0"/>
              <a:t>Francoski šahist in skladatelj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l-SI" sz="1800" smtClean="0"/>
              <a:t>Rodil se je 1.9. 1726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l-SI" sz="1800" smtClean="0"/>
              <a:t>Nepremagljiv šahist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l-SI" sz="1800" smtClean="0"/>
              <a:t>Igral tudi slepe simultane igre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l-SI" sz="1800" smtClean="0"/>
              <a:t>Izdal sloviti šahovski priročnik </a:t>
            </a:r>
            <a:r>
              <a:rPr lang="sl-SI" sz="1800" i="1" smtClean="0"/>
              <a:t>Analyse du jeu des Échecs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l-SI" sz="1800" smtClean="0"/>
              <a:t> Najbolj znana je njegova t.i. </a:t>
            </a:r>
            <a:r>
              <a:rPr lang="sl-SI" sz="1800" i="1" smtClean="0"/>
              <a:t>Philidorova obramba</a:t>
            </a:r>
            <a:r>
              <a:rPr lang="sl-SI" sz="1800" smtClean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l-SI" sz="1800" smtClean="0"/>
              <a:t>Med leti 1750 in 1770 je bil vodilni francoski operni skladatelj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l-SI" sz="1800" smtClean="0"/>
              <a:t>Skomponiral je 21 komičnih oper in eno opero serio.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l-SI" sz="1800" smtClean="0"/>
              <a:t>Umrl je  31. 8. 1795 v  Londonu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pPr algn="ctr"/>
            <a:r>
              <a:rPr lang="sl-SI" sz="2400" b="1" dirty="0" smtClean="0">
                <a:solidFill>
                  <a:srgbClr val="FF0000"/>
                </a:solidFill>
              </a:rPr>
              <a:t>GLASBENE ZNAČILNOSTI- SLOG </a:t>
            </a:r>
            <a:endParaRPr lang="sl-SI" sz="2400" b="1" dirty="0">
              <a:solidFill>
                <a:srgbClr val="FF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251520" y="980728"/>
            <a:ext cx="8712968" cy="5760640"/>
          </a:xfrm>
        </p:spPr>
        <p:txBody>
          <a:bodyPr>
            <a:normAutofit/>
          </a:bodyPr>
          <a:lstStyle/>
          <a:p>
            <a:pPr>
              <a:buNone/>
            </a:pPr>
            <a:endParaRPr lang="sl-SI" sz="1200" dirty="0" smtClean="0"/>
          </a:p>
          <a:p>
            <a:pPr marL="0" indent="0">
              <a:buNone/>
            </a:pPr>
            <a:endParaRPr lang="sl-SI" sz="1200" dirty="0" smtClean="0"/>
          </a:p>
        </p:txBody>
      </p:sp>
      <p:sp>
        <p:nvSpPr>
          <p:cNvPr id="4" name="Pravokotnik 3"/>
          <p:cNvSpPr/>
          <p:nvPr/>
        </p:nvSpPr>
        <p:spPr>
          <a:xfrm>
            <a:off x="107504" y="764704"/>
            <a:ext cx="8784976" cy="8063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sl-SI" sz="1600" dirty="0" smtClean="0"/>
              <a:t>Glasba postane splošna dobrina, glasbena izobrazba pa ostaja del splošne omike. Za meščane je glasba prva med umetnostmi, predajajo se ji na koncertih v domačih salonih.</a:t>
            </a:r>
          </a:p>
          <a:p>
            <a:endParaRPr lang="sl-SI" sz="1600" dirty="0" smtClean="0"/>
          </a:p>
          <a:p>
            <a:pPr>
              <a:buFont typeface="Wingdings" pitchFamily="2" charset="2"/>
              <a:buChar char="v"/>
            </a:pPr>
            <a:r>
              <a:rPr lang="sl-SI" sz="1600" dirty="0" smtClean="0"/>
              <a:t>Glasbeno dogajanje se preseli iz nekdanjih plemiških dvorov preseli v meščanske domove, kjer so se zaradi majhnih prostorov uveljavile manjše komorne zasedbe ( solistične zasedbe, klavirski trio, godalni kvartet,...)</a:t>
            </a:r>
          </a:p>
          <a:p>
            <a:endParaRPr lang="sl-SI" sz="1600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sl-SI" sz="1600" dirty="0" smtClean="0"/>
              <a:t>Odprta javna gledališča, koncertne </a:t>
            </a:r>
            <a:r>
              <a:rPr lang="sl-SI" sz="1600" dirty="0" err="1" smtClean="0"/>
              <a:t>dvoranE</a:t>
            </a:r>
            <a:r>
              <a:rPr lang="sl-SI" sz="1600" dirty="0" smtClean="0"/>
              <a:t>, rojstvo glasbenih šol;</a:t>
            </a:r>
          </a:p>
          <a:p>
            <a:r>
              <a:rPr lang="sl-SI" sz="1600" dirty="0" smtClean="0"/>
              <a:t>ideal je univerzalna glasba, ki ni nacionalno omejena, ki izraža optimizem, veselje nad življenjem, ki je obrtniško in umetniško popolna , a hkrati navdušuje širši krog poslušalcev.</a:t>
            </a:r>
          </a:p>
          <a:p>
            <a:endParaRPr lang="sl-SI" sz="1600" dirty="0" smtClean="0"/>
          </a:p>
          <a:p>
            <a:pPr>
              <a:buFont typeface="Wingdings" pitchFamily="2" charset="2"/>
              <a:buChar char="v"/>
            </a:pPr>
            <a:r>
              <a:rPr lang="sl-SI" sz="1600" dirty="0" smtClean="0"/>
              <a:t>Skladatelj ni več samo avtor glasbe, ampak mora organizirati koncerte, z zaslužkom pa plačati dvorano, izvajalce in se s tem preživljati.</a:t>
            </a:r>
          </a:p>
          <a:p>
            <a:endParaRPr lang="sl-SI" sz="1600" dirty="0" smtClean="0"/>
          </a:p>
          <a:p>
            <a:pPr>
              <a:buFont typeface="Wingdings" pitchFamily="2" charset="2"/>
              <a:buChar char="v"/>
            </a:pPr>
            <a:r>
              <a:rPr lang="sl-SI" sz="1600" dirty="0" smtClean="0"/>
              <a:t>Skladatelj ne ustvarja več za delodajalca, ampak za čim širši krog poslušalcev, ki jih mora z svojo glasbo navdušiti.</a:t>
            </a:r>
          </a:p>
          <a:p>
            <a:endParaRPr lang="sl-SI" sz="1600" dirty="0" smtClean="0"/>
          </a:p>
          <a:p>
            <a:pPr>
              <a:buFont typeface="Wingdings" pitchFamily="2" charset="2"/>
              <a:buChar char="v"/>
            </a:pPr>
            <a:r>
              <a:rPr lang="sl-SI" sz="1600" dirty="0" smtClean="0"/>
              <a:t>Glasba se mora prvič v svojem razvoju podrejati tržnim zakonitostim,</a:t>
            </a:r>
          </a:p>
          <a:p>
            <a:r>
              <a:rPr lang="sl-SI" sz="1600" dirty="0" smtClean="0"/>
              <a:t>umetnikom pomagajo meceni, bogati meščani in aristokracija, ljubitelji glasbe v najžlahtnejšem pomenu besede.</a:t>
            </a:r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</p:txBody>
      </p:sp>
    </p:spTree>
    <p:extLst>
      <p:ext uri="{BB962C8B-B14F-4D97-AF65-F5344CB8AC3E}">
        <p14:creationId xmlns="" xmlns:p14="http://schemas.microsoft.com/office/powerpoint/2010/main" val="198926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7467600" cy="6069288"/>
          </a:xfrm>
        </p:spPr>
        <p:txBody>
          <a:bodyPr>
            <a:normAutofit/>
          </a:bodyPr>
          <a:lstStyle/>
          <a:p>
            <a:pPr>
              <a:buNone/>
            </a:pPr>
            <a:endParaRPr lang="sl-SI" sz="1600" dirty="0" smtClean="0"/>
          </a:p>
          <a:p>
            <a:r>
              <a:rPr lang="sl-SI" sz="1600" dirty="0" smtClean="0"/>
              <a:t>Sprememba zvočne podobe glasbe, pojavijo se  nova glasbila in zasedbe;</a:t>
            </a:r>
          </a:p>
          <a:p>
            <a:r>
              <a:rPr lang="sl-SI" sz="1600" dirty="0" smtClean="0"/>
              <a:t>Nastanek velikega simfoničnega orkestra in nove gl. oblike: simfonije;</a:t>
            </a:r>
          </a:p>
          <a:p>
            <a:r>
              <a:rPr lang="sl-SI" sz="1600" dirty="0" smtClean="0"/>
              <a:t>Glavni dosežek so ciklične glasbene oblike ( stavki povezani v celoto).</a:t>
            </a:r>
          </a:p>
          <a:p>
            <a:r>
              <a:rPr lang="sl-SI" sz="1600" dirty="0" smtClean="0"/>
              <a:t>Novi obliki: simfonija, godalni kvartet;</a:t>
            </a:r>
          </a:p>
          <a:p>
            <a:r>
              <a:rPr lang="sl-SI" sz="1600" dirty="0" smtClean="0"/>
              <a:t>Glasba usmerjena k naravi, preprostosti, sproščenosti, optimizmu</a:t>
            </a:r>
          </a:p>
          <a:p>
            <a:r>
              <a:rPr lang="sl-SI" sz="1600" dirty="0" smtClean="0">
                <a:solidFill>
                  <a:srgbClr val="FF0000"/>
                </a:solidFill>
              </a:rPr>
              <a:t>Spevna melodika- </a:t>
            </a:r>
            <a:r>
              <a:rPr lang="sl-SI" sz="1600" dirty="0" smtClean="0"/>
              <a:t>namesto razvejane renesančne in baročne  polifonije postane nosilec glasbene misli glavna, izstopajoča melodija s preprosto, izpisano spremljavo, ovržena sta baročna masivnost in pretirano okrasje.</a:t>
            </a:r>
          </a:p>
          <a:p>
            <a:r>
              <a:rPr lang="sl-SI" sz="1600" dirty="0" smtClean="0">
                <a:solidFill>
                  <a:srgbClr val="FF0000"/>
                </a:solidFill>
              </a:rPr>
              <a:t>Enostaven ritem</a:t>
            </a:r>
          </a:p>
          <a:p>
            <a:r>
              <a:rPr lang="sl-SI" sz="1600" dirty="0" smtClean="0">
                <a:solidFill>
                  <a:srgbClr val="FF0000"/>
                </a:solidFill>
              </a:rPr>
              <a:t>Lahkotnost</a:t>
            </a:r>
          </a:p>
          <a:p>
            <a:r>
              <a:rPr lang="sl-SI" sz="1600" dirty="0" err="1" smtClean="0">
                <a:solidFill>
                  <a:srgbClr val="FF0000"/>
                </a:solidFill>
              </a:rPr>
              <a:t>Homofonija</a:t>
            </a:r>
            <a:endParaRPr lang="sl-SI" sz="1600" dirty="0" smtClean="0">
              <a:solidFill>
                <a:srgbClr val="FF0000"/>
              </a:solidFill>
            </a:endParaRPr>
          </a:p>
          <a:p>
            <a:r>
              <a:rPr lang="sl-SI" sz="1600" dirty="0" err="1" smtClean="0">
                <a:solidFill>
                  <a:srgbClr val="FF0000"/>
                </a:solidFill>
              </a:rPr>
              <a:t>Štiristavčnost</a:t>
            </a:r>
            <a:r>
              <a:rPr lang="sl-SI" sz="16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sl-SI" sz="1600" dirty="0" smtClean="0">
                <a:solidFill>
                  <a:srgbClr val="FF0000"/>
                </a:solidFill>
              </a:rPr>
              <a:t>UREJENOST GLASBENIH OBLIK</a:t>
            </a:r>
          </a:p>
          <a:p>
            <a:r>
              <a:rPr lang="sl-SI" sz="1600" dirty="0" smtClean="0"/>
              <a:t>Pomembno je načelo </a:t>
            </a:r>
            <a:r>
              <a:rPr lang="sl-SI" sz="1600" dirty="0" err="1" smtClean="0"/>
              <a:t>dvotematičnosti</a:t>
            </a:r>
            <a:r>
              <a:rPr lang="sl-SI" sz="1600" dirty="0" smtClean="0"/>
              <a:t>; skladatelj razvija dve v značaju različni temi; tako je zasnovana glavna oblika klasicizma- sonatna oblika,</a:t>
            </a:r>
            <a:endParaRPr lang="sl-SI" sz="1600" dirty="0" smtClean="0">
              <a:solidFill>
                <a:srgbClr val="FF0000"/>
              </a:solidFill>
            </a:endParaRPr>
          </a:p>
          <a:p>
            <a:r>
              <a:rPr lang="sl-SI" sz="1600" dirty="0" smtClean="0"/>
              <a:t>za gradivo skladatelji večkrat uporabijo ljudsko melodiko, ki jo s preobražanjem (variiranjem) in razvijanjem oblikujejo v jasne simetrične oblike.</a:t>
            </a:r>
          </a:p>
          <a:p>
            <a:endParaRPr lang="sl-SI" sz="1600" dirty="0"/>
          </a:p>
        </p:txBody>
      </p:sp>
    </p:spTree>
    <p:extLst>
      <p:ext uri="{BB962C8B-B14F-4D97-AF65-F5344CB8AC3E}">
        <p14:creationId xmlns="" xmlns:p14="http://schemas.microsoft.com/office/powerpoint/2010/main" val="155679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428867"/>
            <a:ext cx="7772400" cy="171451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sz="4800" dirty="0" smtClean="0">
                <a:solidFill>
                  <a:schemeClr val="tx1"/>
                </a:solidFill>
                <a:latin typeface="Algerian" pitchFamily="82" charset="0"/>
              </a:rPr>
              <a:t>GLASBENE</a:t>
            </a:r>
            <a:r>
              <a:rPr lang="sl-SI" dirty="0" smtClean="0">
                <a:solidFill>
                  <a:schemeClr val="tx1"/>
                </a:solidFill>
                <a:latin typeface="Algerian" pitchFamily="82" charset="0"/>
              </a:rPr>
              <a:t> </a:t>
            </a:r>
            <a:r>
              <a:rPr lang="sl-SI" sz="5300" dirty="0" smtClean="0">
                <a:solidFill>
                  <a:schemeClr val="tx1"/>
                </a:solidFill>
                <a:latin typeface="Algerian" pitchFamily="82" charset="0"/>
              </a:rPr>
              <a:t>OBLIKE V KLASICIZMU</a:t>
            </a:r>
            <a:endParaRPr lang="sl-SI" sz="5300" dirty="0">
              <a:solidFill>
                <a:schemeClr val="tx1"/>
              </a:solidFill>
              <a:latin typeface="Algerian" pitchFamily="82" charset="0"/>
            </a:endParaRPr>
          </a:p>
        </p:txBody>
      </p:sp>
      <p:sp>
        <p:nvSpPr>
          <p:cNvPr id="6147" name="Podnaslov 2"/>
          <p:cNvSpPr>
            <a:spLocks noGrp="1"/>
          </p:cNvSpPr>
          <p:nvPr>
            <p:ph type="subTitle" idx="1"/>
          </p:nvPr>
        </p:nvSpPr>
        <p:spPr>
          <a:xfrm>
            <a:off x="857250" y="4077072"/>
            <a:ext cx="4362822" cy="2280866"/>
          </a:xfrm>
        </p:spPr>
        <p:txBody>
          <a:bodyPr>
            <a:noAutofit/>
          </a:bodyPr>
          <a:lstStyle/>
          <a:p>
            <a:r>
              <a:rPr lang="sl-SI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 času glasbenega klasicizma so se uveljavile večdelne (ciklične) instrumentalne glasbene oblike, ki se med seboj razlikujejo po instrumentalni zasedbi, sorodne pa so po načinu oblikovanja. </a:t>
            </a:r>
          </a:p>
          <a:p>
            <a:r>
              <a:rPr lang="sl-SI" sz="1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 skladbe so: </a:t>
            </a:r>
            <a:r>
              <a:rPr lang="sl-SI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sonata (klasicistični) koncert, simfonija, klavirski trio, godalni kvartet serenada.</a:t>
            </a:r>
          </a:p>
          <a:p>
            <a:r>
              <a:rPr lang="sl-SI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Ostale vrste in oblike pa so še: sonatni stavek, rondo, simfonija, koncert, opera.</a:t>
            </a:r>
          </a:p>
          <a:p>
            <a:pPr eaLnBrk="1" hangingPunct="1"/>
            <a:endParaRPr lang="sl-SI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Slika 3" descr="beethove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25" y="4071938"/>
            <a:ext cx="23336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Slika 4" descr="hayd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3" y="357188"/>
            <a:ext cx="2500312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Slika 5" descr="mozar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25" y="285750"/>
            <a:ext cx="2643188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467600" cy="85725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1000" dirty="0" smtClean="0"/>
              <a:t/>
            </a:r>
            <a:br>
              <a:rPr lang="sl-SI" sz="1000" dirty="0" smtClean="0"/>
            </a:br>
            <a:endParaRPr lang="sl-SI" sz="1000" dirty="0"/>
          </a:p>
        </p:txBody>
      </p:sp>
      <p:sp>
        <p:nvSpPr>
          <p:cNvPr id="7171" name="Ograda vsebine 2"/>
          <p:cNvSpPr>
            <a:spLocks noGrp="1"/>
          </p:cNvSpPr>
          <p:nvPr>
            <p:ph idx="1"/>
          </p:nvPr>
        </p:nvSpPr>
        <p:spPr>
          <a:xfrm>
            <a:off x="285750" y="857250"/>
            <a:ext cx="7429500" cy="1785938"/>
          </a:xfrm>
        </p:spPr>
        <p:txBody>
          <a:bodyPr/>
          <a:lstStyle/>
          <a:p>
            <a:pPr eaLnBrk="1" hangingPunct="1">
              <a:buFont typeface="Wingdings 2" pitchFamily="18" charset="2"/>
              <a:buAutoNum type="arabicPeriod"/>
            </a:pPr>
            <a:endParaRPr lang="sl-SI" sz="1000" smtClean="0"/>
          </a:p>
          <a:p>
            <a:pPr eaLnBrk="1" hangingPunct="1">
              <a:buFont typeface="Wingdings 2" pitchFamily="18" charset="2"/>
              <a:buNone/>
            </a:pPr>
            <a:endParaRPr lang="sl-SI" sz="1000" smtClean="0"/>
          </a:p>
        </p:txBody>
      </p:sp>
      <p:sp>
        <p:nvSpPr>
          <p:cNvPr id="14" name="Pravokotnik 13"/>
          <p:cNvSpPr/>
          <p:nvPr/>
        </p:nvSpPr>
        <p:spPr>
          <a:xfrm>
            <a:off x="5357813" y="357188"/>
            <a:ext cx="3571875" cy="1928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400" u="sng" dirty="0">
                <a:solidFill>
                  <a:srgbClr val="FFFF00"/>
                </a:solidFill>
                <a:latin typeface="Comic Sans MS" pitchFamily="66" charset="0"/>
              </a:rPr>
              <a:t>SONATNA OBLIKA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11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100" dirty="0">
                <a:latin typeface="Comic Sans MS" pitchFamily="66" charset="0"/>
              </a:rPr>
              <a:t>V sonatni obliki so napisani prvi stavki sonat, simfonij in koncertov.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100" dirty="0">
                <a:latin typeface="Comic Sans MS" pitchFamily="66" charset="0"/>
              </a:rPr>
              <a:t>Temelji na dveh kontrastnih temah, prva je odločna, ritmična, izrazita; druga je spevna, nežnejša.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100" dirty="0">
                <a:latin typeface="Comic Sans MS" pitchFamily="66" charset="0"/>
              </a:rPr>
              <a:t>Temi se v prvem delu – EKSPOZICIJI predstavita, v drugem delu – IZPELJAVI se prepletata , v tretjem delu – REPRIZI, se ponovita, sledi zaključek  - CODA . </a:t>
            </a:r>
          </a:p>
        </p:txBody>
      </p:sp>
      <p:sp>
        <p:nvSpPr>
          <p:cNvPr id="15" name="Pravokotnik 14"/>
          <p:cNvSpPr/>
          <p:nvPr/>
        </p:nvSpPr>
        <p:spPr>
          <a:xfrm>
            <a:off x="5072063" y="5000625"/>
            <a:ext cx="3000375" cy="1500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400" u="sng" dirty="0">
                <a:solidFill>
                  <a:srgbClr val="FFFF00"/>
                </a:solidFill>
                <a:latin typeface="Comic Sans MS" pitchFamily="66" charset="0"/>
              </a:rPr>
              <a:t>TEMA Z VARIACIJAMI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1100" dirty="0">
              <a:latin typeface="Comic Sans MS" pitchFamily="66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100" dirty="0">
                <a:latin typeface="Comic Sans MS" pitchFamily="66" charset="0"/>
              </a:rPr>
              <a:t>Je glasbena oblika, kjer skladatelj predstavi osnovno glasbeno misel in jo v nadaljevanju spreminja tako, da je tema še vedno prepoznavna.</a:t>
            </a:r>
          </a:p>
        </p:txBody>
      </p:sp>
      <p:sp>
        <p:nvSpPr>
          <p:cNvPr id="16" name="Pravokotnik 15"/>
          <p:cNvSpPr/>
          <p:nvPr/>
        </p:nvSpPr>
        <p:spPr>
          <a:xfrm flipH="1" flipV="1">
            <a:off x="8786813" y="6000750"/>
            <a:ext cx="46037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1100" dirty="0">
              <a:latin typeface="Comic Sans MS" pitchFamily="66" charset="0"/>
            </a:endParaRPr>
          </a:p>
        </p:txBody>
      </p:sp>
      <p:sp>
        <p:nvSpPr>
          <p:cNvPr id="17" name="Pravokotnik 16"/>
          <p:cNvSpPr/>
          <p:nvPr/>
        </p:nvSpPr>
        <p:spPr>
          <a:xfrm>
            <a:off x="214313" y="0"/>
            <a:ext cx="4714875" cy="1785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200" dirty="0">
                <a:latin typeface="Comic Sans MS" pitchFamily="66" charset="0"/>
              </a:rPr>
              <a:t>Klasicizem je preoblikoval baročne oblike, zgradba glasbenih oblik je bila jasno določena, melodika spevna, spremljevalne harmonije pa strogo organizirane.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200" dirty="0">
                <a:latin typeface="Comic Sans MS" pitchFamily="66" charset="0"/>
              </a:rPr>
              <a:t>Pomembna je ena sama melodija, osnovna glasbena misel, ki so ji drugi glasovi podrejeni – HOMOFONIJA.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200" dirty="0">
                <a:latin typeface="Comic Sans MS" pitchFamily="66" charset="0"/>
              </a:rPr>
              <a:t>Glavni dosežek tega obdobja je v VEČSTAVČNIH OZ. CIKLIČNIH OBLIKAH, ki so se obdržale do začetka 20. stoletja.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1100" dirty="0"/>
          </a:p>
        </p:txBody>
      </p:sp>
      <p:sp>
        <p:nvSpPr>
          <p:cNvPr id="8" name="Pravokotnik 7"/>
          <p:cNvSpPr/>
          <p:nvPr/>
        </p:nvSpPr>
        <p:spPr>
          <a:xfrm>
            <a:off x="214313" y="2000250"/>
            <a:ext cx="3786187" cy="2428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400" u="sng" dirty="0">
                <a:solidFill>
                  <a:srgbClr val="FFFF00"/>
                </a:solidFill>
                <a:latin typeface="Comic Sans MS" pitchFamily="66" charset="0"/>
              </a:rPr>
              <a:t>SONATA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1100" dirty="0">
              <a:latin typeface="Comic Sans MS" pitchFamily="66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100" dirty="0">
                <a:latin typeface="Comic Sans MS" pitchFamily="66" charset="0"/>
              </a:rPr>
              <a:t>Je skladba za  solistični inštrument  (klavir)ali </a:t>
            </a:r>
            <a:r>
              <a:rPr lang="sl-SI" sz="1100" dirty="0" err="1">
                <a:latin typeface="Comic Sans MS" pitchFamily="66" charset="0"/>
              </a:rPr>
              <a:t>duo</a:t>
            </a:r>
            <a:r>
              <a:rPr lang="sl-SI" sz="1100" dirty="0">
                <a:latin typeface="Comic Sans MS" pitchFamily="66" charset="0"/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100" dirty="0">
                <a:latin typeface="Comic Sans MS" pitchFamily="66" charset="0"/>
              </a:rPr>
              <a:t>Ima štiri stavke: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l-SI" sz="1100" dirty="0">
                <a:latin typeface="Comic Sans MS" pitchFamily="66" charset="0"/>
              </a:rPr>
              <a:t> 1. stavek: hiter, sonatna oblika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l-SI" sz="1100" dirty="0">
                <a:latin typeface="Comic Sans MS" pitchFamily="66" charset="0"/>
              </a:rPr>
              <a:t> 2. stavek: počasen, pesemska oblika, tema z variacijami ali rondo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l-SI" sz="1100" dirty="0">
                <a:latin typeface="Comic Sans MS" pitchFamily="66" charset="0"/>
              </a:rPr>
              <a:t> 3. stavek: zmerni ali hitrejši, menuet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l-SI" sz="1100" dirty="0">
                <a:latin typeface="Comic Sans MS" pitchFamily="66" charset="0"/>
              </a:rPr>
              <a:t> 4. stavek: hiter, sonatni stavek, tema z variacijami ali rondo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l-SI" sz="1100" dirty="0">
                <a:latin typeface="Comic Sans MS" pitchFamily="66" charset="0"/>
              </a:rPr>
              <a:t>Mozart: SONATA V A – DURU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l-SI" sz="1100" dirty="0">
                <a:latin typeface="Comic Sans MS" pitchFamily="66" charset="0"/>
              </a:rPr>
              <a:t> Beethoven: KLAVIRSKA SONATA ŠT. 1, ki jo je posvetil Haydnu, MESEČINA</a:t>
            </a:r>
          </a:p>
        </p:txBody>
      </p:sp>
      <p:pic>
        <p:nvPicPr>
          <p:cNvPr id="7177" name="Slika 8" descr="9. simfonij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4643438"/>
            <a:ext cx="2786063" cy="194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Slika 9" descr="mozart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2714625"/>
            <a:ext cx="3119438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sl-SI" dirty="0"/>
          </a:p>
        </p:txBody>
      </p:sp>
      <p:pic>
        <p:nvPicPr>
          <p:cNvPr id="8195" name="Ograda vsebine 7" descr="figarova svatb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72063" y="214313"/>
            <a:ext cx="2409825" cy="2286000"/>
          </a:xfrm>
        </p:spPr>
      </p:pic>
      <p:sp>
        <p:nvSpPr>
          <p:cNvPr id="4" name="Pravokotnik 3"/>
          <p:cNvSpPr/>
          <p:nvPr/>
        </p:nvSpPr>
        <p:spPr>
          <a:xfrm>
            <a:off x="571500" y="285750"/>
            <a:ext cx="3786188" cy="2428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400" u="sng" dirty="0">
                <a:solidFill>
                  <a:srgbClr val="FFFF00"/>
                </a:solidFill>
                <a:latin typeface="Comic Sans MS" pitchFamily="66" charset="0"/>
              </a:rPr>
              <a:t>SIMFONIJA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1100" dirty="0">
              <a:latin typeface="Comic Sans MS" pitchFamily="66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100" dirty="0">
                <a:latin typeface="Comic Sans MS" pitchFamily="66" charset="0"/>
              </a:rPr>
              <a:t>Je  </a:t>
            </a:r>
            <a:r>
              <a:rPr lang="sl-SI" sz="1100" dirty="0" err="1">
                <a:latin typeface="Comic Sans MS" pitchFamily="66" charset="0"/>
              </a:rPr>
              <a:t>štiristavčna</a:t>
            </a:r>
            <a:r>
              <a:rPr lang="sl-SI" sz="1100" dirty="0">
                <a:latin typeface="Comic Sans MS" pitchFamily="66" charset="0"/>
              </a:rPr>
              <a:t> skladba za orkester, v kateri običajno najdemo stavke v naslednjih glasbenih oblikah: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l-SI" sz="1100" dirty="0">
                <a:latin typeface="Comic Sans MS" pitchFamily="66" charset="0"/>
              </a:rPr>
              <a:t> sonatna oblika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l-SI" sz="1100" dirty="0">
                <a:latin typeface="Comic Sans MS" pitchFamily="66" charset="0"/>
              </a:rPr>
              <a:t> pesemska oblika ali tema z variacijami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l-SI" sz="1100" dirty="0">
                <a:latin typeface="Comic Sans MS" pitchFamily="66" charset="0"/>
              </a:rPr>
              <a:t> menuet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l-SI" sz="1100" dirty="0">
                <a:latin typeface="Comic Sans MS" pitchFamily="66" charset="0"/>
              </a:rPr>
              <a:t> rondo ali sonatna oblika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100" dirty="0">
                <a:latin typeface="Comic Sans MS" pitchFamily="66" charset="0"/>
              </a:rPr>
              <a:t>Haydna imenujejo za “očeta simfonije”, Beethoven pa je bil prvi, ki je v simfonijo uvedel petje (Oda radosti v 9. simfoniji).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l-SI" sz="1100" dirty="0">
                <a:latin typeface="Comic Sans MS" pitchFamily="66" charset="0"/>
              </a:rPr>
              <a:t> Beethoven : 9. SIMFONIJA, EROICA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l-SI" sz="1100" dirty="0">
                <a:latin typeface="Comic Sans MS" pitchFamily="66" charset="0"/>
              </a:rPr>
              <a:t> Haydn: SIMFONIJA Z UDARCEM NA  PAVKE</a:t>
            </a:r>
          </a:p>
        </p:txBody>
      </p:sp>
      <p:sp>
        <p:nvSpPr>
          <p:cNvPr id="5" name="Pravokotnik 4"/>
          <p:cNvSpPr/>
          <p:nvPr/>
        </p:nvSpPr>
        <p:spPr>
          <a:xfrm>
            <a:off x="7358063" y="642938"/>
            <a:ext cx="46037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1100" dirty="0"/>
          </a:p>
        </p:txBody>
      </p:sp>
      <p:sp>
        <p:nvSpPr>
          <p:cNvPr id="6" name="Pravokotnik 5"/>
          <p:cNvSpPr/>
          <p:nvPr/>
        </p:nvSpPr>
        <p:spPr>
          <a:xfrm>
            <a:off x="785813" y="2928938"/>
            <a:ext cx="2643187" cy="1785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400" u="sng" dirty="0">
                <a:solidFill>
                  <a:srgbClr val="FFFF00"/>
                </a:solidFill>
                <a:latin typeface="Comic Sans MS" pitchFamily="66" charset="0"/>
              </a:rPr>
              <a:t>GODALNI KVARTET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1100" dirty="0">
              <a:latin typeface="Comic Sans MS" pitchFamily="66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100" dirty="0">
                <a:latin typeface="Comic Sans MS" pitchFamily="66" charset="0"/>
              </a:rPr>
              <a:t>Je komorna skupina dveh violin, viole in violončela.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100" dirty="0">
                <a:latin typeface="Comic Sans MS" pitchFamily="66" charset="0"/>
              </a:rPr>
              <a:t>Joseph Haydn je “oče” godalnega kvarteta: Godalni kvartet v C duru –CESARSKI KVARTET s temo avstrijske himne, ki je še danes, vendar z drugačnim besedilom,  nemška himna.</a:t>
            </a:r>
          </a:p>
        </p:txBody>
      </p:sp>
      <p:sp>
        <p:nvSpPr>
          <p:cNvPr id="7" name="Pravokotnik 6"/>
          <p:cNvSpPr/>
          <p:nvPr/>
        </p:nvSpPr>
        <p:spPr>
          <a:xfrm>
            <a:off x="4857750" y="2643188"/>
            <a:ext cx="3214688" cy="400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400" u="sng" dirty="0">
                <a:solidFill>
                  <a:srgbClr val="FFFF00"/>
                </a:solidFill>
                <a:latin typeface="Comic Sans MS" pitchFamily="66" charset="0"/>
              </a:rPr>
              <a:t>OPERA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1100" dirty="0">
              <a:latin typeface="Comic Sans MS" pitchFamily="66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100" dirty="0">
                <a:latin typeface="Comic Sans MS" pitchFamily="66" charset="0"/>
              </a:rPr>
              <a:t>Izhaja iz besede OPUS – delo. Je gledališko glasbeno delo, pri katerem nastopajoči pojejo, igrajo, plešejo, spremlja pa jih orkester.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100" dirty="0">
                <a:latin typeface="Comic Sans MS" pitchFamily="66" charset="0"/>
              </a:rPr>
              <a:t>Je kombinacija dramatične zgodbe, glasbe in petja, scene, luči, kostumov, posebnih učinkov in plesa.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l-SI" sz="1100" dirty="0">
                <a:latin typeface="Comic Sans MS" pitchFamily="66" charset="0"/>
              </a:rPr>
              <a:t> OPERA SERIO (resna, tragična)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l-SI" sz="1100" dirty="0">
                <a:latin typeface="Comic Sans MS" pitchFamily="66" charset="0"/>
              </a:rPr>
              <a:t> OPERA BUFFO ( komična)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100" dirty="0">
                <a:latin typeface="Comic Sans MS" pitchFamily="66" charset="0"/>
              </a:rPr>
              <a:t>Začne se z UVERTURO, nato pa sledijo še ARIJE, RECITATIVI, ANSAMBELSKI PRIZORI, ZBOR, PLES (BALET).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100" dirty="0">
                <a:latin typeface="Comic Sans MS" pitchFamily="66" charset="0"/>
              </a:rPr>
              <a:t>Pri izvedbi sodelujejo DIRIGENT, REŽISER, DRAMATURG	,SCENOGRAF, KOSTUMOGRAF, PEVSKI IN PLESNI SOLISTI, PEVSKI ZBOR, PLESNI (BALETNI ZBOR), ZBOROVODJA, KOREOGRAF …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100" dirty="0">
                <a:latin typeface="Comic Sans MS" pitchFamily="66" charset="0"/>
              </a:rPr>
              <a:t>	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l-SI" sz="1100" dirty="0">
                <a:latin typeface="Comic Sans MS" pitchFamily="66" charset="0"/>
              </a:rPr>
              <a:t> Beethoven : FIDELIO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l-SI" sz="1100" dirty="0">
                <a:latin typeface="Comic Sans MS" pitchFamily="66" charset="0"/>
              </a:rPr>
              <a:t> Mozart: ČAROBNA PIŠČAL, FIGAROVA SVATBA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l-SI" sz="1100" dirty="0">
                <a:latin typeface="Comic Sans MS" pitchFamily="66" charset="0"/>
              </a:rPr>
              <a:t> </a:t>
            </a:r>
            <a:r>
              <a:rPr lang="sl-SI" sz="1100" dirty="0" err="1">
                <a:latin typeface="Comic Sans MS" pitchFamily="66" charset="0"/>
              </a:rPr>
              <a:t>Christoph</a:t>
            </a:r>
            <a:r>
              <a:rPr lang="sl-SI" sz="1100" dirty="0">
                <a:latin typeface="Comic Sans MS" pitchFamily="66" charset="0"/>
              </a:rPr>
              <a:t> </a:t>
            </a:r>
            <a:r>
              <a:rPr lang="sl-SI" sz="1100" dirty="0" err="1">
                <a:latin typeface="Comic Sans MS" pitchFamily="66" charset="0"/>
              </a:rPr>
              <a:t>von</a:t>
            </a:r>
            <a:r>
              <a:rPr lang="sl-SI" sz="1100" dirty="0">
                <a:latin typeface="Comic Sans MS" pitchFamily="66" charset="0"/>
              </a:rPr>
              <a:t> Gluck: ORFEJ IN EVRIDIKA</a:t>
            </a:r>
          </a:p>
        </p:txBody>
      </p:sp>
      <p:pic>
        <p:nvPicPr>
          <p:cNvPr id="8200" name="Slika 10" descr="oper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63" y="4857750"/>
            <a:ext cx="2928937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5" name="Ograda vsebine 4"/>
          <p:cNvSpPr>
            <a:spLocks noGrp="1"/>
          </p:cNvSpPr>
          <p:nvPr>
            <p:ph idx="1"/>
          </p:nvPr>
        </p:nvSpPr>
        <p:spPr>
          <a:xfrm>
            <a:off x="4143375" y="4357688"/>
            <a:ext cx="3857625" cy="221456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l-SI" sz="1400" u="sng" dirty="0" smtClean="0">
                <a:solidFill>
                  <a:srgbClr val="FFFF00"/>
                </a:solidFill>
                <a:latin typeface="Comic Sans MS" pitchFamily="66" charset="0"/>
              </a:rPr>
              <a:t>KONCERT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sl-SI" sz="11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274320" indent="-274320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sl-SI" sz="1200" dirty="0" smtClean="0">
                <a:solidFill>
                  <a:schemeClr val="bg1"/>
                </a:solidFill>
                <a:latin typeface="Comic Sans MS" pitchFamily="66" charset="0"/>
              </a:rPr>
              <a:t>Razvije se na podlagi baročnega koncerta.</a:t>
            </a:r>
          </a:p>
          <a:p>
            <a:pPr marL="274320" indent="-274320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sl-SI" sz="1200" dirty="0" smtClean="0">
                <a:solidFill>
                  <a:schemeClr val="bg1"/>
                </a:solidFill>
                <a:latin typeface="Comic Sans MS" pitchFamily="66" charset="0"/>
              </a:rPr>
              <a:t>Je skladba za solistično glasbilo (klavir, orgle, violino,</a:t>
            </a:r>
          </a:p>
          <a:p>
            <a:pPr marL="274320" indent="-274320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sl-SI" sz="1200" dirty="0" smtClean="0">
                <a:solidFill>
                  <a:schemeClr val="bg1"/>
                </a:solidFill>
                <a:latin typeface="Comic Sans MS" pitchFamily="66" charset="0"/>
              </a:rPr>
              <a:t>violončelo, flavto, oboo, trobento in rog) in orkester.</a:t>
            </a:r>
          </a:p>
          <a:p>
            <a:pPr marL="274320" indent="-274320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sl-SI" sz="1200" dirty="0" smtClean="0">
                <a:solidFill>
                  <a:schemeClr val="bg1"/>
                </a:solidFill>
                <a:latin typeface="Comic Sans MS" pitchFamily="66" charset="0"/>
              </a:rPr>
              <a:t>Ohrani </a:t>
            </a:r>
            <a:r>
              <a:rPr lang="sl-SI" sz="1200" dirty="0" err="1" smtClean="0">
                <a:solidFill>
                  <a:schemeClr val="bg1"/>
                </a:solidFill>
                <a:latin typeface="Comic Sans MS" pitchFamily="66" charset="0"/>
              </a:rPr>
              <a:t>tristavčno</a:t>
            </a:r>
            <a:r>
              <a:rPr lang="sl-SI" sz="1200" dirty="0" smtClean="0">
                <a:solidFill>
                  <a:schemeClr val="bg1"/>
                </a:solidFill>
                <a:latin typeface="Comic Sans MS" pitchFamily="66" charset="0"/>
              </a:rPr>
              <a:t> strukturo, posamezni stavki pa dobijo</a:t>
            </a:r>
          </a:p>
          <a:p>
            <a:pPr marL="274320" indent="-274320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sl-SI" sz="1200" dirty="0" smtClean="0">
                <a:solidFill>
                  <a:schemeClr val="bg1"/>
                </a:solidFill>
                <a:latin typeface="Comic Sans MS" pitchFamily="66" charset="0"/>
              </a:rPr>
              <a:t>oblike stavkov iz sonate; izpuščen je tretji stavek.</a:t>
            </a:r>
          </a:p>
          <a:p>
            <a:pPr marL="274320" indent="-274320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sl-SI" sz="12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274320" indent="-274320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sl-SI" sz="1200" dirty="0" smtClean="0">
                <a:solidFill>
                  <a:schemeClr val="bg1"/>
                </a:solidFill>
                <a:latin typeface="Comic Sans MS" pitchFamily="66" charset="0"/>
              </a:rPr>
              <a:t>Mozart je napisal 21 klavirskih koncertov: KONCERT ZA </a:t>
            </a:r>
          </a:p>
          <a:p>
            <a:pPr marL="274320" indent="-274320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sl-SI" sz="1200" dirty="0" smtClean="0">
                <a:solidFill>
                  <a:schemeClr val="bg1"/>
                </a:solidFill>
                <a:latin typeface="Comic Sans MS" pitchFamily="66" charset="0"/>
              </a:rPr>
              <a:t>KLAVIR IN ORKESTER ŠT. 20 V D-MOLU</a:t>
            </a:r>
          </a:p>
          <a:p>
            <a:pPr marL="274320" indent="-27432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l-SI" sz="1100" dirty="0" smtClean="0">
                <a:solidFill>
                  <a:schemeClr val="bg1"/>
                </a:solidFill>
                <a:latin typeface="Comic Sans MS" pitchFamily="66" charset="0"/>
              </a:rPr>
              <a:t> 	</a:t>
            </a:r>
          </a:p>
          <a:p>
            <a:pPr marL="274320" indent="-27432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l-SI" sz="11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endParaRPr lang="sl-SI" sz="1100" dirty="0" smtClean="0">
              <a:solidFill>
                <a:schemeClr val="bg1"/>
              </a:solidFill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5715000" y="428625"/>
            <a:ext cx="2786063" cy="1357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400" u="sng" dirty="0">
                <a:solidFill>
                  <a:srgbClr val="FFFF00"/>
                </a:solidFill>
                <a:latin typeface="Comic Sans MS" pitchFamily="66" charset="0"/>
              </a:rPr>
              <a:t>MENUET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1100" dirty="0">
              <a:latin typeface="Comic Sans MS" pitchFamily="66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100" dirty="0">
                <a:latin typeface="Comic Sans MS" pitchFamily="66" charset="0"/>
              </a:rPr>
              <a:t>Je srednje hiter plesni stavek francoskega izvora v tridelnem </a:t>
            </a:r>
            <a:r>
              <a:rPr lang="sl-SI" sz="1100" dirty="0" err="1">
                <a:latin typeface="Comic Sans MS" pitchFamily="66" charset="0"/>
              </a:rPr>
              <a:t>taktovskem</a:t>
            </a:r>
            <a:r>
              <a:rPr lang="sl-SI" sz="1100" dirty="0">
                <a:latin typeface="Comic Sans MS" pitchFamily="66" charset="0"/>
              </a:rPr>
              <a:t> načinu in tridelni obliki.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100" dirty="0">
                <a:latin typeface="Comic Sans MS" pitchFamily="66" charset="0"/>
              </a:rPr>
              <a:t>Postal je del simfonije.</a:t>
            </a:r>
          </a:p>
        </p:txBody>
      </p:sp>
      <p:sp>
        <p:nvSpPr>
          <p:cNvPr id="6" name="Pravokotnik 5"/>
          <p:cNvSpPr/>
          <p:nvPr/>
        </p:nvSpPr>
        <p:spPr>
          <a:xfrm>
            <a:off x="357188" y="5500688"/>
            <a:ext cx="3143250" cy="1071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400" u="sng" dirty="0">
                <a:solidFill>
                  <a:srgbClr val="FFFF00"/>
                </a:solidFill>
                <a:latin typeface="Comic Sans MS" pitchFamily="66" charset="0"/>
              </a:rPr>
              <a:t>KOMORNI SESTAVI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1100" dirty="0">
              <a:latin typeface="Comic Sans MS" pitchFamily="66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100" dirty="0">
                <a:latin typeface="Comic Sans MS" pitchFamily="66" charset="0"/>
              </a:rPr>
              <a:t>So glasbene oblike za do deset izvajalcev.</a:t>
            </a:r>
          </a:p>
        </p:txBody>
      </p:sp>
      <p:sp>
        <p:nvSpPr>
          <p:cNvPr id="7" name="Pravokotnik 6"/>
          <p:cNvSpPr/>
          <p:nvPr/>
        </p:nvSpPr>
        <p:spPr>
          <a:xfrm>
            <a:off x="0" y="357188"/>
            <a:ext cx="3429000" cy="1714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400" u="sng" dirty="0">
                <a:solidFill>
                  <a:srgbClr val="FFFF00"/>
                </a:solidFill>
                <a:latin typeface="Comic Sans MS" pitchFamily="66" charset="0"/>
              </a:rPr>
              <a:t>RONDO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1100" dirty="0">
              <a:latin typeface="Comic Sans MS" pitchFamily="66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100" dirty="0">
                <a:latin typeface="Comic Sans MS" pitchFamily="66" charset="0"/>
              </a:rPr>
              <a:t>Je večdelna  glasbena oblika, kjer se ista tema večkrat ponovi, vmes pa se pojavljajo še drugi tematski deli.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100" dirty="0">
                <a:latin typeface="Comic Sans MS" pitchFamily="66" charset="0"/>
              </a:rPr>
              <a:t>Lahko je samostojna oblika ali pa zadnji stavek sonatnega ciklusa.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l-SI" sz="1100" dirty="0">
                <a:latin typeface="Comic Sans MS" pitchFamily="66" charset="0"/>
              </a:rPr>
              <a:t> Mozart: MALA NOČNA GLASBA – 4. STAVEK: RONDO ALLEGRO</a:t>
            </a:r>
          </a:p>
        </p:txBody>
      </p:sp>
      <p:pic>
        <p:nvPicPr>
          <p:cNvPr id="9223" name="Slika 7" descr="simfonij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2643188"/>
            <a:ext cx="29289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ravokotnik 8"/>
          <p:cNvSpPr/>
          <p:nvPr/>
        </p:nvSpPr>
        <p:spPr>
          <a:xfrm>
            <a:off x="4214813" y="2000250"/>
            <a:ext cx="2857500" cy="2143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400" u="sng" dirty="0">
                <a:solidFill>
                  <a:srgbClr val="FFFF00"/>
                </a:solidFill>
                <a:latin typeface="Comic Sans MS" pitchFamily="66" charset="0"/>
              </a:rPr>
              <a:t>ORATORIJ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1100" dirty="0">
              <a:latin typeface="Comic Sans MS" pitchFamily="66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100" dirty="0">
                <a:latin typeface="Comic Sans MS" pitchFamily="66" charset="0"/>
              </a:rPr>
              <a:t>Je uglasbena zgodba, ki jo izvajajo pevski solisti, zbor in orkester. Čeprav je podoben operi, ga večinoma uprizarjajo brez scene in kostumov.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100" dirty="0">
                <a:latin typeface="Comic Sans MS" pitchFamily="66" charset="0"/>
              </a:rPr>
              <a:t>Prve zgodbe so bile svetopisemske, pozneje pa so klasicistični skladatelji iskali navdih v književnosti in zgodovinskih dogodkih.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l-SI" sz="1100" dirty="0">
                <a:latin typeface="Comic Sans MS" pitchFamily="66" charset="0"/>
              </a:rPr>
              <a:t> Haydn: STVARJENJE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1100" dirty="0">
              <a:latin typeface="Comic Sans MS" pitchFamily="66" charset="0"/>
            </a:endParaRPr>
          </a:p>
        </p:txBody>
      </p:sp>
      <p:pic>
        <p:nvPicPr>
          <p:cNvPr id="9225" name="Slika 9" descr="not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13" y="142875"/>
            <a:ext cx="1643062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Autofit/>
          </a:bodyPr>
          <a:lstStyle/>
          <a:p>
            <a:r>
              <a:rPr lang="sl-SI" sz="2800" b="1" dirty="0" smtClean="0"/>
              <a:t>SKLADATELJI TEGA ČASA</a:t>
            </a:r>
            <a:endParaRPr lang="sl-SI" sz="2800" b="1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179512" y="764704"/>
            <a:ext cx="8424936" cy="5976664"/>
          </a:xfrm>
        </p:spPr>
        <p:txBody>
          <a:bodyPr>
            <a:normAutofit/>
          </a:bodyPr>
          <a:lstStyle/>
          <a:p>
            <a:r>
              <a:rPr lang="sl-SI" sz="1200" dirty="0" smtClean="0"/>
              <a:t>Joseph Haydn (1732 – 1809); svoje glasbe zamisli je uresničil v več kot </a:t>
            </a:r>
            <a:r>
              <a:rPr lang="sl-SI" sz="1200" b="1" dirty="0" smtClean="0"/>
              <a:t>100 simfonijah </a:t>
            </a:r>
            <a:r>
              <a:rPr lang="sl-SI" sz="1200" dirty="0" smtClean="0"/>
              <a:t>(velja za rekorderja med simfoničnimi skladatelji), </a:t>
            </a:r>
            <a:r>
              <a:rPr lang="sl-SI" sz="1200" b="1" dirty="0" smtClean="0"/>
              <a:t>godalnih kvartetih</a:t>
            </a:r>
            <a:r>
              <a:rPr lang="sl-SI" sz="1200" dirty="0" smtClean="0"/>
              <a:t> (preko 80), oratorijih, operah, koncertih, </a:t>
            </a:r>
            <a:r>
              <a:rPr lang="sl-SI" sz="1200" dirty="0"/>
              <a:t>klavirskih delih. </a:t>
            </a:r>
            <a:r>
              <a:rPr lang="sl-SI" sz="1200" dirty="0" smtClean="0"/>
              <a:t>Imenujemo ga oče simfonije </a:t>
            </a:r>
            <a:r>
              <a:rPr lang="sl-SI" sz="1200" dirty="0"/>
              <a:t>in godalnega </a:t>
            </a:r>
            <a:r>
              <a:rPr lang="sl-SI" sz="1200" dirty="0" smtClean="0"/>
              <a:t>kvarteta. </a:t>
            </a:r>
          </a:p>
          <a:p>
            <a:endParaRPr lang="sl-SI" sz="1200" b="1" dirty="0"/>
          </a:p>
          <a:p>
            <a:r>
              <a:rPr lang="sl-SI" sz="1200" dirty="0" smtClean="0"/>
              <a:t>Wolfgang </a:t>
            </a:r>
            <a:r>
              <a:rPr lang="sl-SI" sz="1200" dirty="0" err="1"/>
              <a:t>A</a:t>
            </a:r>
            <a:r>
              <a:rPr lang="sl-SI" sz="1200" dirty="0" err="1" smtClean="0"/>
              <a:t>madeus</a:t>
            </a:r>
            <a:r>
              <a:rPr lang="sl-SI" sz="1200" dirty="0" smtClean="0"/>
              <a:t> Mozart (1756- 1791); napisal je več kot šesto skladb med katerimi so opere, oratoriji, maše, koncerti, simfonije, kvarteti, sonate ter druga vokalna in instrumentalna dela.</a:t>
            </a:r>
            <a:endParaRPr lang="sl-SI" sz="1200" dirty="0"/>
          </a:p>
          <a:p>
            <a:r>
              <a:rPr lang="sl-SI" sz="1200" dirty="0" smtClean="0"/>
              <a:t>Ludvik </a:t>
            </a:r>
            <a:r>
              <a:rPr lang="sl-SI" sz="1200" dirty="0" err="1" smtClean="0"/>
              <a:t>van</a:t>
            </a:r>
            <a:r>
              <a:rPr lang="sl-SI" sz="1200" dirty="0" smtClean="0"/>
              <a:t> Beethoven (1770 – 1827); njegova glasbena zapuščina obsega simfonije, koncerte, sonate, trie, kvartete, kvintete, mašo opero in druge skladbe.</a:t>
            </a:r>
          </a:p>
          <a:p>
            <a:pPr marL="0" indent="0">
              <a:buNone/>
            </a:pPr>
            <a:endParaRPr lang="sl-SI" sz="1200" dirty="0" smtClean="0"/>
          </a:p>
          <a:p>
            <a:pPr marL="0" indent="0">
              <a:buNone/>
            </a:pPr>
            <a:endParaRPr lang="sl-SI" sz="1200" dirty="0"/>
          </a:p>
          <a:p>
            <a:pPr marL="0" indent="0">
              <a:buNone/>
            </a:pPr>
            <a:endParaRPr lang="sl-SI" sz="1200" dirty="0"/>
          </a:p>
          <a:p>
            <a:r>
              <a:rPr lang="sl-SI" sz="1200" dirty="0" err="1" smtClean="0"/>
              <a:t>Luigi</a:t>
            </a:r>
            <a:r>
              <a:rPr lang="sl-SI" sz="1200" dirty="0" smtClean="0"/>
              <a:t> </a:t>
            </a:r>
            <a:r>
              <a:rPr lang="sl-SI" sz="1200" dirty="0" err="1" smtClean="0"/>
              <a:t>Boccherini</a:t>
            </a:r>
            <a:r>
              <a:rPr lang="sl-SI" sz="1200" dirty="0" smtClean="0"/>
              <a:t> (1743 – 1805)</a:t>
            </a:r>
          </a:p>
          <a:p>
            <a:pPr marL="0" indent="0">
              <a:buNone/>
            </a:pPr>
            <a:endParaRPr lang="sl-SI" sz="1200" dirty="0" smtClean="0"/>
          </a:p>
          <a:p>
            <a:r>
              <a:rPr lang="sl-SI" sz="1200" dirty="0" smtClean="0"/>
              <a:t>Carl </a:t>
            </a:r>
            <a:r>
              <a:rPr lang="sl-SI" sz="1200" dirty="0" err="1" smtClean="0"/>
              <a:t>Stamitz</a:t>
            </a:r>
            <a:r>
              <a:rPr lang="sl-SI" sz="1200" dirty="0" smtClean="0"/>
              <a:t> (1745 – 1801)</a:t>
            </a:r>
          </a:p>
          <a:p>
            <a:endParaRPr lang="sl-SI" sz="1200" dirty="0"/>
          </a:p>
          <a:p>
            <a:pPr marL="0" indent="0">
              <a:buNone/>
            </a:pPr>
            <a:endParaRPr lang="sl-SI" sz="1200" dirty="0" smtClean="0"/>
          </a:p>
          <a:p>
            <a:endParaRPr lang="sl-SI" sz="1200" dirty="0" smtClean="0"/>
          </a:p>
          <a:p>
            <a:endParaRPr lang="sl-SI" sz="1200" dirty="0"/>
          </a:p>
          <a:p>
            <a:pPr marL="0" indent="0">
              <a:buNone/>
            </a:pPr>
            <a:endParaRPr lang="sl-SI" sz="1200" dirty="0"/>
          </a:p>
          <a:p>
            <a:pPr marL="0" indent="0">
              <a:buNone/>
            </a:pPr>
            <a:endParaRPr lang="sl-SI" sz="1200" dirty="0" smtClean="0"/>
          </a:p>
          <a:p>
            <a:r>
              <a:rPr lang="sl-SI" sz="1200" dirty="0" smtClean="0"/>
              <a:t>Jakob Zupan napisal prvo slovensko opero Belin (partitura se je izgubila)</a:t>
            </a:r>
          </a:p>
          <a:p>
            <a:r>
              <a:rPr lang="sl-SI" sz="1200" dirty="0" smtClean="0"/>
              <a:t>Leopold Ferdinand </a:t>
            </a:r>
            <a:r>
              <a:rPr lang="sl-SI" sz="1200" dirty="0" err="1" smtClean="0"/>
              <a:t>Schwerdt</a:t>
            </a:r>
            <a:r>
              <a:rPr lang="sl-SI" sz="1200" dirty="0" smtClean="0"/>
              <a:t> (okoli 1770 – 1854) skoraj petdeset let deloval pri nas po rodu pa je bil iz Avstrije. Simfonija v Es – duru.</a:t>
            </a:r>
            <a:endParaRPr lang="sl-SI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764564"/>
            <a:ext cx="2872755" cy="276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8247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712"/>
            <a:ext cx="8229600" cy="5545038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sl-SI" altLang="sl-SI" sz="2800" dirty="0" smtClean="0"/>
              <a:t>BAROK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sl-SI" altLang="sl-SI" sz="2800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sl-SI" altLang="sl-SI" sz="2800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sl-SI" altLang="sl-SI" sz="2800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sl-SI" altLang="sl-SI" sz="4800" dirty="0" smtClean="0"/>
              <a:t>KLASICIZEM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sl-SI" altLang="sl-SI" sz="4800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sl-SI" altLang="sl-SI" sz="2800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sl-SI" altLang="sl-SI" sz="2800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sl-SI" altLang="sl-SI" sz="2800" dirty="0" smtClean="0"/>
              <a:t>ROMANTIKA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 rot="5400000">
            <a:off x="3765502" y="1787476"/>
            <a:ext cx="157331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sl-SI" altLang="sl-SI" sz="4800"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</a:t>
            </a: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 rot="5400000">
            <a:off x="3621312" y="3803874"/>
            <a:ext cx="1861689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sl-SI" altLang="sl-SI" sz="4800" dirty="0"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20080"/>
          </a:xfrm>
        </p:spPr>
        <p:txBody>
          <a:bodyPr>
            <a:normAutofit/>
          </a:bodyPr>
          <a:lstStyle/>
          <a:p>
            <a:r>
              <a:rPr lang="sl-SI" sz="2800" b="1" dirty="0" smtClean="0">
                <a:cs typeface="Times New Roman" pitchFamily="18" charset="0"/>
              </a:rPr>
              <a:t>ZGODOVINSKE ZNAČILNOSTI ČASA</a:t>
            </a:r>
            <a:endParaRPr lang="sl-SI" sz="2800" b="1" dirty="0">
              <a:cs typeface="Times New Roman" pitchFamily="18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8229600" cy="6048672"/>
          </a:xfrm>
        </p:spPr>
        <p:txBody>
          <a:bodyPr>
            <a:normAutofit/>
          </a:bodyPr>
          <a:lstStyle/>
          <a:p>
            <a:r>
              <a:rPr lang="sl-SI" sz="1200" dirty="0" smtClean="0"/>
              <a:t>Uveljavljajo se nove politične ideje in sistemi; razsvetljeni absolutizem, republikanizem v ZDA, parlamentarna in ustavna monarhija,</a:t>
            </a:r>
          </a:p>
          <a:p>
            <a:r>
              <a:rPr lang="sl-SI" sz="1200" dirty="0"/>
              <a:t>č</a:t>
            </a:r>
            <a:r>
              <a:rPr lang="sl-SI" sz="1200" dirty="0" smtClean="0"/>
              <a:t>as revolucij: leta 1789 francoska revolucija (oblast prevzame velika buržoazija), agrarna in industrijska (strojna) revolucija v Angliji,</a:t>
            </a:r>
          </a:p>
          <a:p>
            <a:r>
              <a:rPr lang="sl-SI" sz="1200" dirty="0"/>
              <a:t>n</a:t>
            </a:r>
            <a:r>
              <a:rPr lang="sl-SI" sz="1200" dirty="0" smtClean="0"/>
              <a:t>astaja nov družbeni sloj delavcev, proletarcev,</a:t>
            </a:r>
          </a:p>
          <a:p>
            <a:r>
              <a:rPr lang="sl-SI" sz="1200" dirty="0" smtClean="0"/>
              <a:t>Napoleon osvaja Evropo, najpomembnejša družbena sila je meščanstvo, ki je razdeljeno na veliko, srednje in malo buržoazijo,</a:t>
            </a:r>
          </a:p>
          <a:p>
            <a:r>
              <a:rPr lang="sl-SI" sz="1200" dirty="0"/>
              <a:t>v</a:t>
            </a:r>
            <a:r>
              <a:rPr lang="sl-SI" sz="1200" dirty="0" smtClean="0"/>
              <a:t>elikanske socialne razlike, družba je popolnoma razslojena,</a:t>
            </a:r>
          </a:p>
          <a:p>
            <a:r>
              <a:rPr lang="sl-SI" sz="1200" dirty="0"/>
              <a:t>f</a:t>
            </a:r>
            <a:r>
              <a:rPr lang="sl-SI" sz="1200" dirty="0" smtClean="0"/>
              <a:t>evdalizem umira, edino habsburška monarhija, simbol minulih časov, stoji kot viharnik sredi socialnih in političnih pretresov, kar ji omogočajo reforme Marije Terezije in Jožefa II,</a:t>
            </a:r>
          </a:p>
          <a:p>
            <a:r>
              <a:rPr lang="sl-SI" sz="1200" dirty="0"/>
              <a:t>r</a:t>
            </a:r>
            <a:r>
              <a:rPr lang="sl-SI" sz="1200" dirty="0" smtClean="0"/>
              <a:t>azlične meje znanosti razložijo naravne zakone,</a:t>
            </a:r>
          </a:p>
          <a:p>
            <a:r>
              <a:rPr lang="sl-SI" sz="1200" dirty="0"/>
              <a:t>o</a:t>
            </a:r>
            <a:r>
              <a:rPr lang="sl-SI" sz="1200" dirty="0" smtClean="0"/>
              <a:t>d leta 1751 tridesetletno izhajanje Enciklopedije znanosti, umetnosti in obrti v Franciji,</a:t>
            </a:r>
          </a:p>
          <a:p>
            <a:r>
              <a:rPr lang="sl-SI" sz="1200" dirty="0"/>
              <a:t>č</a:t>
            </a:r>
            <a:r>
              <a:rPr lang="sl-SI" sz="1200" dirty="0" smtClean="0"/>
              <a:t>asniki razširjajo informacije, vplivajo na javno mnenje in ga poskušajo usmerjati.</a:t>
            </a:r>
          </a:p>
          <a:p>
            <a:endParaRPr lang="sl-SI" sz="1200" dirty="0" smtClean="0"/>
          </a:p>
          <a:p>
            <a:pPr marL="0" indent="0">
              <a:buNone/>
            </a:pPr>
            <a:r>
              <a:rPr lang="sl-SI" sz="1200" b="1" dirty="0" smtClean="0"/>
              <a:t>DOSEŽKI IN ZANIMIVOSTI</a:t>
            </a:r>
          </a:p>
          <a:p>
            <a:r>
              <a:rPr lang="sl-SI" sz="1200" dirty="0" smtClean="0"/>
              <a:t>1783 Balon na topli zrak,</a:t>
            </a:r>
          </a:p>
          <a:p>
            <a:r>
              <a:rPr lang="sl-SI" sz="1200" dirty="0" smtClean="0"/>
              <a:t>1791 uvedejo metrični sistem,</a:t>
            </a:r>
          </a:p>
          <a:p>
            <a:r>
              <a:rPr lang="sl-SI" sz="1200" dirty="0" smtClean="0"/>
              <a:t>1800 Italijanski fizik grof </a:t>
            </a:r>
            <a:r>
              <a:rPr lang="sl-SI" sz="1200" dirty="0" err="1" smtClean="0"/>
              <a:t>Alessandro</a:t>
            </a:r>
            <a:r>
              <a:rPr lang="sl-SI" sz="1200" dirty="0" smtClean="0"/>
              <a:t> Volta razvije prvo baterijo,</a:t>
            </a:r>
          </a:p>
          <a:p>
            <a:r>
              <a:rPr lang="sl-SI" sz="1200" dirty="0" smtClean="0"/>
              <a:t>1807 splavijo prvi parnik,</a:t>
            </a:r>
          </a:p>
          <a:p>
            <a:r>
              <a:rPr lang="sl-SI" sz="1200" dirty="0" smtClean="0"/>
              <a:t>1814 konstruirajo parno lokomotivo,</a:t>
            </a:r>
          </a:p>
          <a:p>
            <a:r>
              <a:rPr lang="sl-SI" sz="1200" dirty="0" smtClean="0"/>
              <a:t>1816 Johan </a:t>
            </a:r>
            <a:r>
              <a:rPr lang="sl-SI" sz="1200" dirty="0" err="1" smtClean="0"/>
              <a:t>Nepomuk</a:t>
            </a:r>
            <a:r>
              <a:rPr lang="sl-SI" sz="1200" dirty="0" smtClean="0"/>
              <a:t> </a:t>
            </a:r>
            <a:r>
              <a:rPr lang="sl-SI" sz="1200" dirty="0" err="1" smtClean="0"/>
              <a:t>Malzel</a:t>
            </a:r>
            <a:r>
              <a:rPr lang="sl-SI" sz="1200" dirty="0" smtClean="0"/>
              <a:t> konstruira prenosni metronom,</a:t>
            </a:r>
          </a:p>
          <a:p>
            <a:r>
              <a:rPr lang="sl-SI" sz="1200" dirty="0" smtClean="0"/>
              <a:t>1819 prvi parnik prepluje </a:t>
            </a:r>
            <a:r>
              <a:rPr lang="sl-SI" sz="1200" dirty="0" err="1" smtClean="0"/>
              <a:t>Antlantik</a:t>
            </a:r>
            <a:r>
              <a:rPr lang="sl-SI" sz="1200" dirty="0" smtClean="0"/>
              <a:t>,</a:t>
            </a:r>
          </a:p>
          <a:p>
            <a:r>
              <a:rPr lang="sl-SI" sz="1200" dirty="0" smtClean="0"/>
              <a:t>1821Michael Faraday konstruira elektromotor,</a:t>
            </a:r>
          </a:p>
          <a:p>
            <a:r>
              <a:rPr lang="sl-SI" sz="1200" dirty="0" smtClean="0"/>
              <a:t>1827 izum vžigalice.</a:t>
            </a:r>
            <a:endParaRPr lang="sl-SI" sz="1200" dirty="0"/>
          </a:p>
        </p:txBody>
      </p:sp>
    </p:spTree>
    <p:extLst>
      <p:ext uri="{BB962C8B-B14F-4D97-AF65-F5344CB8AC3E}">
        <p14:creationId xmlns="" xmlns:p14="http://schemas.microsoft.com/office/powerpoint/2010/main" val="25986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64096"/>
          </a:xfrm>
        </p:spPr>
        <p:txBody>
          <a:bodyPr>
            <a:normAutofit/>
          </a:bodyPr>
          <a:lstStyle/>
          <a:p>
            <a:r>
              <a:rPr lang="sl-SI" sz="2800" b="1" dirty="0" smtClean="0"/>
              <a:t>FILOZOFIJA OBDOBJA</a:t>
            </a:r>
            <a:endParaRPr lang="sl-SI" sz="2800" b="1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8712968" cy="6552728"/>
          </a:xfrm>
        </p:spPr>
        <p:txBody>
          <a:bodyPr>
            <a:noAutofit/>
          </a:bodyPr>
          <a:lstStyle/>
          <a:p>
            <a:endParaRPr lang="sl-SI" sz="1200" dirty="0" smtClean="0"/>
          </a:p>
          <a:p>
            <a:endParaRPr lang="sl-SI" sz="1200" dirty="0"/>
          </a:p>
          <a:p>
            <a:pPr>
              <a:buNone/>
            </a:pPr>
            <a:endParaRPr lang="sl-SI" sz="1200" dirty="0" smtClean="0"/>
          </a:p>
          <a:p>
            <a:pPr>
              <a:buNone/>
            </a:pPr>
            <a:endParaRPr lang="sl-SI" sz="1200" dirty="0" smtClean="0"/>
          </a:p>
          <a:p>
            <a:pPr>
              <a:buFont typeface="Courier New" pitchFamily="49" charset="0"/>
              <a:buChar char="o"/>
            </a:pPr>
            <a:r>
              <a:rPr lang="sl-SI" sz="1400" dirty="0" smtClean="0"/>
              <a:t>Miselnost </a:t>
            </a:r>
            <a:r>
              <a:rPr lang="sl-SI" sz="1400" dirty="0" smtClean="0"/>
              <a:t>klasicizma je razsvetljenstvo, ki je nadaljevanje racionalizma,</a:t>
            </a:r>
          </a:p>
          <a:p>
            <a:r>
              <a:rPr lang="sl-SI" sz="1400" dirty="0"/>
              <a:t>č</a:t>
            </a:r>
            <a:r>
              <a:rPr lang="sl-SI" sz="1400" dirty="0" smtClean="0"/>
              <a:t>lovek se s pomočjo kritične presoje dokoplje do novih spoznanj in nove predstave o svojem dostojanstvu,</a:t>
            </a:r>
          </a:p>
          <a:p>
            <a:r>
              <a:rPr lang="sl-SI" sz="1400" dirty="0"/>
              <a:t>z</a:t>
            </a:r>
            <a:r>
              <a:rPr lang="sl-SI" sz="1400" dirty="0" smtClean="0"/>
              <a:t>ačne se z izjavo o človekovih pravicah v ZDA ( 1776) in nadaljuje s francosko revolucijo in njenim geslom – svoboda, enakost, bratstvo,</a:t>
            </a:r>
          </a:p>
          <a:p>
            <a:r>
              <a:rPr lang="sl-SI" sz="1400" dirty="0"/>
              <a:t>č</a:t>
            </a:r>
            <a:r>
              <a:rPr lang="sl-SI" sz="1400" dirty="0" smtClean="0"/>
              <a:t>lovek je ob rojstvu „ </a:t>
            </a:r>
            <a:r>
              <a:rPr lang="sl-SI" sz="1400" dirty="0" err="1" smtClean="0"/>
              <a:t>tabula</a:t>
            </a:r>
            <a:r>
              <a:rPr lang="sl-SI" sz="1400" dirty="0" smtClean="0"/>
              <a:t> rasa“ – nepopisan list, ki ga potem napolni s svojimi deli, razvojem svojih sposobnosti, talentov,</a:t>
            </a:r>
          </a:p>
          <a:p>
            <a:r>
              <a:rPr lang="sl-SI" sz="1400" dirty="0"/>
              <a:t>v</a:t>
            </a:r>
            <a:r>
              <a:rPr lang="sl-SI" sz="1400" dirty="0" smtClean="0"/>
              <a:t>zgoja in izobraževanje sta pomembna na vseh področjih,</a:t>
            </a:r>
          </a:p>
          <a:p>
            <a:r>
              <a:rPr lang="sl-SI" sz="1400" dirty="0"/>
              <a:t>v</a:t>
            </a:r>
            <a:r>
              <a:rPr lang="sl-SI" sz="1400" dirty="0" smtClean="0"/>
              <a:t>edno bolj se uveljavljajo naravoslovne, eksaktne vede in tehnika.</a:t>
            </a:r>
          </a:p>
          <a:p>
            <a:endParaRPr lang="sl-SI" sz="1200" dirty="0"/>
          </a:p>
          <a:p>
            <a:pPr marL="0" indent="0">
              <a:buNone/>
            </a:pPr>
            <a:endParaRPr lang="sl-SI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388" y="4221088"/>
            <a:ext cx="4057650" cy="2425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7557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sz="3200">
                <a:latin typeface="Comic Sans MS" pitchFamily="66" charset="0"/>
              </a:rPr>
              <a:t>Pomen razsvetljenske miselnosti: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532765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sl-SI" sz="2800">
                <a:latin typeface="Comic Sans MS" pitchFamily="66" charset="0"/>
              </a:rPr>
              <a:t>nove osebnosti</a:t>
            </a:r>
          </a:p>
          <a:p>
            <a:pPr algn="ctr">
              <a:lnSpc>
                <a:spcPct val="90000"/>
              </a:lnSpc>
            </a:pPr>
            <a:endParaRPr lang="sl-SI" sz="2800">
              <a:latin typeface="Comic Sans MS" pitchFamily="66" charset="0"/>
            </a:endParaRPr>
          </a:p>
          <a:p>
            <a:pPr algn="ctr">
              <a:lnSpc>
                <a:spcPct val="90000"/>
              </a:lnSpc>
            </a:pPr>
            <a:endParaRPr lang="sl-SI" sz="2800">
              <a:latin typeface="Comic Sans MS" pitchFamily="66" charset="0"/>
            </a:endParaRPr>
          </a:p>
          <a:p>
            <a:pPr algn="ctr">
              <a:lnSpc>
                <a:spcPct val="90000"/>
              </a:lnSpc>
            </a:pPr>
            <a:endParaRPr lang="sl-SI" sz="2800">
              <a:latin typeface="Comic Sans MS" pitchFamily="66" charset="0"/>
            </a:endParaRPr>
          </a:p>
          <a:p>
            <a:pPr algn="ctr">
              <a:lnSpc>
                <a:spcPct val="90000"/>
              </a:lnSpc>
            </a:pPr>
            <a:r>
              <a:rPr lang="sl-SI" sz="2800">
                <a:latin typeface="Comic Sans MS" pitchFamily="66" charset="0"/>
              </a:rPr>
              <a:t>nove ideje</a:t>
            </a:r>
          </a:p>
          <a:p>
            <a:pPr algn="ctr">
              <a:lnSpc>
                <a:spcPct val="90000"/>
              </a:lnSpc>
            </a:pPr>
            <a:endParaRPr lang="sl-SI" sz="2800">
              <a:latin typeface="Comic Sans MS" pitchFamily="66" charset="0"/>
            </a:endParaRPr>
          </a:p>
          <a:p>
            <a:pPr algn="ctr">
              <a:lnSpc>
                <a:spcPct val="90000"/>
              </a:lnSpc>
            </a:pPr>
            <a:endParaRPr lang="sl-SI" sz="2800">
              <a:latin typeface="Comic Sans MS" pitchFamily="66" charset="0"/>
            </a:endParaRPr>
          </a:p>
          <a:p>
            <a:pPr algn="ctr">
              <a:lnSpc>
                <a:spcPct val="90000"/>
              </a:lnSpc>
            </a:pPr>
            <a:endParaRPr lang="sl-SI" sz="2800">
              <a:latin typeface="Comic Sans MS" pitchFamily="66" charset="0"/>
            </a:endParaRPr>
          </a:p>
          <a:p>
            <a:pPr algn="ctr">
              <a:lnSpc>
                <a:spcPct val="90000"/>
              </a:lnSpc>
            </a:pPr>
            <a:r>
              <a:rPr lang="sl-SI" sz="2800">
                <a:latin typeface="Comic Sans MS" pitchFamily="66" charset="0"/>
              </a:rPr>
              <a:t>napredek na vseh področjih človeškega delovanja</a:t>
            </a:r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4211638" y="1916113"/>
            <a:ext cx="792162" cy="1079500"/>
          </a:xfrm>
          <a:prstGeom prst="downArrow">
            <a:avLst>
              <a:gd name="adj1" fmla="val 52704"/>
              <a:gd name="adj2" fmla="val 52907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4211638" y="3860800"/>
            <a:ext cx="792162" cy="1079500"/>
          </a:xfrm>
          <a:prstGeom prst="downArrow">
            <a:avLst>
              <a:gd name="adj1" fmla="val 52704"/>
              <a:gd name="adj2" fmla="val 52907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Rousseau: „ Nazaj k naravi.“</a:t>
            </a:r>
          </a:p>
          <a:p>
            <a:r>
              <a:rPr lang="sl-SI" dirty="0" smtClean="0"/>
              <a:t>Rene Descartes: „ Mislim, torej sem.“ Francoski filozof Descartes je imel na umetnost v klasicizmu velik vpliv.</a:t>
            </a:r>
            <a:endParaRPr lang="sl-S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mtClean="0"/>
              <a:t>CITATI:</a:t>
            </a:r>
            <a:endParaRPr lang="sl-S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56992"/>
            <a:ext cx="3600400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 descr="napole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356992"/>
            <a:ext cx="266429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2176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</a:bodyPr>
          <a:lstStyle/>
          <a:p>
            <a:r>
              <a:rPr lang="sl-SI" sz="2800" b="1" dirty="0" smtClean="0"/>
              <a:t>ZNAČILNOSTI UMETNOSTI</a:t>
            </a:r>
            <a:endParaRPr lang="sl-SI" sz="2800" b="1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>
            <a:normAutofit lnSpcReduction="10000"/>
          </a:bodyPr>
          <a:lstStyle/>
          <a:p>
            <a:r>
              <a:rPr lang="sl-SI" sz="2000" dirty="0" smtClean="0"/>
              <a:t>Jasen, izpiljen in čist slog,</a:t>
            </a:r>
          </a:p>
          <a:p>
            <a:r>
              <a:rPr lang="sl-SI" sz="2000" dirty="0"/>
              <a:t>n</a:t>
            </a:r>
            <a:r>
              <a:rPr lang="sl-SI" sz="2000" dirty="0" smtClean="0"/>
              <a:t>asprotovanje baročnemu blišču in izumetničenosti,</a:t>
            </a:r>
          </a:p>
          <a:p>
            <a:r>
              <a:rPr lang="sl-SI" sz="2000" dirty="0"/>
              <a:t>p</a:t>
            </a:r>
            <a:r>
              <a:rPr lang="sl-SI" sz="2000" dirty="0" smtClean="0"/>
              <a:t>osnemanje antičnih načel in idealov v umetnosti,</a:t>
            </a:r>
          </a:p>
          <a:p>
            <a:r>
              <a:rPr lang="sl-SI" sz="2000" dirty="0"/>
              <a:t>s</a:t>
            </a:r>
            <a:r>
              <a:rPr lang="sl-SI" sz="2000" dirty="0" smtClean="0"/>
              <a:t>likarji življenje in naravo povezujejo kot idealizirano lepoto,</a:t>
            </a:r>
          </a:p>
          <a:p>
            <a:r>
              <a:rPr lang="sl-SI" sz="2000" dirty="0"/>
              <a:t>v</a:t>
            </a:r>
            <a:r>
              <a:rPr lang="sl-SI" sz="2000" dirty="0" smtClean="0"/>
              <a:t> ospredju so historične teme in moralna vprašanja,</a:t>
            </a:r>
          </a:p>
          <a:p>
            <a:r>
              <a:rPr lang="sl-SI" sz="2000" dirty="0"/>
              <a:t>s</a:t>
            </a:r>
            <a:r>
              <a:rPr lang="sl-SI" sz="2000" dirty="0" smtClean="0"/>
              <a:t>kladnost vsebine in umetniškega dela,</a:t>
            </a:r>
          </a:p>
          <a:p>
            <a:r>
              <a:rPr lang="sl-SI" sz="2000" dirty="0"/>
              <a:t>u</a:t>
            </a:r>
            <a:r>
              <a:rPr lang="sl-SI" sz="2000" dirty="0" smtClean="0"/>
              <a:t>metnost naj vzgaja in plemeniti.</a:t>
            </a:r>
          </a:p>
          <a:p>
            <a:pPr>
              <a:buNone/>
            </a:pPr>
            <a:endParaRPr lang="sl-SI" sz="2000" dirty="0" smtClean="0"/>
          </a:p>
          <a:p>
            <a:r>
              <a:rPr lang="sl-SI" sz="2000" dirty="0" smtClean="0"/>
              <a:t>      Značilnosti klasicističnega slikarstva so tektonske kompozicije, natančno plastično modeliranje z risbo in tankimi barvnimi premazi.</a:t>
            </a:r>
          </a:p>
          <a:p>
            <a:r>
              <a:rPr lang="sl-SI" sz="2000" dirty="0" smtClean="0"/>
              <a:t>   Vsebina je poučna, moralizirajoča in etično poudarjena ter najpogosteje zajeta iz    antične mitologije ali zgodovine ter biblije.</a:t>
            </a:r>
          </a:p>
          <a:p>
            <a:endParaRPr lang="sl-SI" sz="2000" dirty="0" smtClean="0"/>
          </a:p>
          <a:p>
            <a:endParaRPr lang="sl-SI" sz="1400" dirty="0"/>
          </a:p>
        </p:txBody>
      </p:sp>
    </p:spTree>
    <p:extLst>
      <p:ext uri="{BB962C8B-B14F-4D97-AF65-F5344CB8AC3E}">
        <p14:creationId xmlns="" xmlns:p14="http://schemas.microsoft.com/office/powerpoint/2010/main" val="36121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l-SI" dirty="0" smtClean="0"/>
              <a:t>   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6300192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Line 6"/>
          <p:cNvSpPr>
            <a:spLocks noChangeShapeType="1"/>
          </p:cNvSpPr>
          <p:nvPr/>
        </p:nvSpPr>
        <p:spPr bwMode="auto">
          <a:xfrm flipV="1">
            <a:off x="4716463" y="5013325"/>
            <a:ext cx="107950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l-SI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6516216" y="4292600"/>
            <a:ext cx="1944215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l-SI" b="1" i="1" dirty="0" err="1">
                <a:latin typeface="Comic Sans MS" pitchFamily="66" charset="0"/>
              </a:rPr>
              <a:t>Fokion</a:t>
            </a:r>
            <a:r>
              <a:rPr lang="sl-SI" b="1" i="1" dirty="0">
                <a:latin typeface="Comic Sans MS" pitchFamily="66" charset="0"/>
              </a:rPr>
              <a:t> z ženo in bogato Jonko </a:t>
            </a:r>
          </a:p>
          <a:p>
            <a:pPr>
              <a:spcBef>
                <a:spcPct val="50000"/>
              </a:spcBef>
            </a:pPr>
            <a:r>
              <a:rPr lang="sl-SI" b="1" i="1" dirty="0">
                <a:latin typeface="Comic Sans MS" pitchFamily="66" charset="0"/>
              </a:rPr>
              <a:t>Slikar; Franc Kavčič</a:t>
            </a:r>
            <a:r>
              <a:rPr lang="sl-SI" dirty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3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4096"/>
          </a:xfrm>
        </p:spPr>
        <p:txBody>
          <a:bodyPr>
            <a:noAutofit/>
          </a:bodyPr>
          <a:lstStyle/>
          <a:p>
            <a:pPr algn="ctr"/>
            <a:r>
              <a:rPr lang="sl-SI" sz="2800" b="1" dirty="0" smtClean="0"/>
              <a:t/>
            </a:r>
            <a:br>
              <a:rPr lang="sl-SI" sz="2800" b="1" dirty="0" smtClean="0"/>
            </a:br>
            <a:r>
              <a:rPr lang="sl-SI" sz="2800" b="1" dirty="0"/>
              <a:t/>
            </a:r>
            <a:br>
              <a:rPr lang="sl-SI" sz="2800" b="1" dirty="0"/>
            </a:br>
            <a:r>
              <a:rPr lang="sl-SI" sz="2800" b="1" dirty="0" smtClean="0"/>
              <a:t/>
            </a:r>
            <a:br>
              <a:rPr lang="sl-SI" sz="2800" b="1" dirty="0" smtClean="0"/>
            </a:br>
            <a:r>
              <a:rPr lang="sl-SI" sz="2800" b="1" dirty="0" smtClean="0"/>
              <a:t/>
            </a:r>
            <a:br>
              <a:rPr lang="sl-SI" sz="2800" b="1" dirty="0" smtClean="0"/>
            </a:br>
            <a:r>
              <a:rPr lang="sl-SI" sz="2800" b="1" dirty="0"/>
              <a:t/>
            </a:r>
            <a:br>
              <a:rPr lang="sl-SI" sz="2800" b="1" dirty="0"/>
            </a:br>
            <a:r>
              <a:rPr lang="sl-SI" sz="2800" b="1" dirty="0" smtClean="0"/>
              <a:t/>
            </a:r>
            <a:br>
              <a:rPr lang="sl-SI" sz="2800" b="1" dirty="0" smtClean="0"/>
            </a:br>
            <a:r>
              <a:rPr lang="sl-SI" sz="2800" b="1" dirty="0"/>
              <a:t/>
            </a:r>
            <a:br>
              <a:rPr lang="sl-SI" sz="2800" b="1" dirty="0"/>
            </a:br>
            <a:r>
              <a:rPr lang="sl-SI" sz="2400" b="1" dirty="0" smtClean="0"/>
              <a:t>PREDSTAVNIKI RAZLIČNIH UMETNIŠKIH PANOG</a:t>
            </a:r>
            <a:endParaRPr lang="sl-SI" sz="2400" b="1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107504" y="764704"/>
            <a:ext cx="8579296" cy="609329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sl-SI" sz="1200" b="1" dirty="0" smtClean="0"/>
          </a:p>
          <a:p>
            <a:pPr marL="0" indent="0">
              <a:buNone/>
            </a:pPr>
            <a:r>
              <a:rPr lang="sl-SI" sz="2200" b="1" dirty="0" smtClean="0"/>
              <a:t>ZGODOVINSKI DOGODKI IN OSEBNOSTI</a:t>
            </a:r>
          </a:p>
          <a:p>
            <a:r>
              <a:rPr lang="sl-SI" sz="2200" dirty="0" smtClean="0"/>
              <a:t>Voltaire (1694 – 1778) se zavzema za svobodo govora ter enakost pred zakonom,</a:t>
            </a:r>
          </a:p>
          <a:p>
            <a:r>
              <a:rPr lang="sl-SI" sz="2200" dirty="0" smtClean="0"/>
              <a:t>Jean </a:t>
            </a:r>
            <a:r>
              <a:rPr lang="sl-SI" sz="2200" dirty="0"/>
              <a:t>J</a:t>
            </a:r>
            <a:r>
              <a:rPr lang="sl-SI" sz="2200" dirty="0" smtClean="0"/>
              <a:t>acques Rousseau (1712 – 1778) razvije zamisel demokratične ureditve,</a:t>
            </a:r>
          </a:p>
          <a:p>
            <a:r>
              <a:rPr lang="sl-SI" sz="2200" dirty="0" smtClean="0"/>
              <a:t>Immanuel Kant (1724 – 1804) izda delo Splošna naravna zgodovina in teorija neba,</a:t>
            </a:r>
          </a:p>
          <a:p>
            <a:r>
              <a:rPr lang="sl-SI" sz="2200" dirty="0" smtClean="0"/>
              <a:t>Cesarica Marija Terezija (1740 – 1780),</a:t>
            </a:r>
          </a:p>
          <a:p>
            <a:r>
              <a:rPr lang="sl-SI" sz="2200" dirty="0" smtClean="0"/>
              <a:t>Napoleon Bonaparte (1769 – 1821),</a:t>
            </a:r>
          </a:p>
          <a:p>
            <a:r>
              <a:rPr lang="sl-SI" sz="2200" dirty="0" smtClean="0"/>
              <a:t>1770 leta James Cook objadra svet,</a:t>
            </a:r>
          </a:p>
          <a:p>
            <a:r>
              <a:rPr lang="sl-SI" sz="2200" dirty="0" smtClean="0"/>
              <a:t>1776 Ustanovitev ZDA,</a:t>
            </a:r>
          </a:p>
          <a:p>
            <a:r>
              <a:rPr lang="sl-SI" sz="2200" dirty="0" smtClean="0"/>
              <a:t>1789 Francoska Revolucija.</a:t>
            </a:r>
          </a:p>
          <a:p>
            <a:endParaRPr lang="sl-SI" sz="2200" dirty="0"/>
          </a:p>
          <a:p>
            <a:pPr marL="0" indent="0">
              <a:buNone/>
            </a:pPr>
            <a:r>
              <a:rPr lang="sl-SI" sz="2200" b="1" dirty="0" smtClean="0"/>
              <a:t>UPODABLJAJOČ UMETNOST</a:t>
            </a:r>
          </a:p>
          <a:p>
            <a:r>
              <a:rPr lang="sl-SI" sz="2200" dirty="0" err="1" smtClean="0"/>
              <a:t>Jacquess</a:t>
            </a:r>
            <a:r>
              <a:rPr lang="sl-SI" sz="2200" dirty="0" smtClean="0"/>
              <a:t>-</a:t>
            </a:r>
            <a:r>
              <a:rPr lang="sl-SI" sz="2200" dirty="0" err="1" smtClean="0"/>
              <a:t>Germain</a:t>
            </a:r>
            <a:r>
              <a:rPr lang="sl-SI" sz="2200" dirty="0" smtClean="0"/>
              <a:t> </a:t>
            </a:r>
            <a:r>
              <a:rPr lang="sl-SI" sz="2200" dirty="0" err="1" smtClean="0"/>
              <a:t>Soufflot</a:t>
            </a:r>
            <a:r>
              <a:rPr lang="sl-SI" sz="2200" dirty="0" smtClean="0"/>
              <a:t> (1713 – 1780)Notranjščina Panteona,</a:t>
            </a:r>
          </a:p>
          <a:p>
            <a:r>
              <a:rPr lang="sl-SI" sz="2200" dirty="0" smtClean="0"/>
              <a:t>Francisco de Goja (1746 – 1828)Jacques Louis David (1748 – 1825),</a:t>
            </a:r>
          </a:p>
          <a:p>
            <a:r>
              <a:rPr lang="sl-SI" sz="2200" dirty="0" err="1" smtClean="0"/>
              <a:t>Eugene</a:t>
            </a:r>
            <a:r>
              <a:rPr lang="sl-SI" sz="2200" dirty="0" smtClean="0"/>
              <a:t> Delacroix (1798 – 1863) Svoboda, ki vodi ljudstvo.</a:t>
            </a:r>
          </a:p>
          <a:p>
            <a:pPr marL="0" indent="0">
              <a:buNone/>
            </a:pPr>
            <a:endParaRPr lang="sl-SI" sz="2200" dirty="0"/>
          </a:p>
          <a:p>
            <a:pPr marL="0" indent="0">
              <a:buNone/>
            </a:pPr>
            <a:r>
              <a:rPr lang="sl-SI" sz="2200" b="1" dirty="0" smtClean="0"/>
              <a:t>KNJIŽEVNOST</a:t>
            </a:r>
          </a:p>
          <a:p>
            <a:r>
              <a:rPr lang="sl-SI" sz="2200" dirty="0" smtClean="0"/>
              <a:t>Johann Wolfgang </a:t>
            </a:r>
            <a:r>
              <a:rPr lang="sl-SI" sz="2200" dirty="0" err="1" smtClean="0"/>
              <a:t>von</a:t>
            </a:r>
            <a:r>
              <a:rPr lang="sl-SI" sz="2200" dirty="0" smtClean="0"/>
              <a:t> </a:t>
            </a:r>
            <a:r>
              <a:rPr lang="sl-SI" sz="2200" dirty="0" err="1" smtClean="0"/>
              <a:t>Geothe</a:t>
            </a:r>
            <a:r>
              <a:rPr lang="sl-SI" sz="2200" dirty="0" smtClean="0"/>
              <a:t> (1749 – 832),</a:t>
            </a:r>
          </a:p>
          <a:p>
            <a:r>
              <a:rPr lang="sl-SI" sz="2200" dirty="0" err="1" smtClean="0"/>
              <a:t>Friderich</a:t>
            </a:r>
            <a:r>
              <a:rPr lang="sl-SI" sz="2200" dirty="0" smtClean="0"/>
              <a:t> </a:t>
            </a:r>
            <a:r>
              <a:rPr lang="sl-SI" sz="2200" dirty="0" err="1" smtClean="0"/>
              <a:t>Shiller</a:t>
            </a:r>
            <a:r>
              <a:rPr lang="sl-SI" sz="2200" dirty="0" smtClean="0"/>
              <a:t> (1759 – 1805),</a:t>
            </a:r>
          </a:p>
          <a:p>
            <a:r>
              <a:rPr lang="sl-SI" sz="2200" dirty="0" smtClean="0"/>
              <a:t>Lord Byron (1788 – 1824),</a:t>
            </a:r>
          </a:p>
          <a:p>
            <a:r>
              <a:rPr lang="sl-SI" sz="2200" dirty="0" err="1" smtClean="0"/>
              <a:t>Honore</a:t>
            </a:r>
            <a:r>
              <a:rPr lang="sl-SI" sz="2200" dirty="0" smtClean="0"/>
              <a:t> de Balzac (1799 – 1850).</a:t>
            </a:r>
          </a:p>
          <a:p>
            <a:pPr marL="0" indent="0">
              <a:buNone/>
            </a:pPr>
            <a:endParaRPr lang="sl-SI" sz="2200" dirty="0" smtClean="0"/>
          </a:p>
          <a:p>
            <a:pPr marL="0" indent="0">
              <a:buNone/>
            </a:pPr>
            <a:r>
              <a:rPr lang="sl-SI" sz="2200" b="1" dirty="0" smtClean="0"/>
              <a:t>FILM</a:t>
            </a:r>
            <a:r>
              <a:rPr lang="sl-SI" sz="2200" dirty="0" smtClean="0"/>
              <a:t> (filmi s tematiko o življenju v obdobju glasbenega klasicizma),</a:t>
            </a:r>
          </a:p>
          <a:p>
            <a:pPr marL="0" indent="0">
              <a:buNone/>
            </a:pPr>
            <a:r>
              <a:rPr lang="sl-SI" sz="2200" dirty="0" smtClean="0"/>
              <a:t>Marie-</a:t>
            </a:r>
            <a:r>
              <a:rPr lang="sl-SI" sz="2200" dirty="0" err="1" smtClean="0"/>
              <a:t>Antoinette</a:t>
            </a:r>
            <a:r>
              <a:rPr lang="sl-SI" sz="2200" dirty="0" smtClean="0"/>
              <a:t> (2006) – življenje v obdobju po francoski revoluciji; </a:t>
            </a:r>
          </a:p>
          <a:p>
            <a:pPr marL="0" indent="0">
              <a:buNone/>
            </a:pPr>
            <a:r>
              <a:rPr lang="sl-SI" sz="2200" dirty="0" err="1" smtClean="0"/>
              <a:t>Amadeus</a:t>
            </a:r>
            <a:r>
              <a:rPr lang="sl-SI" sz="2200" dirty="0" smtClean="0"/>
              <a:t> (1984) – film o Mozartu;  </a:t>
            </a:r>
          </a:p>
          <a:p>
            <a:pPr marL="0" indent="0">
              <a:buNone/>
            </a:pPr>
            <a:r>
              <a:rPr lang="sl-SI" sz="2200" dirty="0" smtClean="0"/>
              <a:t>Nesmrtno ljubljena (</a:t>
            </a:r>
            <a:r>
              <a:rPr lang="sl-SI" sz="2200" dirty="0" err="1"/>
              <a:t>I</a:t>
            </a:r>
            <a:r>
              <a:rPr lang="sl-SI" sz="2200" dirty="0" err="1" smtClean="0"/>
              <a:t>mmortal</a:t>
            </a:r>
            <a:r>
              <a:rPr lang="sl-SI" sz="2200" dirty="0" smtClean="0"/>
              <a:t> </a:t>
            </a:r>
            <a:r>
              <a:rPr lang="sl-SI" sz="2200" dirty="0" err="1" smtClean="0"/>
              <a:t>Beloved</a:t>
            </a:r>
            <a:r>
              <a:rPr lang="sl-SI" sz="2200" dirty="0" smtClean="0"/>
              <a:t>, 1994) – film o Beethovnu; </a:t>
            </a:r>
          </a:p>
          <a:p>
            <a:pPr marL="0" indent="0">
              <a:buNone/>
            </a:pPr>
            <a:r>
              <a:rPr lang="sl-SI" sz="2200" dirty="0" smtClean="0"/>
              <a:t>Napoleon (2003).</a:t>
            </a:r>
          </a:p>
          <a:p>
            <a:endParaRPr lang="sl-SI" sz="2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861048"/>
            <a:ext cx="1905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0846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na">
  <a:themeElements>
    <a:clrScheme name="Altan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ltan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n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522</TotalTime>
  <Words>2046</Words>
  <Application>Microsoft Office PowerPoint</Application>
  <PresentationFormat>Diaprojekcija na zaslonu (4:3)</PresentationFormat>
  <Paragraphs>266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19</vt:i4>
      </vt:variant>
    </vt:vector>
  </HeadingPairs>
  <TitlesOfParts>
    <vt:vector size="20" baseType="lpstr">
      <vt:lpstr>Altana</vt:lpstr>
      <vt:lpstr>KLASICIZEM  Klasicizem je glasbeni slog v evropski resni glasbi.   Kronološko ga okvirno  umeščamo med letnici Bachove (1750) in Beethovnove smrti (1827), čeprav potekata prehoda iz baroka v klasicizem in iz klasicizma v romantiko dlje časa.   Izraz klasicizem v slovenskem jeziku pogosto dvoumno poimenujemo s splošnejšim pojmom klasika, ki ima več pomenov</vt:lpstr>
      <vt:lpstr>Diapozitiv 2</vt:lpstr>
      <vt:lpstr>ZGODOVINSKE ZNAČILNOSTI ČASA</vt:lpstr>
      <vt:lpstr>FILOZOFIJA OBDOBJA</vt:lpstr>
      <vt:lpstr>Pomen razsvetljenske miselnosti:</vt:lpstr>
      <vt:lpstr>CITATI:</vt:lpstr>
      <vt:lpstr>ZNAČILNOSTI UMETNOSTI</vt:lpstr>
      <vt:lpstr>Diapozitiv 8</vt:lpstr>
      <vt:lpstr>       PREDSTAVNIKI RAZLIČNIH UMETNIŠKIH PANOG</vt:lpstr>
      <vt:lpstr>Diapozitiv 10</vt:lpstr>
      <vt:lpstr> Franc Kavčič </vt:lpstr>
      <vt:lpstr>François-André Danican Philidor </vt:lpstr>
      <vt:lpstr>GLASBENE ZNAČILNOSTI- SLOG </vt:lpstr>
      <vt:lpstr>Diapozitiv 14</vt:lpstr>
      <vt:lpstr>GLASBENE OBLIKE V KLASICIZMU</vt:lpstr>
      <vt:lpstr> </vt:lpstr>
      <vt:lpstr>Diapozitiv 17</vt:lpstr>
      <vt:lpstr>Diapozitiv 18</vt:lpstr>
      <vt:lpstr>SKLADATELJI TEGA ČASA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Ime in priimek skladatelja in njegovega dela</dc:title>
  <dc:creator>Nina</dc:creator>
  <cp:lastModifiedBy>Rogina Boris</cp:lastModifiedBy>
  <cp:revision>71</cp:revision>
  <dcterms:created xsi:type="dcterms:W3CDTF">2014-11-19T19:31:52Z</dcterms:created>
  <dcterms:modified xsi:type="dcterms:W3CDTF">2015-01-27T21:27:16Z</dcterms:modified>
</cp:coreProperties>
</file>