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9" r:id="rId2"/>
  </p:sldMasterIdLst>
  <p:notesMasterIdLst>
    <p:notesMasterId r:id="rId16"/>
  </p:notesMasterIdLst>
  <p:sldIdLst>
    <p:sldId id="256" r:id="rId3"/>
    <p:sldId id="260" r:id="rId4"/>
    <p:sldId id="268" r:id="rId5"/>
    <p:sldId id="258" r:id="rId6"/>
    <p:sldId id="269" r:id="rId7"/>
    <p:sldId id="259" r:id="rId8"/>
    <p:sldId id="264" r:id="rId9"/>
    <p:sldId id="265" r:id="rId10"/>
    <p:sldId id="266" r:id="rId11"/>
    <p:sldId id="261" r:id="rId12"/>
    <p:sldId id="267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8" autoAdjust="0"/>
  </p:normalViewPr>
  <p:slideViewPr>
    <p:cSldViewPr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2703A-E132-459C-86A9-DBBF9ADF17B7}" type="datetimeFigureOut">
              <a:rPr lang="sl-SI" smtClean="0"/>
              <a:t>11.2.2020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5F162-A53F-4BE8-A270-5A42BE8038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09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F162-A53F-4BE8-A270-5A42BE8038B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06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F162-A53F-4BE8-A270-5A42BE8038B6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031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F162-A53F-4BE8-A270-5A42BE8038B6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65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1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F162-A53F-4BE8-A270-5A42BE8038B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830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F162-A53F-4BE8-A270-5A42BE8038B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22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752C-492C-4044-8D86-4D1F4D07BFDE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2EE0D-08AF-4138-84C8-82ED01C3B4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25BB-E3E0-4646-8689-FC372485332F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513D-20D3-4080-8E75-AC38C38C434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0E2C-1B8C-4B32-BC2C-BA8B5C610B14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6DDC-B799-4F43-A8A5-8802CE095A0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Prostoročno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6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56104-136C-4A83-BE61-35BDAEDAB616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DCB8-FCF9-41B4-80A4-AC44C183159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63037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DA2E-B7FE-44A6-8CEC-ABD3FE016246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3935-0464-4444-9E12-B09A87749B5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2768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Prostoročno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77DE-4E79-4E4E-A57B-82971910E9F2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44B3-6521-4791-8EAB-1FC68FA5464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33668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72E1-7A12-4439-9F9C-A6AAEE8AB536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1AEE-A9EC-4F69-9C47-D4B9CE78ADA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8528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98C-00E7-4063-8A41-079165132087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910F-35C7-41EB-AA47-5378B2E4BFC3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7689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AEE4-A18C-40D7-B1AA-F09A5D702792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10D9-78E2-4F42-A2EB-57456517F51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0688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C735-8AE3-4A7F-92CB-20DF361B00A8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0911-4DA2-4963-B2F5-3909B25AF32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1565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752E-B1E4-4806-A5B2-9F69D08567F9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34EE-5578-4492-B5F9-DA5AD2AD911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002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2D62-CE37-4442-8461-6367F3B5669B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4899E-3E28-4393-A037-67279C1C03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A53B-CFA9-447C-BE6C-B4E23CBA8F58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577C-8774-4DF6-B475-CDBE17B17AF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5556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B9D4-16AC-4C93-ACAD-A65C373A2721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BBFB-542D-4854-8764-048BB4AA4BDD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1099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549F-F557-4911-99A1-79AE7B7DF337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C5E1-A41F-4670-9159-5833DD9568E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0064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A51F-1886-41D0-A4FA-9AF10C2E332C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7AAD-818A-4ADF-9D98-D18C4F4CF0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7EF4-7952-4DC9-B169-3C6C8C1CDDAB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B5F3-67D7-4DB6-8EFA-ED01FF9AE2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7006-D671-4796-A2AE-B408B5788079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0AC-8D45-42AA-86BC-E1DB34D339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1C69-3F7A-4D69-8DCA-B7A7952FDE5B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59C3-9DD8-4EA0-AA26-26F424F4EC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9FEA-ABC0-4F9C-9301-4EB38D6F6F40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73D0-4499-49FB-8655-9A5BFD882B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04C7-47F8-4FE2-9B2A-B5FA6B4B7DFE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4455-F95C-4E13-B307-BF28ED6A373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0251-0E64-412B-925E-EA9DBBCD8924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71E8-2842-4415-9F5A-4C510E0403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18BFDD-D53A-4E6A-8CEC-7724EEA93E92}" type="datetime1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A6AD03-1864-4116-B06B-BE7D88688A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0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28" r:id="rId10"/>
    <p:sldLayoutId id="2147483738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  <a:endParaRPr lang="en-US" altLang="sl-SI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F48F8-74FD-4D78-AF9F-0DCC52DF4A16}" type="datetimeFigureOut">
              <a:rPr lang="en-US">
                <a:solidFill>
                  <a:srgbClr val="D4D2D0">
                    <a:shade val="50000"/>
                  </a:srgbClr>
                </a:solidFill>
                <a:cs typeface="+mn-cs"/>
              </a:rPr>
              <a:pPr>
                <a:defRPr/>
              </a:pPr>
              <a:t>2/11/2020</a:t>
            </a:fld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3D520ECA-DC47-49FE-B935-753A96B26355}" type="slidenum">
              <a:rPr lang="en-US" altLang="sl-SI">
                <a:latin typeface="Arial" panose="020B0604020202020204" pitchFamily="34" charset="0"/>
                <a:cs typeface="+mn-cs"/>
              </a:rPr>
              <a:pPr>
                <a:defRPr/>
              </a:pPr>
              <a:t>‹#›</a:t>
            </a:fld>
            <a:endParaRPr lang="en-US" altLang="sl-SI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98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Rectangle 8"/>
          <p:cNvSpPr/>
          <p:nvPr/>
        </p:nvSpPr>
        <p:spPr>
          <a:xfrm>
            <a:off x="502754" y="260648"/>
            <a:ext cx="8245710" cy="1590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  <a:cs typeface="+mn-cs"/>
              </a:rPr>
              <a:t>RENESANSA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3688" y="54291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Renesančni meceni so želeli, da umetnost </a:t>
            </a:r>
            <a:r>
              <a:rPr lang="sl-SI" b="1" dirty="0"/>
              <a:t>izraža veselje v človeški lepoti in življenjskih radostih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Instrumenti</a:t>
            </a:r>
            <a:endParaRPr lang="sl-SI" dirty="0"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extLst/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Lutnja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fidel</a:t>
            </a:r>
            <a:endParaRPr lang="sl-SI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Kitara</a:t>
            </a:r>
            <a:endParaRPr lang="sl-SI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Orgle- prenosne orgle ali </a:t>
            </a:r>
            <a:r>
              <a:rPr lang="sl-SI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portativ</a:t>
            </a:r>
            <a:endParaRPr lang="sl-SI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Čembalo </a:t>
            </a:r>
            <a:endParaRPr lang="sl-SI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Inštrumenti s tipkami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Razna trobila in pihala</a:t>
            </a:r>
            <a:endParaRPr lang="sl-SI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 smtClean="0"/>
          </a:p>
        </p:txBody>
      </p:sp>
      <p:pic>
        <p:nvPicPr>
          <p:cNvPr id="2050" name="Picture 2" descr="http://www.muta.si/UserFiles/1464/Image/sv_primoz/or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"/>
            <a:ext cx="3354319" cy="504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majhost.com/gallery/ettch/decorluxe/harpsicho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743200"/>
            <a:ext cx="3571875" cy="341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5916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8" descr="http://www.yesnet.yk.ca/schools/projects/renaissance/graphics/desprezt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2657"/>
            <a:ext cx="8686800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4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14300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Lutnja</a:t>
            </a:r>
            <a:endParaRPr lang="sl-SI" dirty="0"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29200" y="1524000"/>
            <a:ext cx="3657600" cy="4525963"/>
          </a:xfrm>
          <a:extLst/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 renesansi je lutnja veljala za kraljico inštrumentov. V 17 stoletju je ta sloves izgubila, v 18. stoletju pa so jo izpodrinili druga glasbila s strunami in tipkami.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pic>
        <p:nvPicPr>
          <p:cNvPr id="17410" name="Picture 2" descr="http://17slon.com/blogs/slovoni/images/GradvGorici_14C3C/30lut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632200" cy="5448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2" name="Picture 4" descr="http://www.earlymusic.i12.com/assets/images/products/LUTE2B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3768979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571134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Tabulatura</a:t>
            </a:r>
            <a:endParaRPr lang="sl-SI" dirty="0"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extLst/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i="1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Notni zapis, ki je omogočal zapisovanje prijemov na inštrumentih</a:t>
            </a:r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prawo.vagla.pl/files/to_live_is_to_die_tabula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0218">
            <a:off x="3954191" y="1846231"/>
            <a:ext cx="4857750" cy="349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93811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123728" y="2420888"/>
            <a:ext cx="4248472" cy="15841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sl-SI" sz="5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RENESANSA  “ponovno rojstvo</a:t>
            </a:r>
          </a:p>
          <a:p>
            <a:pPr algn="ctr">
              <a:buNone/>
            </a:pPr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 – 16. STOLETJE 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27584" y="764704"/>
            <a:ext cx="259228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Evropski umetnostni slog.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084168" y="332656"/>
            <a:ext cx="2592288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Humanizem - kulturno, umetnostno in socialno gibanje. Človek postane merilo vsega. Življenje tukaj in zdaj je pomembnejše od onostranstva. </a:t>
            </a:r>
            <a:endParaRPr lang="sl-SI" dirty="0"/>
          </a:p>
        </p:txBody>
      </p:sp>
      <p:cxnSp>
        <p:nvCxnSpPr>
          <p:cNvPr id="13" name="Raven puščični konektor 12"/>
          <p:cNvCxnSpPr/>
          <p:nvPr/>
        </p:nvCxnSpPr>
        <p:spPr>
          <a:xfrm flipH="1" flipV="1">
            <a:off x="2915816" y="1556792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konektor 14"/>
          <p:cNvCxnSpPr/>
          <p:nvPr/>
        </p:nvCxnSpPr>
        <p:spPr>
          <a:xfrm flipV="1">
            <a:off x="5292080" y="1628800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jeZBesedilom 40"/>
          <p:cNvSpPr txBox="1"/>
          <p:nvPr/>
        </p:nvSpPr>
        <p:spPr>
          <a:xfrm flipH="1">
            <a:off x="2483768" y="4149080"/>
            <a:ext cx="3631694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Propadanje fevdalizma, meščanstvo se krepi, razcvet obrti in trgovine, odkritje Amerike (Krištof Kolumb), kmečki upori,Gutenbergov izum tiska,pojav zgodnjega kapitalizma, kriza cerkve, reformacija, protireformacija.</a:t>
            </a:r>
            <a:endParaRPr lang="sl-SI" dirty="0"/>
          </a:p>
        </p:txBody>
      </p:sp>
      <p:cxnSp>
        <p:nvCxnSpPr>
          <p:cNvPr id="45" name="Raven puščični konektor 44"/>
          <p:cNvCxnSpPr/>
          <p:nvPr/>
        </p:nvCxnSpPr>
        <p:spPr>
          <a:xfrm>
            <a:off x="4211960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92728" y="4691617"/>
            <a:ext cx="238437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OSNOVNA DELITEV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RENESANSE: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zgodnja(14.-15. st.)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visoka (1500 - 1550)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pozna (1540 -1600)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2967335"/>
            <a:ext cx="212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religioznem področju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pojav revolucije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Martin Luther</a:t>
            </a:r>
            <a:endParaRPr lang="sl-SI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4" y="4212892"/>
            <a:ext cx="1495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516216" y="2967335"/>
            <a:ext cx="262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Renesančni meceni so želeli, da umetnost </a:t>
            </a:r>
            <a:r>
              <a:rPr lang="sl-SI" b="1" dirty="0"/>
              <a:t>izraža veselje v človeški lepoti in življenjskih radostih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20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2"/>
          <p:cNvSpPr>
            <a:spLocks noGrp="1"/>
          </p:cNvSpPr>
          <p:nvPr>
            <p:ph idx="1"/>
          </p:nvPr>
        </p:nvSpPr>
        <p:spPr>
          <a:xfrm>
            <a:off x="500063" y="44625"/>
            <a:ext cx="8229600" cy="652762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altLang="sl-SI" sz="2000" dirty="0" smtClean="0">
                <a:latin typeface="Century Gothic" panose="020B0502020202020204" pitchFamily="34" charset="0"/>
              </a:rPr>
              <a:t>Glavna miselnost tega obdobja je </a:t>
            </a:r>
            <a:r>
              <a:rPr lang="sl-SI" altLang="sl-SI" sz="2000" b="1" dirty="0" smtClean="0">
                <a:latin typeface="Century Gothic" panose="020B0502020202020204" pitchFamily="34" charset="0"/>
              </a:rPr>
              <a:t>humanizem,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l-SI" altLang="sl-SI" sz="2000" dirty="0" smtClean="0">
                <a:latin typeface="Century Gothic" panose="020B0502020202020204" pitchFamily="34" charset="0"/>
              </a:rPr>
              <a:t>človečnost - </a:t>
            </a:r>
            <a:r>
              <a:rPr lang="sl-SI" altLang="sl-SI" sz="2000" u="sng" dirty="0" smtClean="0">
                <a:latin typeface="Century Gothic" panose="020B0502020202020204" pitchFamily="34" charset="0"/>
              </a:rPr>
              <a:t>človek postane merilo vsega. </a:t>
            </a:r>
            <a:r>
              <a:rPr lang="sl-SI" altLang="sl-SI" sz="2000" dirty="0" smtClean="0">
                <a:latin typeface="Century Gothic" panose="020B0502020202020204" pitchFamily="34" charset="0"/>
              </a:rPr>
              <a:t>Vpliva na razvoj znanosti, filozofije, umetnosti.</a:t>
            </a:r>
            <a:endParaRPr lang="sl-SI" altLang="sl-SI" sz="2000" b="1" dirty="0" smtClean="0">
              <a:latin typeface="Century Gothic" panose="020B0502020202020204" pitchFamily="34" charset="0"/>
            </a:endParaRPr>
          </a:p>
          <a:p>
            <a:pPr eaLnBrk="1" hangingPunct="1"/>
            <a:r>
              <a:rPr lang="sl-SI" altLang="sl-SI" sz="2000" dirty="0" smtClean="0">
                <a:latin typeface="Century Gothic" panose="020B0502020202020204" pitchFamily="34" charset="0"/>
              </a:rPr>
              <a:t>Razumniki so zagovarjali človekovo pravico do osebnega mnenja.</a:t>
            </a:r>
          </a:p>
          <a:p>
            <a:pPr eaLnBrk="1" hangingPunct="1"/>
            <a:r>
              <a:rPr lang="sl-SI" altLang="sl-SI" sz="2000" dirty="0" smtClean="0">
                <a:latin typeface="Century Gothic" panose="020B0502020202020204" pitchFamily="34" charset="0"/>
              </a:rPr>
              <a:t>Pomembno je bilo živeti tukaj in zdaj, ne v onostranstvu.</a:t>
            </a:r>
          </a:p>
          <a:p>
            <a:pPr eaLnBrk="1" hangingPunct="1"/>
            <a:r>
              <a:rPr lang="sl-SI" altLang="sl-SI" sz="2000" dirty="0" smtClean="0">
                <a:latin typeface="Century Gothic" panose="020B0502020202020204" pitchFamily="34" charset="0"/>
              </a:rPr>
              <a:t>Za vzor so si jemali antične kulture.</a:t>
            </a:r>
          </a:p>
          <a:p>
            <a:pPr eaLnBrk="1" hangingPunct="1"/>
            <a:r>
              <a:rPr lang="sl-SI" altLang="sl-SI" sz="2000" b="1" u="sng" dirty="0" smtClean="0">
                <a:latin typeface="Century Gothic" panose="020B0502020202020204" pitchFamily="34" charset="0"/>
              </a:rPr>
              <a:t>Glavna renesančna načela so:</a:t>
            </a:r>
            <a:r>
              <a:rPr lang="sl-SI" altLang="sl-SI" sz="2000" b="1" dirty="0" smtClean="0">
                <a:latin typeface="Century Gothic" panose="020B0502020202020204" pitchFamily="34" charset="0"/>
              </a:rPr>
              <a:t>  jasnost, enostavnost, naravnost in razumljivost ter lepota in harmonija.</a:t>
            </a:r>
          </a:p>
          <a:p>
            <a:pPr eaLnBrk="1" hangingPunct="1"/>
            <a:r>
              <a:rPr lang="sl-SI" altLang="sl-SI" sz="2000" dirty="0" smtClean="0">
                <a:latin typeface="Century Gothic" panose="020B0502020202020204" pitchFamily="34" charset="0"/>
              </a:rPr>
              <a:t>V visoki renesansi se pojavi tudi </a:t>
            </a:r>
            <a:r>
              <a:rPr lang="sl-SI" altLang="sl-SI" sz="2000" b="1" dirty="0" smtClean="0">
                <a:latin typeface="Century Gothic" panose="020B0502020202020204" pitchFamily="34" charset="0"/>
              </a:rPr>
              <a:t>racionalizem</a:t>
            </a:r>
            <a:r>
              <a:rPr lang="sl-SI" altLang="sl-SI" sz="2000" dirty="0" smtClean="0">
                <a:latin typeface="Century Gothic" panose="020B0502020202020204" pitchFamily="34" charset="0"/>
              </a:rPr>
              <a:t> – spoznanje, da urejenost sveta in naravne zakone lahko dojamemo in raziščemo z razumom.</a:t>
            </a:r>
          </a:p>
          <a:p>
            <a:pPr eaLnBrk="1" hangingPunct="1"/>
            <a:r>
              <a:rPr lang="sl-SI" altLang="sl-SI" sz="2000" dirty="0" smtClean="0">
                <a:latin typeface="Century Gothic" panose="020B0502020202020204" pitchFamily="34" charset="0"/>
              </a:rPr>
              <a:t>Spodbujali so razvoj znanosti.</a:t>
            </a:r>
          </a:p>
          <a:p>
            <a:pPr eaLnBrk="1" hangingPunct="1"/>
            <a:r>
              <a:rPr lang="sl-SI" altLang="sl-SI" sz="2000" dirty="0" smtClean="0">
                <a:latin typeface="Century Gothic" panose="020B0502020202020204" pitchFamily="34" charset="0"/>
              </a:rPr>
              <a:t>Pomembno je bilo vedenje in znanje.</a:t>
            </a:r>
          </a:p>
          <a:p>
            <a:pPr eaLnBrk="1" hangingPunct="1"/>
            <a:r>
              <a:rPr lang="sl-SI" altLang="sl-SI" sz="2000" dirty="0" smtClean="0">
                <a:latin typeface="Century Gothic" panose="020B0502020202020204" pitchFamily="34" charset="0"/>
              </a:rPr>
              <a:t>Ideal renesanse je do popolnosti izobražen človek.</a:t>
            </a:r>
          </a:p>
          <a:p>
            <a:pPr eaLnBrk="1" hangingPunct="1"/>
            <a:r>
              <a:rPr lang="sl-SI" altLang="sl-SI" sz="2000" dirty="0" smtClean="0">
                <a:latin typeface="Century Gothic" panose="020B0502020202020204" pitchFamily="34" charset="0"/>
              </a:rPr>
              <a:t>Z zgradbo in razmerjem človeškega telesa se je ukvarjal tudi </a:t>
            </a:r>
            <a:r>
              <a:rPr lang="sl-SI" altLang="sl-SI" sz="2000" b="1" u="sng" dirty="0" smtClean="0">
                <a:latin typeface="Century Gothic" panose="020B0502020202020204" pitchFamily="34" charset="0"/>
              </a:rPr>
              <a:t>Leonardo da Vinci.</a:t>
            </a:r>
          </a:p>
          <a:p>
            <a:pPr eaLnBrk="1" hangingPunct="1"/>
            <a:endParaRPr lang="sl-SI" altLang="sl-SI" sz="2000" dirty="0" smtClean="0">
              <a:latin typeface="Century Gothic" panose="020B0502020202020204" pitchFamily="34" charset="0"/>
            </a:endParaRPr>
          </a:p>
          <a:p>
            <a:pPr eaLnBrk="1" hangingPunct="1"/>
            <a:endParaRPr lang="sl-SI" altLang="sl-SI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Picture 4" descr="E:\Users\Leah\Desktop\velikleonar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213627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301208"/>
            <a:ext cx="1535031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7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324" y="-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0326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u="sng" dirty="0">
                <a:ln w="1905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POMEMBNA PODROČJA IN OSEBNOSTI</a:t>
            </a:r>
            <a:endParaRPr lang="en-US" sz="2800" b="1" u="sng" dirty="0">
              <a:ln w="1905"/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32138" y="1125538"/>
            <a:ext cx="7191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20688"/>
            <a:ext cx="4020909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ZNANOST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Leonardo Da Vinci (matematični zakoni)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Nikolaj Kopernik (zemlja se vrti okoli sonca)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Galileo</a:t>
            </a:r>
            <a:r>
              <a:rPr lang="sl-SI" sz="1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sl-SI" sz="16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Galilei</a:t>
            </a:r>
            <a:r>
              <a:rPr lang="sl-SI" sz="1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(izumil teleskop)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Isaac</a:t>
            </a:r>
            <a:r>
              <a:rPr lang="sl-SI" sz="1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Newton (zakon gravitacije)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35150" y="3213100"/>
            <a:ext cx="288925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915" y="4516680"/>
            <a:ext cx="4431374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905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KNJIŽEVNOST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Dramatika (</a:t>
            </a:r>
            <a:r>
              <a:rPr lang="sl-SI" sz="1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Shakespare</a:t>
            </a: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- 154 sonetov,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Hamlet, Romeo in Julia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Lirika (Petrarka - 317 sonetov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posvečenih Lauri)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Epika (Cervantes Don </a:t>
            </a:r>
            <a:r>
              <a:rPr lang="sl-SI" sz="1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Kihot</a:t>
            </a: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Boccaccio - </a:t>
            </a:r>
            <a:r>
              <a:rPr lang="sl-SI" sz="1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Dekameron</a:t>
            </a:r>
            <a:r>
              <a:rPr lang="sl-SI" sz="1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07904" y="5301208"/>
            <a:ext cx="25335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ARHITEKTURA</a:t>
            </a:r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Louvre</a:t>
            </a:r>
            <a:endParaRPr lang="sl-SI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Grad </a:t>
            </a:r>
            <a:r>
              <a:rPr lang="sl-SI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Bogenšperk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4005064"/>
            <a:ext cx="2854474" cy="22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>
            <a:off x="5940425" y="5732463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76056" y="476672"/>
            <a:ext cx="405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SLOVENSKA KNJIŽEVNOST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Primož Trubar (Abecednik in Katekizem)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Adam </a:t>
            </a:r>
            <a:r>
              <a:rPr lang="sl-SI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Bohorič (Zimske urice)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Jurij </a:t>
            </a:r>
            <a:r>
              <a:rPr lang="sl-SI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Dalmati</a:t>
            </a:r>
            <a:r>
              <a:rPr lang="sl-SI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(Biblija:Gutenbergov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tiskalni stroj)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 descr="http://3.bp.blogspot.com/-n4h_mkJUHws/UVINHdxJppI/AAAAAAAAINk/yXvqoZQ8JAE/s1600/Tumblr+Background+Renaissance+pink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8742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Predstavniki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548680"/>
            <a:ext cx="5688632" cy="6120680"/>
          </a:xfrm>
        </p:spPr>
        <p:txBody>
          <a:bodyPr>
            <a:noAutofit/>
          </a:bodyPr>
          <a:lstStyle/>
          <a:p>
            <a:r>
              <a:rPr lang="sl-SI" sz="1400" b="1" dirty="0"/>
              <a:t>Dante </a:t>
            </a:r>
            <a:r>
              <a:rPr lang="sl-SI" sz="1400" b="1" dirty="0" smtClean="0"/>
              <a:t>Alighieri (Božanska komedija)</a:t>
            </a:r>
            <a:endParaRPr lang="sl-SI" sz="1400" b="1" dirty="0"/>
          </a:p>
          <a:p>
            <a:r>
              <a:rPr lang="sl-SI" sz="1400" b="1" dirty="0" err="1"/>
              <a:t>Giovanni</a:t>
            </a:r>
            <a:r>
              <a:rPr lang="sl-SI" sz="1400" b="1" dirty="0"/>
              <a:t> </a:t>
            </a:r>
            <a:r>
              <a:rPr lang="sl-SI" sz="1400" b="1" dirty="0" smtClean="0"/>
              <a:t>Boccaccio (</a:t>
            </a:r>
            <a:r>
              <a:rPr lang="sl-SI" sz="1400" b="1" dirty="0" err="1" smtClean="0"/>
              <a:t>Dekameron</a:t>
            </a:r>
            <a:r>
              <a:rPr lang="sl-SI" sz="1400" b="1" dirty="0" smtClean="0"/>
              <a:t> – 100 novel)</a:t>
            </a:r>
            <a:endParaRPr lang="sl-SI" sz="1400" b="1" dirty="0"/>
          </a:p>
          <a:p>
            <a:r>
              <a:rPr lang="sl-SI" sz="1400" b="1" dirty="0"/>
              <a:t>Michelangelo </a:t>
            </a:r>
            <a:r>
              <a:rPr lang="sl-SI" sz="1400" b="1" dirty="0" err="1" smtClean="0"/>
              <a:t>Buonarotti</a:t>
            </a:r>
            <a:r>
              <a:rPr lang="sl-SI" sz="1400" b="1" dirty="0" smtClean="0"/>
              <a:t> (Freske v </a:t>
            </a:r>
            <a:r>
              <a:rPr lang="sl-SI" sz="1400" b="1" dirty="0" err="1" smtClean="0"/>
              <a:t>Sikstinski</a:t>
            </a:r>
            <a:r>
              <a:rPr lang="sl-SI" sz="1400" b="1" dirty="0" smtClean="0"/>
              <a:t> kapeli, David, </a:t>
            </a:r>
            <a:r>
              <a:rPr lang="sl-SI" sz="1400" b="1" dirty="0" err="1" smtClean="0"/>
              <a:t>Pieta</a:t>
            </a:r>
            <a:r>
              <a:rPr lang="sl-SI" sz="1400" b="1" dirty="0" smtClean="0"/>
              <a:t>)</a:t>
            </a:r>
            <a:endParaRPr lang="sl-SI" sz="1400" b="1" dirty="0"/>
          </a:p>
          <a:p>
            <a:r>
              <a:rPr lang="sl-SI" sz="1400" b="1" dirty="0"/>
              <a:t>Nikolaj </a:t>
            </a:r>
            <a:r>
              <a:rPr lang="sl-SI" sz="1400" b="1" dirty="0" smtClean="0"/>
              <a:t>Kopernik (Zemlja se giblje, Sonce pa je negibno sredi vesolja)</a:t>
            </a:r>
            <a:endParaRPr lang="sl-SI" sz="1400" b="1" dirty="0"/>
          </a:p>
          <a:p>
            <a:r>
              <a:rPr lang="sl-SI" sz="1400" b="1" dirty="0"/>
              <a:t>Raffaello </a:t>
            </a:r>
            <a:r>
              <a:rPr lang="sl-SI" sz="1400" b="1" dirty="0" err="1" smtClean="0"/>
              <a:t>Santi</a:t>
            </a:r>
            <a:r>
              <a:rPr lang="sl-SI" sz="1400" b="1" dirty="0" smtClean="0"/>
              <a:t> (Slikar, arhitekt, grafik)</a:t>
            </a:r>
            <a:endParaRPr lang="sl-SI" sz="1400" b="1" dirty="0"/>
          </a:p>
          <a:p>
            <a:r>
              <a:rPr lang="sl-SI" sz="1400" b="1" dirty="0"/>
              <a:t>Leonardo da </a:t>
            </a:r>
            <a:r>
              <a:rPr lang="sl-SI" sz="1400" b="1" dirty="0" smtClean="0"/>
              <a:t>Vinci (Znanstvenik, izumitelj, slikar, filozof…)</a:t>
            </a:r>
            <a:endParaRPr lang="sl-SI" sz="1400" b="1" dirty="0"/>
          </a:p>
          <a:p>
            <a:r>
              <a:rPr lang="sl-SI" sz="1400" b="1" dirty="0" smtClean="0"/>
              <a:t>Christine </a:t>
            </a:r>
            <a:r>
              <a:rPr lang="sl-SI" sz="1400" b="1" dirty="0"/>
              <a:t>de </a:t>
            </a:r>
            <a:r>
              <a:rPr lang="sl-SI" sz="1400" b="1" dirty="0" err="1" smtClean="0"/>
              <a:t>Pizan</a:t>
            </a:r>
            <a:r>
              <a:rPr lang="sl-SI" sz="1400" b="1" dirty="0" smtClean="0"/>
              <a:t> (Prva profesionalna pisateljica; pesnica)</a:t>
            </a:r>
            <a:endParaRPr lang="sl-SI" sz="1400" b="1" dirty="0"/>
          </a:p>
          <a:p>
            <a:r>
              <a:rPr lang="sl-SI" sz="1400" b="1" dirty="0" smtClean="0"/>
              <a:t>Francesco </a:t>
            </a:r>
            <a:r>
              <a:rPr lang="sl-SI" sz="1400" b="1" dirty="0" err="1" smtClean="0"/>
              <a:t>Petrarca</a:t>
            </a:r>
            <a:r>
              <a:rPr lang="sl-SI" sz="1400" b="1" dirty="0" smtClean="0"/>
              <a:t> (</a:t>
            </a:r>
            <a:r>
              <a:rPr lang="sl-SI" sz="1400" b="1" dirty="0" err="1" smtClean="0"/>
              <a:t>Canzoniere</a:t>
            </a:r>
            <a:r>
              <a:rPr lang="sl-SI" sz="1400" b="1" dirty="0" smtClean="0"/>
              <a:t> – 317 sonetov)</a:t>
            </a:r>
            <a:endParaRPr lang="sl-SI" sz="1400" b="1" dirty="0"/>
          </a:p>
          <a:p>
            <a:r>
              <a:rPr lang="sl-SI" sz="1400" b="1" dirty="0"/>
              <a:t>William </a:t>
            </a:r>
            <a:r>
              <a:rPr lang="sl-SI" sz="1400" b="1" dirty="0" smtClean="0"/>
              <a:t>Shakespeare (Lirik, dramatik – dramatika se naslanja na antične in srednjeveške vzore)</a:t>
            </a:r>
            <a:endParaRPr lang="sl-SI" sz="1400" b="1" dirty="0"/>
          </a:p>
          <a:p>
            <a:r>
              <a:rPr lang="sl-SI" sz="1400" b="1" dirty="0"/>
              <a:t>Erazem </a:t>
            </a:r>
            <a:r>
              <a:rPr lang="sl-SI" sz="1400" b="1" dirty="0" smtClean="0"/>
              <a:t>Rotterdamski (Hvalnica norosti)</a:t>
            </a:r>
          </a:p>
          <a:p>
            <a:r>
              <a:rPr lang="sl-SI" sz="1400" b="1" dirty="0" smtClean="0"/>
              <a:t>Primož Trubar (Katekizem, Abecednik)</a:t>
            </a:r>
          </a:p>
          <a:p>
            <a:r>
              <a:rPr lang="sl-SI" sz="1400" b="1" dirty="0" smtClean="0"/>
              <a:t>Adam Bohorič (Zimske urice)</a:t>
            </a:r>
          </a:p>
          <a:p>
            <a:r>
              <a:rPr lang="sl-SI" sz="1400" b="1" dirty="0" smtClean="0"/>
              <a:t>Jurij Dalmatin (Biblija- prevod)</a:t>
            </a:r>
          </a:p>
          <a:p>
            <a:r>
              <a:rPr lang="sl-SI" sz="1400" b="1" dirty="0" err="1" smtClean="0"/>
              <a:t>Johannes</a:t>
            </a:r>
            <a:r>
              <a:rPr lang="sl-SI" sz="1400" b="1" dirty="0" smtClean="0"/>
              <a:t> Kepler (Narava je grajena na preprostih številskih razmerjih – oživi Pitagoro)</a:t>
            </a:r>
          </a:p>
          <a:p>
            <a:r>
              <a:rPr lang="sl-SI" sz="1400" b="1" dirty="0" err="1" smtClean="0"/>
              <a:t>Galileo</a:t>
            </a:r>
            <a:r>
              <a:rPr lang="sl-SI" sz="1400" b="1" dirty="0" smtClean="0"/>
              <a:t> </a:t>
            </a:r>
            <a:r>
              <a:rPr lang="sl-SI" sz="1400" b="1" dirty="0" err="1" smtClean="0"/>
              <a:t>Galilei</a:t>
            </a:r>
            <a:r>
              <a:rPr lang="sl-SI" sz="1400" b="1" dirty="0" smtClean="0"/>
              <a:t> (Vse je (treba narediti) merljivo; “In vendar se vrti!”)</a:t>
            </a:r>
          </a:p>
          <a:p>
            <a:r>
              <a:rPr lang="sl-SI" sz="1400" b="1" dirty="0" smtClean="0"/>
              <a:t>Martin Luther (95 tez)</a:t>
            </a:r>
          </a:p>
          <a:p>
            <a:r>
              <a:rPr lang="sl-SI" sz="1400" b="1" dirty="0" err="1" smtClean="0"/>
              <a:t>Migueal</a:t>
            </a:r>
            <a:r>
              <a:rPr lang="sl-SI" sz="1400" b="1" dirty="0" smtClean="0"/>
              <a:t> de Cervantes </a:t>
            </a:r>
            <a:r>
              <a:rPr lang="sl-SI" sz="1400" b="1" dirty="0" err="1" smtClean="0"/>
              <a:t>Saavedra</a:t>
            </a:r>
            <a:r>
              <a:rPr lang="sl-SI" sz="1400" b="1" dirty="0" smtClean="0"/>
              <a:t> (Don </a:t>
            </a:r>
            <a:r>
              <a:rPr lang="sl-SI" sz="1400" b="1" dirty="0" err="1" smtClean="0"/>
              <a:t>Kihot</a:t>
            </a:r>
            <a:r>
              <a:rPr lang="sl-SI" sz="1400" b="1" dirty="0" smtClean="0"/>
              <a:t>) </a:t>
            </a:r>
          </a:p>
          <a:p>
            <a:r>
              <a:rPr lang="sl-SI" sz="1400" b="1" dirty="0" err="1" smtClean="0"/>
              <a:t>Filippo</a:t>
            </a:r>
            <a:r>
              <a:rPr lang="sl-SI" sz="1400" b="1" dirty="0" smtClean="0"/>
              <a:t> </a:t>
            </a:r>
            <a:r>
              <a:rPr lang="sl-SI" sz="1400" b="1" dirty="0" err="1" smtClean="0"/>
              <a:t>Brunelleschi</a:t>
            </a:r>
            <a:r>
              <a:rPr lang="sl-SI" sz="1400" b="1" dirty="0" smtClean="0"/>
              <a:t> (Prvi arhitekt; kupola na katedrali Santa Maria del </a:t>
            </a:r>
            <a:r>
              <a:rPr lang="sl-SI" sz="1400" b="1" dirty="0" err="1" smtClean="0"/>
              <a:t>Fiore</a:t>
            </a:r>
            <a:r>
              <a:rPr lang="sl-SI" sz="1400" b="1" dirty="0" smtClean="0"/>
              <a:t>)</a:t>
            </a:r>
          </a:p>
          <a:p>
            <a:r>
              <a:rPr lang="sl-SI" sz="1400" b="1" dirty="0" smtClean="0"/>
              <a:t>Donatello (Kipar, ponovna uveljavitev aktov, bronast David)</a:t>
            </a:r>
          </a:p>
        </p:txBody>
      </p:sp>
      <p:pic>
        <p:nvPicPr>
          <p:cNvPr id="19458" name="Picture 2" descr="http://www.b92.net/news/pics/2013/10/24/142208909852684f8e813e8214310305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2696"/>
            <a:ext cx="1412213" cy="1215827"/>
          </a:xfrm>
          <a:prstGeom prst="rect">
            <a:avLst/>
          </a:prstGeom>
          <a:noFill/>
        </p:spPr>
      </p:pic>
      <p:pic>
        <p:nvPicPr>
          <p:cNvPr id="19460" name="Picture 4" descr="http://gradjevinart.com/wp-content/uploads/2012/12/sikstinska-kap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56184" cy="1106331"/>
          </a:xfrm>
          <a:prstGeom prst="rect">
            <a:avLst/>
          </a:prstGeom>
          <a:noFill/>
        </p:spPr>
      </p:pic>
      <p:pic>
        <p:nvPicPr>
          <p:cNvPr id="19462" name="Picture 6" descr="http://img.rtvslo.si/_up/upload/2010/06/01/64696022_dante-1_sh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340768"/>
            <a:ext cx="1872208" cy="1404157"/>
          </a:xfrm>
          <a:prstGeom prst="rect">
            <a:avLst/>
          </a:prstGeom>
          <a:noFill/>
        </p:spPr>
      </p:pic>
      <p:pic>
        <p:nvPicPr>
          <p:cNvPr id="19464" name="Picture 8" descr="http://cincodays.files.wordpress.com/2013/08/leonardo_da_vinc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7" y="2852936"/>
            <a:ext cx="2088232" cy="1305145"/>
          </a:xfrm>
          <a:prstGeom prst="rect">
            <a:avLst/>
          </a:prstGeom>
          <a:noFill/>
        </p:spPr>
      </p:pic>
      <p:pic>
        <p:nvPicPr>
          <p:cNvPr id="19466" name="Picture 10" descr="http://englishwithatwist.com/ShanthiBlog/wp-content/uploads/2013/10/Shakespeare-Play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05064"/>
            <a:ext cx="1512168" cy="1099759"/>
          </a:xfrm>
          <a:prstGeom prst="rect">
            <a:avLst/>
          </a:prstGeom>
          <a:noFill/>
        </p:spPr>
      </p:pic>
      <p:pic>
        <p:nvPicPr>
          <p:cNvPr id="19468" name="Picture 12" descr="http://4.bp.blogspot.com/-8zelEj3X5f4/TkiGB1x3FFI/AAAAAAAAASg/FyuNDjcHeD0/s1600/brunellesch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5373216"/>
            <a:ext cx="2520280" cy="1260140"/>
          </a:xfrm>
          <a:prstGeom prst="rect">
            <a:avLst/>
          </a:prstGeom>
          <a:noFill/>
        </p:spPr>
      </p:pic>
      <p:pic>
        <p:nvPicPr>
          <p:cNvPr id="19470" name="Picture 14" descr="http://upload.wikimedia.org/wikipedia/commons/f/f0/Donatello_-_David_-_Floren%C3%A7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2852936"/>
            <a:ext cx="1088682" cy="1755576"/>
          </a:xfrm>
          <a:prstGeom prst="rect">
            <a:avLst/>
          </a:prstGeom>
          <a:noFill/>
        </p:spPr>
      </p:pic>
      <p:pic>
        <p:nvPicPr>
          <p:cNvPr id="19472" name="Picture 16" descr="http://www.adwentysci.waw.pl/newsy/data/upimages/tez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276872"/>
            <a:ext cx="936104" cy="144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5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332656"/>
            <a:ext cx="37139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KIPARSTVO IN SLIKARSTVO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12776"/>
            <a:ext cx="31051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Slikarji in kiparji so prikazovali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človeško telo na najbolj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naraven stvarni način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187450" y="1052513"/>
            <a:ext cx="1152525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2483768" y="2204864"/>
            <a:ext cx="15151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Michelangelo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Kip Davida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852738"/>
            <a:ext cx="1474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8" idx="2"/>
            <a:endCxn id="8" idx="2"/>
          </p:cNvCxnSpPr>
          <p:nvPr/>
        </p:nvCxnSpPr>
        <p:spPr>
          <a:xfrm>
            <a:off x="3241675" y="27892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55976" y="1196752"/>
            <a:ext cx="16416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Michelangelo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freske na stropu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Siktinske</a:t>
            </a:r>
            <a:r>
              <a:rPr lang="sl-SI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kapele</a:t>
            </a:r>
          </a:p>
        </p:txBody>
      </p:sp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00"/>
            <a:ext cx="2092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444208" y="1124744"/>
            <a:ext cx="25800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Michelangelo – kip </a:t>
            </a:r>
            <a:r>
              <a:rPr lang="sl-SI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Pieta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484313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339752" y="4437112"/>
            <a:ext cx="15587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Leonardo Da Vinci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Mona</a:t>
            </a:r>
            <a:r>
              <a:rPr lang="sl-SI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Lisa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2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003800"/>
            <a:ext cx="12239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499992" y="3933056"/>
            <a:ext cx="19522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Leonardo Da Vinci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Zadnja večerja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106" y="4665548"/>
            <a:ext cx="21621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7020272" y="3933056"/>
            <a:ext cx="17107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Rafael </a:t>
            </a:r>
            <a:r>
              <a:rPr lang="sl-SI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Santi</a:t>
            </a:r>
            <a:endParaRPr lang="sl-SI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Portret Madone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4724400"/>
            <a:ext cx="130651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95536" y="3212976"/>
            <a:ext cx="5950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Film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1" name="Down Arrow 30"/>
          <p:cNvSpPr/>
          <p:nvPr/>
        </p:nvSpPr>
        <p:spPr>
          <a:xfrm rot="1072692">
            <a:off x="684213" y="2565400"/>
            <a:ext cx="1079500" cy="503238"/>
          </a:xfrm>
          <a:prstGeom prst="down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4" name="Rectangle 33"/>
          <p:cNvSpPr/>
          <p:nvPr/>
        </p:nvSpPr>
        <p:spPr>
          <a:xfrm>
            <a:off x="0" y="3717032"/>
            <a:ext cx="243496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Televizijska nadaljevanka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  o Primožu Trubarju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Zaljubljeni Shakespeare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Film Lutre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Elizabeth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3.bp.blogspot.com/-n4h_mkJUHws/UVINHdxJppI/AAAAAAAAINk/yXvqoZQ8JAE/s1600/Tumblr+Background+Renaissance+pink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59" cy="45719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157592" cy="5486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Glasbene značilnosti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684" y="764704"/>
            <a:ext cx="6503540" cy="79928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l-SI" sz="1400" dirty="0" smtClean="0"/>
              <a:t>Renesančna glasba se začne razvijati na severu Francije, v Belgiji, na Nizozemskem (in ne v Italiji)</a:t>
            </a:r>
          </a:p>
          <a:p>
            <a:pPr>
              <a:spcBef>
                <a:spcPts val="0"/>
              </a:spcBef>
            </a:pPr>
            <a:r>
              <a:rPr lang="sl-SI" sz="1400" b="1" dirty="0"/>
              <a:t>Zlata doba </a:t>
            </a:r>
            <a:r>
              <a:rPr lang="sl-SI" sz="1400" b="1" dirty="0" err="1"/>
              <a:t>zborovstva</a:t>
            </a:r>
            <a:r>
              <a:rPr lang="sl-SI" sz="1400" b="1" dirty="0"/>
              <a:t>« - </a:t>
            </a:r>
            <a:r>
              <a:rPr lang="sl-SI" sz="1400" b="1" dirty="0" err="1"/>
              <a:t>t.i</a:t>
            </a:r>
            <a:r>
              <a:rPr lang="sl-SI" sz="1400" b="1" dirty="0"/>
              <a:t>. a </a:t>
            </a:r>
            <a:r>
              <a:rPr lang="sl-SI" sz="1400" b="1" dirty="0" err="1"/>
              <a:t>capella</a:t>
            </a:r>
            <a:r>
              <a:rPr lang="sl-SI" sz="1400" b="1" dirty="0"/>
              <a:t> slog </a:t>
            </a:r>
            <a:r>
              <a:rPr lang="sl-SI" sz="1400" dirty="0"/>
              <a:t>(glas brez spremljave – izraz nastane po mestu, kjer so izvajali glasbo, torej kapeli) doseže višek kompozicijske </a:t>
            </a:r>
            <a:r>
              <a:rPr lang="sl-SI" sz="1400" dirty="0" smtClean="0"/>
              <a:t>ustvarjalnosti</a:t>
            </a:r>
          </a:p>
          <a:p>
            <a:pPr>
              <a:spcBef>
                <a:spcPts val="0"/>
              </a:spcBef>
            </a:pPr>
            <a:endParaRPr lang="sl-SI" sz="1400" dirty="0" smtClean="0"/>
          </a:p>
          <a:p>
            <a:pPr>
              <a:spcBef>
                <a:spcPts val="0"/>
              </a:spcBef>
            </a:pPr>
            <a:r>
              <a:rPr lang="sl-SI" sz="1400" b="1" dirty="0" smtClean="0"/>
              <a:t>Duhovna  - cerkvena in posvetna glasba </a:t>
            </a:r>
          </a:p>
          <a:p>
            <a:pPr>
              <a:spcBef>
                <a:spcPts val="0"/>
              </a:spcBef>
            </a:pPr>
            <a:endParaRPr lang="sl-SI" sz="1400" b="1" dirty="0" smtClean="0"/>
          </a:p>
          <a:p>
            <a:pPr lvl="1">
              <a:spcBef>
                <a:spcPts val="0"/>
              </a:spcBef>
            </a:pPr>
            <a:r>
              <a:rPr lang="sl-SI" sz="1400" b="1" dirty="0" smtClean="0"/>
              <a:t>Slog</a:t>
            </a:r>
            <a:r>
              <a:rPr lang="sl-SI" sz="1400" dirty="0" smtClean="0"/>
              <a:t> </a:t>
            </a:r>
            <a:r>
              <a:rPr lang="sl-SI" sz="1400" dirty="0"/>
              <a:t>- usklajenost besede in tona, številčnost, obilje glasov, posnemanje narave, poigravanje z odmevi, </a:t>
            </a:r>
            <a:r>
              <a:rPr lang="sl-SI" sz="1400" dirty="0" err="1"/>
              <a:t>večzborja</a:t>
            </a:r>
            <a:r>
              <a:rPr lang="sl-SI" sz="1400" dirty="0"/>
              <a:t>, prelivanje akordov </a:t>
            </a:r>
            <a:r>
              <a:rPr lang="sl-SI" sz="1400" b="1" dirty="0"/>
              <a:t>(homofonija)</a:t>
            </a:r>
            <a:r>
              <a:rPr lang="sl-SI" sz="1400" dirty="0"/>
              <a:t>, solistični glas ob spremljavi </a:t>
            </a:r>
            <a:r>
              <a:rPr lang="sl-SI" sz="1400" dirty="0" smtClean="0"/>
              <a:t>ostalih glasov  </a:t>
            </a:r>
            <a:r>
              <a:rPr lang="sl-SI" sz="1400" b="1" dirty="0"/>
              <a:t>(monodija)</a:t>
            </a:r>
            <a:r>
              <a:rPr lang="sl-SI" sz="1400" dirty="0"/>
              <a:t>, spletanje samostojnih melodij </a:t>
            </a:r>
            <a:r>
              <a:rPr lang="sl-SI" sz="1400" b="1" dirty="0"/>
              <a:t>(polifonija)</a:t>
            </a:r>
            <a:r>
              <a:rPr lang="sl-SI" sz="1400" dirty="0"/>
              <a:t>, </a:t>
            </a:r>
            <a:r>
              <a:rPr lang="sl-SI" sz="1400" dirty="0" smtClean="0"/>
              <a:t>uporaba </a:t>
            </a:r>
            <a:r>
              <a:rPr lang="sl-SI" sz="1400" dirty="0"/>
              <a:t>vseh intervalov - terca in seksta se dokončno uveljavita kot </a:t>
            </a:r>
            <a:r>
              <a:rPr lang="sl-SI" sz="1400" dirty="0" smtClean="0"/>
              <a:t>konsonanci,</a:t>
            </a:r>
            <a:r>
              <a:rPr lang="sl-SI" sz="1400" b="1" dirty="0"/>
              <a:t> izmenjevanje homofonije in polifonije</a:t>
            </a:r>
            <a:r>
              <a:rPr lang="sl-SI" sz="1400" dirty="0"/>
              <a:t>, kar vodi k opuščanju starih cerkvenih tonskih sistemov in kasneje vodi v razvoj dur – mol</a:t>
            </a:r>
          </a:p>
          <a:p>
            <a:pPr marL="457200" lvl="1" indent="0">
              <a:spcBef>
                <a:spcPts val="0"/>
              </a:spcBef>
              <a:buNone/>
            </a:pPr>
            <a:endParaRPr lang="sl-SI" sz="1400" dirty="0" smtClean="0"/>
          </a:p>
          <a:p>
            <a:pPr>
              <a:spcBef>
                <a:spcPts val="0"/>
              </a:spcBef>
            </a:pPr>
            <a:r>
              <a:rPr lang="sl-SI" sz="1400" b="1" dirty="0" smtClean="0"/>
              <a:t> Notna pisava </a:t>
            </a:r>
            <a:r>
              <a:rPr lang="sl-SI" sz="1400" dirty="0" smtClean="0"/>
              <a:t>(temelj sodobni) - </a:t>
            </a:r>
            <a:r>
              <a:rPr lang="sl-SI" sz="1400" b="1" dirty="0" err="1" smtClean="0"/>
              <a:t>menzuralna</a:t>
            </a:r>
            <a:r>
              <a:rPr lang="sl-SI" sz="1400" b="1" dirty="0" smtClean="0"/>
              <a:t> notacija</a:t>
            </a:r>
            <a:r>
              <a:rPr lang="sl-SI" sz="1400" dirty="0" smtClean="0"/>
              <a:t> (ponazorjeni sta mera – trajanje in višina tona) – </a:t>
            </a:r>
            <a:r>
              <a:rPr lang="sl-SI" sz="1400" dirty="0" err="1" smtClean="0"/>
              <a:t>tabulature</a:t>
            </a:r>
            <a:endParaRPr lang="sl-SI" sz="1400" dirty="0" smtClean="0"/>
          </a:p>
          <a:p>
            <a:pPr>
              <a:spcBef>
                <a:spcPts val="0"/>
              </a:spcBef>
            </a:pPr>
            <a:endParaRPr lang="sl-SI" sz="1400" dirty="0" smtClean="0"/>
          </a:p>
          <a:p>
            <a:pPr>
              <a:spcBef>
                <a:spcPts val="0"/>
              </a:spcBef>
            </a:pPr>
            <a:r>
              <a:rPr lang="sl-SI" sz="1400" b="1" dirty="0" smtClean="0"/>
              <a:t>Začetki inštrumentalne glasbe kot zvrsti </a:t>
            </a:r>
            <a:r>
              <a:rPr lang="sl-SI" sz="1400" dirty="0" smtClean="0"/>
              <a:t>- priložnostna, plesna glasba, ponekod začetek razvoja t.i. absolutne glasbe (brez besedila in določenega namena in oprijemljive vsebine), največkrat za lutnjo ali orgle, kasneje tudi za trobila, pihala in godala</a:t>
            </a:r>
          </a:p>
          <a:p>
            <a:pPr>
              <a:spcBef>
                <a:spcPts val="0"/>
              </a:spcBef>
            </a:pPr>
            <a:endParaRPr lang="sl-SI" sz="1400" dirty="0" smtClean="0"/>
          </a:p>
          <a:p>
            <a:pPr>
              <a:spcBef>
                <a:spcPts val="0"/>
              </a:spcBef>
            </a:pPr>
            <a:r>
              <a:rPr lang="sl-SI" sz="1400" b="1" dirty="0" smtClean="0"/>
              <a:t>PRVI ORKESTER</a:t>
            </a:r>
            <a:r>
              <a:rPr lang="sl-SI" sz="1400" dirty="0" smtClean="0"/>
              <a:t> - ustvarili ob koncu 16. stoletja v Benetkah</a:t>
            </a:r>
          </a:p>
          <a:p>
            <a:pPr>
              <a:spcBef>
                <a:spcPts val="0"/>
              </a:spcBef>
            </a:pPr>
            <a:endParaRPr lang="sl-SI" sz="1400" dirty="0" smtClean="0"/>
          </a:p>
          <a:p>
            <a:pPr>
              <a:spcBef>
                <a:spcPts val="0"/>
              </a:spcBef>
            </a:pPr>
            <a:r>
              <a:rPr lang="sl-SI" sz="1400" b="1" dirty="0" smtClean="0"/>
              <a:t>Prva opera  </a:t>
            </a:r>
            <a:r>
              <a:rPr lang="sl-SI" sz="1400" dirty="0" smtClean="0"/>
              <a:t>okrog leta 1600 označuje konec renesanse in začetek Baroka</a:t>
            </a:r>
          </a:p>
          <a:p>
            <a:pPr>
              <a:spcBef>
                <a:spcPts val="0"/>
              </a:spcBef>
            </a:pPr>
            <a:endParaRPr lang="sl-SI" sz="1800" b="1" dirty="0" smtClean="0"/>
          </a:p>
        </p:txBody>
      </p:sp>
      <p:pic>
        <p:nvPicPr>
          <p:cNvPr id="18434" name="Picture 2" descr="http://upload.wikimedia.org/wikipedia/commons/7/7f/Barbireau_ill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3052" y="2948652"/>
            <a:ext cx="1808154" cy="1368152"/>
          </a:xfrm>
          <a:prstGeom prst="rect">
            <a:avLst/>
          </a:prstGeom>
          <a:noFill/>
        </p:spPr>
      </p:pic>
      <p:pic>
        <p:nvPicPr>
          <p:cNvPr id="18436" name="Picture 4" descr="http://coursesite.uhcl.edu/HSH/Whitec/ximages/art/Music/RenBa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581128"/>
            <a:ext cx="2376263" cy="1757042"/>
          </a:xfrm>
          <a:prstGeom prst="rect">
            <a:avLst/>
          </a:prstGeom>
          <a:noFill/>
        </p:spPr>
      </p:pic>
      <p:pic>
        <p:nvPicPr>
          <p:cNvPr id="18438" name="Picture 6" descr="http://www.croatianhistory.net/gif/dum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3073" y="1135013"/>
            <a:ext cx="100811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satMod val="150000"/>
                  </a:schemeClr>
                </a:solidFill>
              </a:rPr>
              <a:t>VEČGLASJE</a:t>
            </a:r>
            <a:endParaRPr lang="sl-SI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POLIFONIJA</a:t>
            </a:r>
          </a:p>
          <a:p>
            <a:pPr>
              <a:buFont typeface="Arial" charset="0"/>
              <a:buChar char="•"/>
            </a:pPr>
            <a:r>
              <a:rPr lang="sl-SI" smtClean="0"/>
              <a:t>večglasje, v katerem so vsi glasovi melodično in ritmično samostojni in se med seboj prepletajo</a:t>
            </a:r>
          </a:p>
          <a:p>
            <a:pPr>
              <a:buFont typeface="Arial" charset="0"/>
              <a:buChar char="•"/>
            </a:pPr>
            <a:endParaRPr lang="sl-SI" smtClean="0"/>
          </a:p>
          <a:p>
            <a:pPr>
              <a:buFont typeface="Wingdings" pitchFamily="2" charset="2"/>
              <a:buChar char="§"/>
            </a:pPr>
            <a:r>
              <a:rPr lang="sl-SI" smtClean="0"/>
              <a:t>HOMOFONIJA</a:t>
            </a:r>
          </a:p>
          <a:p>
            <a:pPr>
              <a:buFont typeface="Arial" charset="0"/>
              <a:buChar char="•"/>
            </a:pPr>
            <a:r>
              <a:rPr lang="sl-SI" smtClean="0"/>
              <a:t>Večglasje, pri katerem je v ospredju en glas, drugi pa ga spremljajo</a:t>
            </a:r>
          </a:p>
          <a:p>
            <a:pPr>
              <a:buFont typeface="Arial" charset="0"/>
              <a:buChar char="•"/>
            </a:pPr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0477736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satMod val="150000"/>
                  </a:schemeClr>
                </a:solidFill>
              </a:rPr>
              <a:t>GLASBENE OBLIKE</a:t>
            </a:r>
            <a:endParaRPr lang="sl-SI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65527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POSVETNE OBLIKE</a:t>
            </a:r>
          </a:p>
          <a:p>
            <a:r>
              <a:rPr lang="sl-SI" b="1" dirty="0" smtClean="0"/>
              <a:t>Madrigal</a:t>
            </a:r>
          </a:p>
          <a:p>
            <a:r>
              <a:rPr lang="sl-SI" dirty="0" err="1" smtClean="0"/>
              <a:t>Chanson</a:t>
            </a:r>
            <a:r>
              <a:rPr lang="sl-SI" dirty="0" smtClean="0"/>
              <a:t> (Francija)</a:t>
            </a:r>
          </a:p>
          <a:p>
            <a:r>
              <a:rPr lang="sl-SI" dirty="0" err="1" smtClean="0"/>
              <a:t>Lied</a:t>
            </a:r>
            <a:r>
              <a:rPr lang="sl-SI" dirty="0" smtClean="0"/>
              <a:t> (Nemčija)</a:t>
            </a:r>
          </a:p>
          <a:p>
            <a:r>
              <a:rPr lang="sl-SI" dirty="0" err="1" smtClean="0"/>
              <a:t>Balletto</a:t>
            </a:r>
            <a:r>
              <a:rPr lang="sl-SI" dirty="0" smtClean="0"/>
              <a:t>, </a:t>
            </a:r>
            <a:r>
              <a:rPr lang="sl-SI" dirty="0" err="1" smtClean="0"/>
              <a:t>ricercar</a:t>
            </a:r>
            <a:r>
              <a:rPr lang="sl-SI" dirty="0" smtClean="0"/>
              <a:t> (instrumentalna oblika)</a:t>
            </a:r>
          </a:p>
          <a:p>
            <a:r>
              <a:rPr lang="sl-SI" b="1" dirty="0" smtClean="0"/>
              <a:t>sonata</a:t>
            </a:r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PLESI</a:t>
            </a:r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Menuet</a:t>
            </a:r>
          </a:p>
          <a:p>
            <a:pPr>
              <a:buFont typeface="Wingdings" pitchFamily="2" charset="2"/>
              <a:buChar char="§"/>
            </a:pPr>
            <a:r>
              <a:rPr lang="sl-SI" dirty="0" err="1" smtClean="0"/>
              <a:t>Pavana</a:t>
            </a:r>
            <a:endParaRPr lang="sl-SI" dirty="0" smtClean="0"/>
          </a:p>
          <a:p>
            <a:pPr>
              <a:buFont typeface="Wingdings" pitchFamily="2" charset="2"/>
              <a:buChar char="§"/>
            </a:pPr>
            <a:r>
              <a:rPr lang="sl-SI" dirty="0" err="1" smtClean="0"/>
              <a:t>Saltarello</a:t>
            </a:r>
            <a:endParaRPr lang="sl-SI" dirty="0" smtClean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CERKVENE OBLIKE</a:t>
            </a:r>
          </a:p>
          <a:p>
            <a:pPr>
              <a:buFont typeface="Wingdings" pitchFamily="2" charset="2"/>
              <a:buChar char="§"/>
            </a:pPr>
            <a:r>
              <a:rPr lang="sl-SI" b="1" dirty="0" smtClean="0"/>
              <a:t>Motet</a:t>
            </a:r>
          </a:p>
          <a:p>
            <a:pPr>
              <a:buFont typeface="Wingdings" pitchFamily="2" charset="2"/>
              <a:buChar char="§"/>
            </a:pPr>
            <a:r>
              <a:rPr lang="sl-SI" b="1" dirty="0" smtClean="0"/>
              <a:t>Maša</a:t>
            </a:r>
          </a:p>
        </p:txBody>
      </p:sp>
    </p:spTree>
    <p:extLst>
      <p:ext uri="{BB962C8B-B14F-4D97-AF65-F5344CB8AC3E}">
        <p14:creationId xmlns:p14="http://schemas.microsoft.com/office/powerpoint/2010/main" val="31407963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920</Words>
  <Application>Microsoft Office PowerPoint</Application>
  <PresentationFormat>On-screen Show (4:3)</PresentationFormat>
  <Paragraphs>145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Baskerville Old Face</vt:lpstr>
      <vt:lpstr>Calibri</vt:lpstr>
      <vt:lpstr>Century Gothic</vt:lpstr>
      <vt:lpstr>Franklin Gothic Book</vt:lpstr>
      <vt:lpstr>Franklin Gothic Medium</vt:lpstr>
      <vt:lpstr>Wingdings</vt:lpstr>
      <vt:lpstr>Wingdings 2</vt:lpstr>
      <vt:lpstr>Trek</vt:lpstr>
      <vt:lpstr>Tehnika</vt:lpstr>
      <vt:lpstr>   </vt:lpstr>
      <vt:lpstr>PowerPoint Presentation</vt:lpstr>
      <vt:lpstr>PowerPoint Presentation</vt:lpstr>
      <vt:lpstr>PowerPoint Presentation</vt:lpstr>
      <vt:lpstr>Predstavniki</vt:lpstr>
      <vt:lpstr>PowerPoint Presentation</vt:lpstr>
      <vt:lpstr>Glasbene značilnosti </vt:lpstr>
      <vt:lpstr>VEČGLASJE</vt:lpstr>
      <vt:lpstr>GLASBENE OBLIKE</vt:lpstr>
      <vt:lpstr>Instrumenti</vt:lpstr>
      <vt:lpstr>PowerPoint Presentation</vt:lpstr>
      <vt:lpstr>Lutnja</vt:lpstr>
      <vt:lpstr>Tabulatura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Maja</dc:creator>
  <cp:lastModifiedBy>Admin</cp:lastModifiedBy>
  <cp:revision>48</cp:revision>
  <dcterms:created xsi:type="dcterms:W3CDTF">2011-11-26T17:30:37Z</dcterms:created>
  <dcterms:modified xsi:type="dcterms:W3CDTF">2020-02-11T16:25:16Z</dcterms:modified>
</cp:coreProperties>
</file>