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C16"/>
    <a:srgbClr val="008A3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6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10AAAC-F97F-4368-A004-E3635553B21B}" type="datetimeFigureOut">
              <a:rPr lang="sl-SI"/>
              <a:pPr>
                <a:defRPr/>
              </a:pPr>
              <a:t>17. 01. 2017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28020F-CD43-43BE-8045-A69B2CD056A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1418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819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9431BD-2416-4445-B1B8-4C52261A843E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88844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9CFA-E501-45B8-B7AE-F2576C53EA85}" type="datetimeFigureOut">
              <a:rPr lang="sl-SI"/>
              <a:pPr>
                <a:defRPr/>
              </a:pPr>
              <a:t>17. 01. 2017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53F8-B596-4BBE-A0F8-D8F63B32328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E21C-4DCD-403A-89DB-EF36CEC1D0DD}" type="datetimeFigureOut">
              <a:rPr lang="sl-SI"/>
              <a:pPr>
                <a:defRPr/>
              </a:pPr>
              <a:t>17. 01. 2017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08B52-FDB5-4D23-BFBC-D909DE5CDBA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4EC54-CEEF-4BB2-8B03-5AAF76A9D96D}" type="datetimeFigureOut">
              <a:rPr lang="sl-SI"/>
              <a:pPr>
                <a:defRPr/>
              </a:pPr>
              <a:t>17. 01. 2017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8AC7E-2CC1-4B2D-9B8C-A24E084F913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F076-C47D-4443-A9E3-EE1FE52A5A40}" type="datetimeFigureOut">
              <a:rPr lang="sl-SI"/>
              <a:pPr>
                <a:defRPr/>
              </a:pPr>
              <a:t>17. 01. 2017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3C9B9-24BC-48EB-B6EA-258BF2FBA60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6D45-B9D3-4F8A-A536-FC9FBBD8EDD4}" type="datetimeFigureOut">
              <a:rPr lang="sl-SI"/>
              <a:pPr>
                <a:defRPr/>
              </a:pPr>
              <a:t>17. 01. 2017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B5051-C7AC-45AC-9544-71188C6CA0A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A4BB2-6C08-49DC-A5FA-118019B511AE}" type="datetimeFigureOut">
              <a:rPr lang="sl-SI"/>
              <a:pPr>
                <a:defRPr/>
              </a:pPr>
              <a:t>17. 01. 2017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CBEF-45C1-4D07-B834-DBA11BFF473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AF25B-E872-484F-A9E0-0EE9996C2A23}" type="datetimeFigureOut">
              <a:rPr lang="sl-SI"/>
              <a:pPr>
                <a:defRPr/>
              </a:pPr>
              <a:t>17. 01. 2017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553FC-FE10-4033-95F3-E76A94511AE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E2305-E8E2-4A6E-966B-93ABC9615BA8}" type="datetimeFigureOut">
              <a:rPr lang="sl-SI"/>
              <a:pPr>
                <a:defRPr/>
              </a:pPr>
              <a:t>17. 01. 2017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03E8-E976-48DD-BEBD-E03B4402374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9CD1-EAA0-40C0-847A-4BD35A0F3088}" type="datetimeFigureOut">
              <a:rPr lang="sl-SI"/>
              <a:pPr>
                <a:defRPr/>
              </a:pPr>
              <a:t>17. 01. 2017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83A7-B0DB-41D7-9C0E-36D3227CE5A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A70A-E1EE-4CB9-8A36-92E9C10C851E}" type="datetimeFigureOut">
              <a:rPr lang="sl-SI"/>
              <a:pPr>
                <a:defRPr/>
              </a:pPr>
              <a:t>17. 01. 2017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98E91-5844-4F05-9FEC-F052A927C6C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28BA-0260-42A6-B724-6D7A88B18F73}" type="datetimeFigureOut">
              <a:rPr lang="sl-SI"/>
              <a:pPr>
                <a:defRPr/>
              </a:pPr>
              <a:t>17. 01. 2017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C009-905E-4A9F-8560-2879C43319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ABF0F7-AA6E-40E0-A3B0-D761B4704F18}" type="datetimeFigureOut">
              <a:rPr lang="sl-SI"/>
              <a:pPr>
                <a:defRPr/>
              </a:pPr>
              <a:t>17. 01. 2017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AAB526-21A2-4CC8-9E79-D7BED99DD20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file:///C:\Documents%20and%20Settings\Lucija\Desktop\KIN.mp3" TargetMode="External"/><Relationship Id="rId1" Type="http://schemas.openxmlformats.org/officeDocument/2006/relationships/audio" Target="file:///C:\Documents%20and%20Settings\Lucija\Desktop\&#353;eng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file:///C:\Documents%20and%20Settings\Lucija\Desktop\Vina.mp3" TargetMode="External"/><Relationship Id="rId1" Type="http://schemas.openxmlformats.org/officeDocument/2006/relationships/audio" Target="file:///C:\Documents%20and%20Settings\Lucija\Desktop\sitar,%20tabla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Lucija\Desktop\&#352;almaj-Nahr&#225;v&#225;n&#237;%20desky%20u%20Vohnouta%20a%20Tarase%20leden%202010.mp3" TargetMode="External"/><Relationship Id="rId1" Type="http://schemas.openxmlformats.org/officeDocument/2006/relationships/audio" Target="file:///C:\Documents%20and%20Settings\Lucija\Desktop\Lady%20Gaga-%20Paparazzi%20on%20Harp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itar" TargetMode="External"/><Relationship Id="rId2" Type="http://schemas.openxmlformats.org/officeDocument/2006/relationships/hyperlink" Target="http://cs.wikipedia.org/wiki/%C5%A0alma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jaski.net/get/ume_ref_egipcanska_umetnost_06.odt" TargetMode="External"/><Relationship Id="rId5" Type="http://schemas.openxmlformats.org/officeDocument/2006/relationships/hyperlink" Target="http://www.chakpak.com/news/juhi-chawlas-tanpura-damaged-by-an-airline/318" TargetMode="External"/><Relationship Id="rId4" Type="http://schemas.openxmlformats.org/officeDocument/2006/relationships/hyperlink" Target="http://www.kamalmusiccenter.com/class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dnaslov 2"/>
          <p:cNvSpPr>
            <a:spLocks noGrp="1"/>
          </p:cNvSpPr>
          <p:nvPr>
            <p:ph type="subTitle" idx="1"/>
          </p:nvPr>
        </p:nvSpPr>
        <p:spPr>
          <a:xfrm>
            <a:off x="-1836738" y="5105400"/>
            <a:ext cx="6400801" cy="1752600"/>
          </a:xfrm>
        </p:spPr>
        <p:txBody>
          <a:bodyPr/>
          <a:lstStyle/>
          <a:p>
            <a:pPr eaLnBrk="1" hangingPunct="1"/>
            <a:endParaRPr lang="sl-SI" sz="3600" b="1" smtClean="0">
              <a:solidFill>
                <a:schemeClr val="tx1"/>
              </a:solidFill>
            </a:endParaRPr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0" y="1773238"/>
            <a:ext cx="10260013" cy="17526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7200" b="1" dirty="0">
                <a:latin typeface="+mn-lt"/>
              </a:rPr>
              <a:t> </a:t>
            </a:r>
            <a:r>
              <a:rPr lang="sl-SI" sz="8000" b="1" dirty="0">
                <a:latin typeface="+mn-lt"/>
              </a:rPr>
              <a:t>     </a:t>
            </a:r>
            <a:r>
              <a:rPr lang="sl-SI" sz="80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STARE</a:t>
            </a:r>
            <a:r>
              <a:rPr lang="sl-SI" sz="8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8000" b="1" dirty="0">
                <a:latin typeface="+mn-lt"/>
              </a:rPr>
              <a:t>ZUNAJEVROPSKE</a:t>
            </a:r>
            <a:r>
              <a:rPr lang="sl-SI" sz="7200" b="1" dirty="0">
                <a:latin typeface="+mn-lt"/>
              </a:rPr>
              <a:t> </a:t>
            </a:r>
          </a:p>
        </p:txBody>
      </p:sp>
      <p:sp>
        <p:nvSpPr>
          <p:cNvPr id="2052" name="Podnaslov 2"/>
          <p:cNvSpPr txBox="1">
            <a:spLocks/>
          </p:cNvSpPr>
          <p:nvPr/>
        </p:nvSpPr>
        <p:spPr bwMode="auto">
          <a:xfrm rot="1873255">
            <a:off x="3278188" y="4551363"/>
            <a:ext cx="4217987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l-SI" sz="7200" b="1">
                <a:latin typeface="Calibri" pitchFamily="34" charset="0"/>
              </a:rPr>
              <a:t>KULTURE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0"/>
            <a:ext cx="165576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1989138"/>
            <a:ext cx="5616575" cy="13589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8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KITAJSKA</a:t>
            </a:r>
            <a:r>
              <a:rPr lang="sl-SI" sz="7200" dirty="0" smtClean="0"/>
              <a:t/>
            </a:r>
            <a:br>
              <a:rPr lang="sl-SI" sz="7200" dirty="0" smtClean="0"/>
            </a:br>
            <a:endParaRPr lang="sl-SI" sz="7200" dirty="0" smtClean="0"/>
          </a:p>
        </p:txBody>
      </p:sp>
      <p:sp>
        <p:nvSpPr>
          <p:cNvPr id="5" name="Pravokotnik 4"/>
          <p:cNvSpPr/>
          <p:nvPr/>
        </p:nvSpPr>
        <p:spPr>
          <a:xfrm>
            <a:off x="6875463" y="188913"/>
            <a:ext cx="1981200" cy="86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/>
              <a:t>GLASBENA TEORIJA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-pentatonika</a:t>
            </a:r>
          </a:p>
        </p:txBody>
      </p:sp>
      <p:sp>
        <p:nvSpPr>
          <p:cNvPr id="8" name="Pravokotnik 7"/>
          <p:cNvSpPr/>
          <p:nvPr/>
        </p:nvSpPr>
        <p:spPr>
          <a:xfrm>
            <a:off x="5651500" y="2349500"/>
            <a:ext cx="3168650" cy="2016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/>
              <a:t>INŠTRUMENTI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kamen (kamni iz žada)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les (lesen boben, raglja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kovina (zvončki)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svila (strune iz svile za </a:t>
            </a:r>
            <a:r>
              <a:rPr lang="sl-SI" dirty="0" err="1"/>
              <a:t>kin</a:t>
            </a:r>
            <a:r>
              <a:rPr lang="sl-SI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koža (bobni)</a:t>
            </a:r>
          </a:p>
        </p:txBody>
      </p:sp>
      <p:pic>
        <p:nvPicPr>
          <p:cNvPr id="3078" name="Slika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5562600"/>
            <a:ext cx="32400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Slika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500438"/>
            <a:ext cx="15113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avokotnik 11"/>
          <p:cNvSpPr/>
          <p:nvPr/>
        </p:nvSpPr>
        <p:spPr>
          <a:xfrm>
            <a:off x="179388" y="260350"/>
            <a:ext cx="2627312" cy="1439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/>
              <a:t>KONFUCIJ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kitajski filozof, glasbenik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Po glasbi se vidi duh naroda.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179388" y="2852738"/>
            <a:ext cx="5219700" cy="576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/>
              <a:t>Glasba</a:t>
            </a:r>
            <a:r>
              <a:rPr lang="sl-SI" dirty="0"/>
              <a:t> je del slovesnih dogodkov in verskih obredov</a:t>
            </a:r>
          </a:p>
        </p:txBody>
      </p:sp>
      <p:pic>
        <p:nvPicPr>
          <p:cNvPr id="3082" name="Slika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981075"/>
            <a:ext cx="25558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Slika 15" descr="IMG_561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4005263"/>
            <a:ext cx="31686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ravokotnik 16"/>
          <p:cNvSpPr/>
          <p:nvPr/>
        </p:nvSpPr>
        <p:spPr>
          <a:xfrm>
            <a:off x="1403350" y="3644900"/>
            <a:ext cx="706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cap="all" dirty="0">
                <a:latin typeface="+mn-lt"/>
              </a:rPr>
              <a:t>ŠENG</a:t>
            </a:r>
            <a:endParaRPr lang="sl-SI" b="1" dirty="0">
              <a:latin typeface="+mn-lt"/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6011863" y="5229225"/>
            <a:ext cx="6318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cap="all" dirty="0">
                <a:latin typeface="+mn-lt"/>
              </a:rPr>
              <a:t> K'in</a:t>
            </a:r>
          </a:p>
        </p:txBody>
      </p:sp>
      <p:sp>
        <p:nvSpPr>
          <p:cNvPr id="19" name="Pravokotnik 18"/>
          <p:cNvSpPr/>
          <p:nvPr/>
        </p:nvSpPr>
        <p:spPr>
          <a:xfrm>
            <a:off x="3132138" y="3429000"/>
            <a:ext cx="7254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cap="all" dirty="0">
                <a:latin typeface="+mn-lt"/>
              </a:rPr>
              <a:t>K'ing</a:t>
            </a:r>
            <a:endParaRPr lang="sl-SI" dirty="0">
              <a:latin typeface="+mn-lt"/>
            </a:endParaRPr>
          </a:p>
        </p:txBody>
      </p:sp>
      <p:pic>
        <p:nvPicPr>
          <p:cNvPr id="3087" name="Slika 19" descr="IMG_561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2288" y="4581525"/>
            <a:ext cx="35417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še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6375" y="4005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KI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488" y="5300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6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755650" y="1341438"/>
            <a:ext cx="8229600" cy="1143000"/>
          </a:xfrm>
        </p:spPr>
        <p:txBody>
          <a:bodyPr/>
          <a:lstStyle/>
          <a:p>
            <a:pPr eaLnBrk="1" hangingPunct="1"/>
            <a:r>
              <a:rPr lang="sl-SI" sz="8800" b="1" u="sng" smtClean="0">
                <a:solidFill>
                  <a:srgbClr val="FF3300"/>
                </a:solidFill>
              </a:rPr>
              <a:t> INDIJA</a:t>
            </a:r>
          </a:p>
        </p:txBody>
      </p:sp>
      <p:sp>
        <p:nvSpPr>
          <p:cNvPr id="3" name="Pravokotnik 2"/>
          <p:cNvSpPr/>
          <p:nvPr/>
        </p:nvSpPr>
        <p:spPr>
          <a:xfrm>
            <a:off x="179512" y="4293096"/>
            <a:ext cx="2339752" cy="7920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tx1"/>
                </a:solidFill>
              </a:rPr>
              <a:t>Glasba</a:t>
            </a:r>
            <a:r>
              <a:rPr lang="sl-SI" dirty="0">
                <a:solidFill>
                  <a:schemeClr val="tx1"/>
                </a:solidFill>
              </a:rPr>
              <a:t> je povezana z govorom, plesom, kretnjami</a:t>
            </a:r>
          </a:p>
        </p:txBody>
      </p:sp>
      <p:sp>
        <p:nvSpPr>
          <p:cNvPr id="4" name="Pravokotnik 3"/>
          <p:cNvSpPr/>
          <p:nvPr/>
        </p:nvSpPr>
        <p:spPr>
          <a:xfrm>
            <a:off x="6156176" y="188640"/>
            <a:ext cx="2700808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tx1"/>
                </a:solidFill>
              </a:rPr>
              <a:t>GLASBENA TEORIJA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-tonski sistemi, lestvice</a:t>
            </a:r>
          </a:p>
        </p:txBody>
      </p:sp>
      <p:sp>
        <p:nvSpPr>
          <p:cNvPr id="5" name="Pravokotnik 4"/>
          <p:cNvSpPr/>
          <p:nvPr/>
        </p:nvSpPr>
        <p:spPr>
          <a:xfrm>
            <a:off x="6804248" y="1772816"/>
            <a:ext cx="2160240" cy="10801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tx1"/>
                </a:solidFill>
              </a:rPr>
              <a:t>INŠTRUMENTI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tx1"/>
                </a:solidFill>
              </a:rPr>
              <a:t>flavta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tx1"/>
                </a:solidFill>
              </a:rPr>
              <a:t>boben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4108" name="Slika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4851400"/>
            <a:ext cx="18732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Slika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4508500"/>
            <a:ext cx="23764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Pravokotnik 7"/>
          <p:cNvSpPr>
            <a:spLocks noChangeArrowheads="1"/>
          </p:cNvSpPr>
          <p:nvPr/>
        </p:nvSpPr>
        <p:spPr bwMode="auto">
          <a:xfrm>
            <a:off x="3059113" y="4581525"/>
            <a:ext cx="78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b="1">
                <a:latin typeface="Calibri" pitchFamily="34" charset="0"/>
              </a:rPr>
              <a:t>TABLA</a:t>
            </a:r>
            <a:endParaRPr lang="sl-SI">
              <a:latin typeface="Calibri" pitchFamily="34" charset="0"/>
            </a:endParaRPr>
          </a:p>
        </p:txBody>
      </p:sp>
      <p:sp>
        <p:nvSpPr>
          <p:cNvPr id="4111" name="Pravokotnik 8"/>
          <p:cNvSpPr>
            <a:spLocks noChangeArrowheads="1"/>
          </p:cNvSpPr>
          <p:nvPr/>
        </p:nvSpPr>
        <p:spPr bwMode="auto">
          <a:xfrm>
            <a:off x="323850" y="6308725"/>
            <a:ext cx="71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b="1">
                <a:latin typeface="Calibri" pitchFamily="34" charset="0"/>
              </a:rPr>
              <a:t>SITAR</a:t>
            </a:r>
          </a:p>
        </p:txBody>
      </p:sp>
      <p:sp>
        <p:nvSpPr>
          <p:cNvPr id="4112" name="Pravokotnik 9"/>
          <p:cNvSpPr>
            <a:spLocks noChangeArrowheads="1"/>
          </p:cNvSpPr>
          <p:nvPr/>
        </p:nvSpPr>
        <p:spPr bwMode="auto">
          <a:xfrm>
            <a:off x="7812088" y="3213100"/>
            <a:ext cx="1116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b="1">
                <a:latin typeface="Calibri" pitchFamily="34" charset="0"/>
              </a:rPr>
              <a:t>TANPURA</a:t>
            </a:r>
            <a:endParaRPr lang="sl-SI">
              <a:latin typeface="Calibri" pitchFamily="34" charset="0"/>
            </a:endParaRPr>
          </a:p>
        </p:txBody>
      </p:sp>
      <p:sp>
        <p:nvSpPr>
          <p:cNvPr id="4113" name="Pravokotnik 10"/>
          <p:cNvSpPr>
            <a:spLocks noChangeArrowheads="1"/>
          </p:cNvSpPr>
          <p:nvPr/>
        </p:nvSpPr>
        <p:spPr bwMode="auto">
          <a:xfrm>
            <a:off x="4716463" y="6308725"/>
            <a:ext cx="67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b="1">
                <a:latin typeface="Calibri" pitchFamily="34" charset="0"/>
              </a:rPr>
              <a:t>VINA</a:t>
            </a:r>
            <a:endParaRPr lang="sl-SI">
              <a:latin typeface="Calibri" pitchFamily="34" charset="0"/>
            </a:endParaRPr>
          </a:p>
        </p:txBody>
      </p:sp>
      <p:pic>
        <p:nvPicPr>
          <p:cNvPr id="4114" name="Slika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3573463"/>
            <a:ext cx="20510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Slika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42921">
            <a:off x="5167313" y="4564063"/>
            <a:ext cx="28813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avokotnik 14"/>
          <p:cNvSpPr/>
          <p:nvPr/>
        </p:nvSpPr>
        <p:spPr>
          <a:xfrm>
            <a:off x="0" y="1916832"/>
            <a:ext cx="2736304" cy="10801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tx1"/>
                </a:solidFill>
              </a:rPr>
              <a:t>MARGA</a:t>
            </a:r>
            <a:r>
              <a:rPr lang="sl-SI" dirty="0">
                <a:solidFill>
                  <a:schemeClr val="tx1"/>
                </a:solidFill>
              </a:rPr>
              <a:t>-najimenitnejša umetniška oblika; 4000 pr.n.št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3635896" y="332656"/>
            <a:ext cx="2088232" cy="4320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Mikrotoni / šrutiji</a:t>
            </a:r>
          </a:p>
        </p:txBody>
      </p:sp>
      <p:sp>
        <p:nvSpPr>
          <p:cNvPr id="17" name="Pravokotnik 16"/>
          <p:cNvSpPr/>
          <p:nvPr/>
        </p:nvSpPr>
        <p:spPr>
          <a:xfrm>
            <a:off x="2843808" y="2996952"/>
            <a:ext cx="3888432" cy="1224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tx1"/>
                </a:solidFill>
              </a:rPr>
              <a:t>RAGA</a:t>
            </a:r>
            <a:r>
              <a:rPr lang="sl-SI" dirty="0">
                <a:solidFill>
                  <a:schemeClr val="tx1"/>
                </a:solidFill>
              </a:rPr>
              <a:t>-vokalna glasba; spraviti poslušalca v meditativno razpoloženje in mu predstaviti nek pojem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tx1"/>
                </a:solidFill>
              </a:rPr>
              <a:t>TALA</a:t>
            </a:r>
            <a:r>
              <a:rPr lang="sl-SI" dirty="0">
                <a:solidFill>
                  <a:schemeClr val="tx1"/>
                </a:solidFill>
              </a:rPr>
              <a:t>-osnovni element časa in ritma</a:t>
            </a:r>
          </a:p>
        </p:txBody>
      </p:sp>
      <p:sp>
        <p:nvSpPr>
          <p:cNvPr id="19" name="Pravokotnik 18"/>
          <p:cNvSpPr/>
          <p:nvPr/>
        </p:nvSpPr>
        <p:spPr>
          <a:xfrm rot="20066288">
            <a:off x="-5463" y="602481"/>
            <a:ext cx="2016224" cy="4320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Indijski ples</a:t>
            </a:r>
          </a:p>
        </p:txBody>
      </p:sp>
      <p:pic>
        <p:nvPicPr>
          <p:cNvPr id="4128" name="Slika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188913"/>
            <a:ext cx="2376487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itar, tabl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0338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Vin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488" y="37893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490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>
          <a:xfrm>
            <a:off x="-323850" y="0"/>
            <a:ext cx="3538538" cy="1138238"/>
          </a:xfrm>
        </p:spPr>
        <p:txBody>
          <a:bodyPr/>
          <a:lstStyle/>
          <a:p>
            <a:pPr eaLnBrk="1" hangingPunct="1"/>
            <a:r>
              <a:rPr lang="sl-SI" sz="8800" b="1" u="sng" smtClean="0">
                <a:solidFill>
                  <a:srgbClr val="FFFF00"/>
                </a:solidFill>
              </a:rPr>
              <a:t>EGIPT</a:t>
            </a:r>
          </a:p>
        </p:txBody>
      </p:sp>
      <p:sp>
        <p:nvSpPr>
          <p:cNvPr id="3" name="Pravokotnik 2"/>
          <p:cNvSpPr/>
          <p:nvPr/>
        </p:nvSpPr>
        <p:spPr>
          <a:xfrm>
            <a:off x="3851920" y="1988840"/>
            <a:ext cx="2448272" cy="15841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tx1"/>
                </a:solidFill>
              </a:rPr>
              <a:t>GLASBENI DOKUMENTI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-poslikave v grobnicah, hieroglifi, ohranjeni inštrumenti</a:t>
            </a:r>
          </a:p>
        </p:txBody>
      </p:sp>
      <p:sp>
        <p:nvSpPr>
          <p:cNvPr id="4" name="Pravokotnik 3"/>
          <p:cNvSpPr/>
          <p:nvPr/>
        </p:nvSpPr>
        <p:spPr>
          <a:xfrm>
            <a:off x="3707904" y="260648"/>
            <a:ext cx="3672408" cy="7200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tx1"/>
                </a:solidFill>
              </a:rPr>
              <a:t>HIERONOMIJA</a:t>
            </a:r>
            <a:r>
              <a:rPr lang="sl-SI" dirty="0">
                <a:solidFill>
                  <a:schemeClr val="tx1"/>
                </a:solidFill>
              </a:rPr>
              <a:t>-nakazovanje tonov z roko / znakovno nakazovanje</a:t>
            </a:r>
          </a:p>
        </p:txBody>
      </p:sp>
      <p:sp>
        <p:nvSpPr>
          <p:cNvPr id="5" name="Pravokotnik 4"/>
          <p:cNvSpPr/>
          <p:nvPr/>
        </p:nvSpPr>
        <p:spPr>
          <a:xfrm>
            <a:off x="467544" y="1844824"/>
            <a:ext cx="2736304" cy="16561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tx1"/>
                </a:solidFill>
              </a:rPr>
              <a:t>INŠTRUMENTI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-podolžna flavta</a:t>
            </a:r>
            <a:endParaRPr lang="sl-SI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-pavke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-boben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-raglje</a:t>
            </a:r>
          </a:p>
        </p:txBody>
      </p:sp>
      <p:sp>
        <p:nvSpPr>
          <p:cNvPr id="6" name="Pravokotnik 5"/>
          <p:cNvSpPr/>
          <p:nvPr/>
        </p:nvSpPr>
        <p:spPr>
          <a:xfrm>
            <a:off x="4355976" y="5301208"/>
            <a:ext cx="3672408" cy="12961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Dežela faraonov in piramid je imela dobro razvito/bogato glasbeno življenje.  O tem pričajo reliefi, spomeniki, slike.</a:t>
            </a:r>
          </a:p>
        </p:txBody>
      </p:sp>
      <p:pic>
        <p:nvPicPr>
          <p:cNvPr id="5135" name="Slika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292600"/>
            <a:ext cx="35401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Pravokotnik 9"/>
          <p:cNvSpPr>
            <a:spLocks noChangeArrowheads="1"/>
          </p:cNvSpPr>
          <p:nvPr/>
        </p:nvSpPr>
        <p:spPr bwMode="auto">
          <a:xfrm>
            <a:off x="1331913" y="4149725"/>
            <a:ext cx="831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b="1">
                <a:latin typeface="Calibri" pitchFamily="34" charset="0"/>
              </a:rPr>
              <a:t>HARFA</a:t>
            </a:r>
            <a:endParaRPr lang="sl-SI">
              <a:latin typeface="Calibri" pitchFamily="34" charset="0"/>
            </a:endParaRPr>
          </a:p>
        </p:txBody>
      </p:sp>
      <p:sp>
        <p:nvSpPr>
          <p:cNvPr id="5137" name="Pravokotnik 10"/>
          <p:cNvSpPr>
            <a:spLocks noChangeArrowheads="1"/>
          </p:cNvSpPr>
          <p:nvPr/>
        </p:nvSpPr>
        <p:spPr bwMode="auto">
          <a:xfrm>
            <a:off x="7235825" y="1052513"/>
            <a:ext cx="1720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b="1">
                <a:solidFill>
                  <a:srgbClr val="000000"/>
                </a:solidFill>
                <a:latin typeface="Calibri" pitchFamily="34" charset="0"/>
              </a:rPr>
              <a:t>DVOJNI ŠALMAJ</a:t>
            </a:r>
            <a:endParaRPr lang="sl-SI">
              <a:latin typeface="Calibri" pitchFamily="34" charset="0"/>
            </a:endParaRPr>
          </a:p>
        </p:txBody>
      </p:sp>
      <p:pic>
        <p:nvPicPr>
          <p:cNvPr id="5138" name="Slika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516688" y="1412875"/>
            <a:ext cx="23764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Lady Gaga- Paparazzi on Har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386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Šalmaj-Nahrávání desky u Vohnouta a Tarase leden 2010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1125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8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6600" b="1" u="sng" smtClean="0">
                <a:solidFill>
                  <a:srgbClr val="9A3C16"/>
                </a:solidFill>
              </a:rPr>
              <a:t>LITERATURA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8577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dirty="0" smtClean="0"/>
              <a:t>Kustec, N. (2008). </a:t>
            </a:r>
            <a:r>
              <a:rPr lang="sl-SI" sz="2000" i="1" dirty="0" smtClean="0"/>
              <a:t>Glasba skozi čas 7</a:t>
            </a:r>
            <a:r>
              <a:rPr lang="sl-SI" sz="2000" dirty="0" smtClean="0"/>
              <a:t>. Ljubljana: DZS.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dirty="0" smtClean="0"/>
              <a:t>Vrbančič, I. (2005</a:t>
            </a:r>
            <a:r>
              <a:rPr lang="sl-SI" sz="2000" i="1" dirty="0" smtClean="0"/>
              <a:t>). Glasba 7</a:t>
            </a:r>
            <a:r>
              <a:rPr lang="sl-SI" sz="2000" dirty="0" smtClean="0"/>
              <a:t>. Učbenik za glasbeno vzgojo v 7. razredu osnovne šole. Ljubljana: Mladinska knjiga.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dirty="0" smtClean="0"/>
              <a:t>Vrbančič, I. (2005) </a:t>
            </a:r>
            <a:r>
              <a:rPr lang="sl-SI" sz="2000" i="1" dirty="0" smtClean="0"/>
              <a:t>Glasba 7</a:t>
            </a:r>
            <a:r>
              <a:rPr lang="sl-SI" sz="2000" dirty="0" smtClean="0"/>
              <a:t>. Delovni zvezek za pouk glasbene vzgoje v 7. razredu osnovne šole. Ljubljana: Mladinska knjiga.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dirty="0" smtClean="0"/>
              <a:t>Pesek, A. (2007). </a:t>
            </a:r>
            <a:r>
              <a:rPr lang="sl-SI" sz="2000" i="1" dirty="0" smtClean="0"/>
              <a:t>Glasba danes in nekoč 7</a:t>
            </a:r>
            <a:r>
              <a:rPr lang="sl-SI" sz="2000" dirty="0" smtClean="0"/>
              <a:t>. Samostojni delovni zvezek za glasbeno vzgojo v 7. razredu osnovne šole. Ljubljana: Rokus </a:t>
            </a:r>
            <a:r>
              <a:rPr lang="sl-SI" sz="2000" dirty="0" err="1" smtClean="0"/>
              <a:t>Klett</a:t>
            </a:r>
            <a:r>
              <a:rPr lang="sl-SI" sz="20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b="1" dirty="0" smtClean="0"/>
              <a:t>Internetni viri: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u="sng" dirty="0" smtClean="0">
                <a:hlinkClick r:id="rId2"/>
              </a:rPr>
              <a:t>http://cs.wikipedia.org/wiki/%C5%A0almaj</a:t>
            </a:r>
            <a:endParaRPr lang="sl-SI" sz="20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u="sng" dirty="0" smtClean="0">
                <a:hlinkClick r:id="rId3"/>
              </a:rPr>
              <a:t>http://en.wikipedia.org/wiki/Sitar</a:t>
            </a:r>
            <a:endParaRPr lang="sl-SI" sz="20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u="sng" dirty="0" smtClean="0">
                <a:hlinkClick r:id="rId4"/>
              </a:rPr>
              <a:t>http://www.kamalmusiccenter.com/classes/</a:t>
            </a:r>
            <a:endParaRPr lang="sl-SI" sz="20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u="sng" dirty="0" smtClean="0">
                <a:hlinkClick r:id="rId5"/>
              </a:rPr>
              <a:t>http://www.chakpak.com/news/juhi-chawlas-tanpura-damaged-by-an-airline/318</a:t>
            </a:r>
            <a:endParaRPr lang="sl-SI" sz="20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u="sng" dirty="0" err="1" smtClean="0">
                <a:hlinkClick r:id="rId6"/>
              </a:rPr>
              <a:t>www.dijaski.net/get/ume</a:t>
            </a:r>
            <a:r>
              <a:rPr lang="sl-SI" sz="2000" u="sng" dirty="0" smtClean="0">
                <a:hlinkClick r:id="rId6"/>
              </a:rPr>
              <a:t>_ref_</a:t>
            </a:r>
            <a:r>
              <a:rPr lang="sl-SI" sz="2000" u="sng" dirty="0" err="1" smtClean="0">
                <a:hlinkClick r:id="rId6"/>
              </a:rPr>
              <a:t>egipcanska</a:t>
            </a:r>
            <a:r>
              <a:rPr lang="sl-SI" sz="2000" u="sng" dirty="0" smtClean="0">
                <a:hlinkClick r:id="rId6"/>
              </a:rPr>
              <a:t>_umetnost_</a:t>
            </a:r>
            <a:r>
              <a:rPr lang="sl-SI" sz="2000" u="sng" dirty="0" err="1" smtClean="0">
                <a:hlinkClick r:id="rId6"/>
              </a:rPr>
              <a:t>06.odt</a:t>
            </a:r>
            <a:endParaRPr lang="sl-SI" sz="20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291</Words>
  <Application>Microsoft Office PowerPoint</Application>
  <PresentationFormat>Diaprojekcija na zaslonu (4:3)</PresentationFormat>
  <Paragraphs>62</Paragraphs>
  <Slides>5</Slides>
  <Notes>1</Notes>
  <HiddenSlides>0</HiddenSlides>
  <MMClips>6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Officeova tema</vt:lpstr>
      <vt:lpstr>PowerPointova predstavitev</vt:lpstr>
      <vt:lpstr> KITAJSKA </vt:lpstr>
      <vt:lpstr> INDIJA</vt:lpstr>
      <vt:lpstr>EGIPT</vt:lpstr>
      <vt:lpstr>LITERATURA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CHANGE_ME1</dc:creator>
  <cp:lastModifiedBy>Uporabnik</cp:lastModifiedBy>
  <cp:revision>37</cp:revision>
  <dcterms:created xsi:type="dcterms:W3CDTF">2011-11-19T12:49:53Z</dcterms:created>
  <dcterms:modified xsi:type="dcterms:W3CDTF">2017-01-17T10:45:38Z</dcterms:modified>
</cp:coreProperties>
</file>