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61" r:id="rId5"/>
    <p:sldId id="260" r:id="rId6"/>
    <p:sldId id="262" r:id="rId7"/>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3" autoAdjust="0"/>
    <p:restoredTop sz="94660"/>
  </p:normalViewPr>
  <p:slideViewPr>
    <p:cSldViewPr snapToGrid="0">
      <p:cViewPr varScale="1">
        <p:scale>
          <a:sx n="57" d="100"/>
          <a:sy n="57" d="100"/>
        </p:scale>
        <p:origin x="102"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4/7/2020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9702960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4/7/2020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1063179367"/>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9LWphCWJWPg"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mailto:irena.ravnikar@os-makole.si"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F7F2B7B-99DD-45A0-A384-37CE8F520449}"/>
              </a:ext>
            </a:extLst>
          </p:cNvPr>
          <p:cNvSpPr>
            <a:spLocks noGrp="1"/>
          </p:cNvSpPr>
          <p:nvPr>
            <p:ph type="ctrTitle"/>
          </p:nvPr>
        </p:nvSpPr>
        <p:spPr>
          <a:xfrm>
            <a:off x="640080" y="320040"/>
            <a:ext cx="6692827" cy="3892669"/>
          </a:xfrm>
        </p:spPr>
        <p:txBody>
          <a:bodyPr>
            <a:normAutofit/>
          </a:bodyPr>
          <a:lstStyle/>
          <a:p>
            <a:pPr>
              <a:lnSpc>
                <a:spcPct val="90000"/>
              </a:lnSpc>
            </a:pPr>
            <a:r>
              <a:rPr lang="sl-SI" sz="8900"/>
              <a:t>SLOVENSKO LJUDSKO IZROČILO</a:t>
            </a:r>
          </a:p>
        </p:txBody>
      </p:sp>
      <p:sp>
        <p:nvSpPr>
          <p:cNvPr id="75" name="Rectangle 6">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BD7563"/>
          </a:solidFill>
          <a:ln w="38100" cap="rnd">
            <a:solidFill>
              <a:srgbClr val="BD7563"/>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Slovenska narodna noša | Slovenia">
            <a:extLst>
              <a:ext uri="{FF2B5EF4-FFF2-40B4-BE49-F238E27FC236}">
                <a16:creationId xmlns:a16="http://schemas.microsoft.com/office/drawing/2014/main" id="{15028411-3215-4CC8-BD91-5B3FB92AEA5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31871" y="491432"/>
            <a:ext cx="3588403" cy="4971251"/>
          </a:xfrm>
          <a:prstGeom prst="rect">
            <a:avLst/>
          </a:prstGeom>
          <a:noFill/>
          <a:extLst>
            <a:ext uri="{909E8E84-426E-40DD-AFC4-6F175D3DCCD1}">
              <a14:hiddenFill xmlns:a14="http://schemas.microsoft.com/office/drawing/2010/main">
                <a:solidFill>
                  <a:srgbClr val="FFFFFF"/>
                </a:solidFill>
              </a14:hiddenFill>
            </a:ext>
          </a:extLst>
        </p:spPr>
      </p:pic>
      <p:sp>
        <p:nvSpPr>
          <p:cNvPr id="6" name="Pravokotnik 5">
            <a:extLst>
              <a:ext uri="{FF2B5EF4-FFF2-40B4-BE49-F238E27FC236}">
                <a16:creationId xmlns:a16="http://schemas.microsoft.com/office/drawing/2014/main" id="{23586A2E-53EF-4E1A-941D-FBD83B994CE2}"/>
              </a:ext>
            </a:extLst>
          </p:cNvPr>
          <p:cNvSpPr/>
          <p:nvPr/>
        </p:nvSpPr>
        <p:spPr>
          <a:xfrm>
            <a:off x="390597" y="5060778"/>
            <a:ext cx="7191791" cy="1569660"/>
          </a:xfrm>
          <a:prstGeom prst="rect">
            <a:avLst/>
          </a:prstGeom>
        </p:spPr>
        <p:txBody>
          <a:bodyPr wrap="square">
            <a:spAutoFit/>
          </a:bodyPr>
          <a:lstStyle/>
          <a:p>
            <a:r>
              <a:rPr lang="sl-SI" sz="2400" dirty="0">
                <a:solidFill>
                  <a:srgbClr val="343434"/>
                </a:solidFill>
                <a:latin typeface="Arial" panose="020B0604020202020204" pitchFamily="34" charset="0"/>
                <a:cs typeface="Arial" panose="020B0604020202020204" pitchFamily="34" charset="0"/>
              </a:rPr>
              <a:t>V deželi tako polni lepot je naš narod dolga stoletja, kljub trdi in težki zgodovini, ustvaril tisoče in tisoče pesmi, pripovedi in ljudskih šeg. Veliko se jih je ohranilo in so uspešno </a:t>
            </a:r>
            <a:r>
              <a:rPr lang="sl-SI" sz="2400" dirty="0" err="1">
                <a:solidFill>
                  <a:srgbClr val="343434"/>
                </a:solidFill>
                <a:latin typeface="Arial" panose="020B0604020202020204" pitchFamily="34" charset="0"/>
                <a:cs typeface="Arial" panose="020B0604020202020204" pitchFamily="34" charset="0"/>
              </a:rPr>
              <a:t>prinešene</a:t>
            </a:r>
            <a:r>
              <a:rPr lang="sl-SI" sz="2400" dirty="0">
                <a:solidFill>
                  <a:srgbClr val="343434"/>
                </a:solidFill>
                <a:latin typeface="Arial" panose="020B0604020202020204" pitchFamily="34" charset="0"/>
                <a:cs typeface="Arial" panose="020B0604020202020204" pitchFamily="34" charset="0"/>
              </a:rPr>
              <a:t> v današnji čas</a:t>
            </a:r>
            <a:r>
              <a:rPr lang="sl-SI" dirty="0">
                <a:solidFill>
                  <a:srgbClr val="343434"/>
                </a:solidFill>
                <a:latin typeface="Roboto"/>
              </a:rPr>
              <a:t>.</a:t>
            </a:r>
            <a:endParaRPr lang="sl-SI" dirty="0"/>
          </a:p>
        </p:txBody>
      </p:sp>
    </p:spTree>
    <p:extLst>
      <p:ext uri="{BB962C8B-B14F-4D97-AF65-F5344CB8AC3E}">
        <p14:creationId xmlns:p14="http://schemas.microsoft.com/office/powerpoint/2010/main" val="3737703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F027EB3A-DF05-4A1A-99F5-BE83E7654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oljeZBesedilom 4">
            <a:extLst>
              <a:ext uri="{FF2B5EF4-FFF2-40B4-BE49-F238E27FC236}">
                <a16:creationId xmlns:a16="http://schemas.microsoft.com/office/drawing/2014/main" id="{9BE5C208-317D-45B3-8C2F-E52AC62509F8}"/>
              </a:ext>
            </a:extLst>
          </p:cNvPr>
          <p:cNvSpPr txBox="1"/>
          <p:nvPr/>
        </p:nvSpPr>
        <p:spPr>
          <a:xfrm>
            <a:off x="4283483" y="1086943"/>
            <a:ext cx="7443344" cy="4154984"/>
          </a:xfrm>
          <a:prstGeom prst="rect">
            <a:avLst/>
          </a:prstGeom>
          <a:noFill/>
        </p:spPr>
        <p:txBody>
          <a:bodyPr wrap="square" rtlCol="0">
            <a:spAutoFit/>
          </a:bodyPr>
          <a:lstStyle/>
          <a:p>
            <a:r>
              <a:rPr lang="sl-SI" sz="2400" dirty="0">
                <a:latin typeface="Arial" panose="020B0604020202020204" pitchFamily="34" charset="0"/>
                <a:cs typeface="Arial" panose="020B0604020202020204" pitchFamily="34" charset="0"/>
              </a:rPr>
              <a:t>Narodna noša je  tradicionalno oblačilo nekega naroda.</a:t>
            </a:r>
          </a:p>
          <a:p>
            <a:r>
              <a:rPr lang="sl-SI" sz="2400" dirty="0">
                <a:latin typeface="Arial" panose="020B0604020202020204" pitchFamily="34" charset="0"/>
                <a:cs typeface="Arial" panose="020B0604020202020204" pitchFamily="34" charset="0"/>
              </a:rPr>
              <a:t>To je  svečano oblačilo, ki so si ga ljudje  nadeli ob različnih velikih  praznikih..</a:t>
            </a:r>
          </a:p>
          <a:p>
            <a:r>
              <a:rPr lang="sl-SI" sz="2400" dirty="0">
                <a:latin typeface="Arial" panose="020B0604020202020204" pitchFamily="34" charset="0"/>
                <a:cs typeface="Arial" panose="020B0604020202020204" pitchFamily="34" charset="0"/>
              </a:rPr>
              <a:t>Slovenija ima pri narodnih nošah zelo bogato izročilo. Poznamo belokranjsko, gorenjsko, primorsko, dolenjsko, koroško, prekmursko, štajersko in še druge.</a:t>
            </a:r>
          </a:p>
          <a:p>
            <a:r>
              <a:rPr lang="sl-SI" sz="2400" dirty="0">
                <a:latin typeface="Arial" panose="020B0604020202020204" pitchFamily="34" charset="0"/>
                <a:cs typeface="Arial" panose="020B0604020202020204" pitchFamily="34" charset="0"/>
              </a:rPr>
              <a:t>Vi ste bolj natančno spoznali gorenjsko. </a:t>
            </a:r>
          </a:p>
          <a:p>
            <a:r>
              <a:rPr lang="sl-SI" sz="2400" dirty="0">
                <a:latin typeface="Arial" panose="020B0604020202020204" pitchFamily="34" charset="0"/>
                <a:cs typeface="Arial" panose="020B0604020202020204" pitchFamily="34" charset="0"/>
              </a:rPr>
              <a:t>Ali bi mi znali narisati kranjsko „marelo“, pa „</a:t>
            </a:r>
            <a:r>
              <a:rPr lang="sl-SI" sz="2400" dirty="0" err="1">
                <a:latin typeface="Arial" panose="020B0604020202020204" pitchFamily="34" charset="0"/>
                <a:cs typeface="Arial" panose="020B0604020202020204" pitchFamily="34" charset="0"/>
              </a:rPr>
              <a:t>irharce</a:t>
            </a:r>
            <a:r>
              <a:rPr lang="sl-SI" sz="2400" dirty="0">
                <a:latin typeface="Arial" panose="020B0604020202020204" pitchFamily="34" charset="0"/>
                <a:cs typeface="Arial" panose="020B0604020202020204" pitchFamily="34" charset="0"/>
              </a:rPr>
              <a:t>“ in avbo? Vesela vsake fotografije vaših ilustracij. </a:t>
            </a:r>
          </a:p>
        </p:txBody>
      </p:sp>
      <p:pic>
        <p:nvPicPr>
          <p:cNvPr id="2052" name="Picture 4" descr="Glasbeniki obožujejo narodno nošo">
            <a:extLst>
              <a:ext uri="{FF2B5EF4-FFF2-40B4-BE49-F238E27FC236}">
                <a16:creationId xmlns:a16="http://schemas.microsoft.com/office/drawing/2014/main" id="{98E81E87-537D-4965-8190-DBD3C45033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347" y="507999"/>
            <a:ext cx="2916011" cy="4961467"/>
          </a:xfrm>
          <a:prstGeom prst="rect">
            <a:avLst/>
          </a:prstGeom>
          <a:noFill/>
          <a:extLst>
            <a:ext uri="{909E8E84-426E-40DD-AFC4-6F175D3DCCD1}">
              <a14:hiddenFill xmlns:a14="http://schemas.microsoft.com/office/drawing/2010/main">
                <a:solidFill>
                  <a:srgbClr val="FFFFFF"/>
                </a:solidFill>
              </a14:hiddenFill>
            </a:ext>
          </a:extLst>
        </p:spPr>
      </p:pic>
      <p:sp>
        <p:nvSpPr>
          <p:cNvPr id="2" name="PoljeZBesedilom 1">
            <a:extLst>
              <a:ext uri="{FF2B5EF4-FFF2-40B4-BE49-F238E27FC236}">
                <a16:creationId xmlns:a16="http://schemas.microsoft.com/office/drawing/2014/main" id="{21CB25F3-4CC8-438B-A8AE-F8683AF64269}"/>
              </a:ext>
            </a:extLst>
          </p:cNvPr>
          <p:cNvSpPr txBox="1"/>
          <p:nvPr/>
        </p:nvSpPr>
        <p:spPr>
          <a:xfrm>
            <a:off x="4030134" y="363915"/>
            <a:ext cx="1454244" cy="369332"/>
          </a:xfrm>
          <a:prstGeom prst="rect">
            <a:avLst/>
          </a:prstGeom>
          <a:noFill/>
        </p:spPr>
        <p:txBody>
          <a:bodyPr wrap="none" rtlCol="0">
            <a:spAutoFit/>
          </a:bodyPr>
          <a:lstStyle/>
          <a:p>
            <a:r>
              <a:rPr lang="sl-SI" b="1" dirty="0">
                <a:latin typeface="Arial" panose="020B0604020202020204" pitchFamily="34" charset="0"/>
                <a:cs typeface="Arial" panose="020B0604020202020204" pitchFamily="34" charset="0"/>
              </a:rPr>
              <a:t>PONOVIMO</a:t>
            </a:r>
          </a:p>
        </p:txBody>
      </p:sp>
    </p:spTree>
    <p:extLst>
      <p:ext uri="{BB962C8B-B14F-4D97-AF65-F5344CB8AC3E}">
        <p14:creationId xmlns:p14="http://schemas.microsoft.com/office/powerpoint/2010/main" val="1158320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F027EB3A-DF05-4A1A-99F5-BE83E7654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oljeZBesedilom 5">
            <a:extLst>
              <a:ext uri="{FF2B5EF4-FFF2-40B4-BE49-F238E27FC236}">
                <a16:creationId xmlns:a16="http://schemas.microsoft.com/office/drawing/2014/main" id="{F94BB183-111D-45CA-8EF5-9B9BE9B67AAC}"/>
              </a:ext>
            </a:extLst>
          </p:cNvPr>
          <p:cNvSpPr txBox="1"/>
          <p:nvPr/>
        </p:nvSpPr>
        <p:spPr>
          <a:xfrm>
            <a:off x="731469" y="541867"/>
            <a:ext cx="10726013" cy="5632311"/>
          </a:xfrm>
          <a:prstGeom prst="rect">
            <a:avLst/>
          </a:prstGeom>
          <a:noFill/>
        </p:spPr>
        <p:txBody>
          <a:bodyPr wrap="none" rtlCol="0">
            <a:spAutoFit/>
          </a:bodyPr>
          <a:lstStyle/>
          <a:p>
            <a:r>
              <a:rPr lang="sl-SI" sz="2400" dirty="0">
                <a:latin typeface="Arial" panose="020B0604020202020204" pitchFamily="34" charset="0"/>
                <a:cs typeface="Arial" panose="020B0604020202020204" pitchFamily="34" charset="0"/>
              </a:rPr>
              <a:t>Med slovensko ljudsko izročilo pa spadajo tudi ljudske pesmi.</a:t>
            </a:r>
          </a:p>
          <a:p>
            <a:endParaRPr lang="sl-SI" sz="2400" dirty="0">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Zapis v zvezek:</a:t>
            </a:r>
          </a:p>
          <a:p>
            <a:endParaRPr lang="sl-SI" sz="2400" dirty="0">
              <a:latin typeface="Arial" panose="020B0604020202020204" pitchFamily="34" charset="0"/>
              <a:cs typeface="Arial" panose="020B0604020202020204" pitchFamily="34" charset="0"/>
            </a:endParaRPr>
          </a:p>
          <a:p>
            <a:r>
              <a:rPr lang="sl-SI" sz="2400" dirty="0">
                <a:solidFill>
                  <a:schemeClr val="accent1"/>
                </a:solidFill>
                <a:latin typeface="Arial" panose="020B0604020202020204" pitchFamily="34" charset="0"/>
                <a:cs typeface="Arial" panose="020B0604020202020204" pitchFamily="34" charset="0"/>
              </a:rPr>
              <a:t>LJUDSKE PESMI                                                                        </a:t>
            </a:r>
            <a:r>
              <a:rPr lang="sl-SI" sz="2400" dirty="0">
                <a:latin typeface="Arial" panose="020B0604020202020204" pitchFamily="34" charset="0"/>
                <a:cs typeface="Arial" panose="020B0604020202020204" pitchFamily="34" charset="0"/>
              </a:rPr>
              <a:t>7.4. 2020</a:t>
            </a:r>
          </a:p>
          <a:p>
            <a:endParaRPr lang="sl-SI" sz="2400" dirty="0">
              <a:solidFill>
                <a:schemeClr val="accent1"/>
              </a:solidFill>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To so pesmi, </a:t>
            </a:r>
            <a:r>
              <a:rPr lang="sl-SI" sz="2400" dirty="0">
                <a:solidFill>
                  <a:schemeClr val="accent1"/>
                </a:solidFill>
                <a:latin typeface="Arial" panose="020B0604020202020204" pitchFamily="34" charset="0"/>
                <a:cs typeface="Arial" panose="020B0604020202020204" pitchFamily="34" charset="0"/>
              </a:rPr>
              <a:t> </a:t>
            </a:r>
            <a:r>
              <a:rPr lang="sl-SI" sz="2400" dirty="0">
                <a:latin typeface="Arial" panose="020B0604020202020204" pitchFamily="34" charset="0"/>
                <a:cs typeface="Arial" panose="020B0604020202020204" pitchFamily="34" charset="0"/>
              </a:rPr>
              <a:t>so nastale spontano med ljudmi. </a:t>
            </a:r>
          </a:p>
          <a:p>
            <a:r>
              <a:rPr lang="sl-SI" sz="2400" dirty="0">
                <a:latin typeface="Arial" panose="020B0604020202020204" pitchFamily="34" charset="0"/>
                <a:cs typeface="Arial" panose="020B0604020202020204" pitchFamily="34" charset="0"/>
              </a:rPr>
              <a:t>Skozi čas so se spreminjale, vendar so ohranile vsebino. </a:t>
            </a:r>
          </a:p>
          <a:p>
            <a:r>
              <a:rPr lang="sl-SI" sz="2400" dirty="0">
                <a:latin typeface="Arial" panose="020B0604020202020204" pitchFamily="34" charset="0"/>
                <a:cs typeface="Arial" panose="020B0604020202020204" pitchFamily="34" charset="0"/>
              </a:rPr>
              <a:t>Iz roda v rod so se prenašale  samo s petjem po spominu – kot ustno izročilo.</a:t>
            </a:r>
          </a:p>
          <a:p>
            <a:endParaRPr lang="sl-SI" sz="2400" dirty="0">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Ustvarjali so jih:</a:t>
            </a:r>
          </a:p>
          <a:p>
            <a:pPr marL="342900" indent="-342900">
              <a:buFontTx/>
              <a:buChar char="-"/>
            </a:pPr>
            <a:r>
              <a:rPr lang="sl-SI" sz="2400" dirty="0">
                <a:latin typeface="Arial" panose="020B0604020202020204" pitchFamily="34" charset="0"/>
                <a:cs typeface="Arial" panose="020B0604020202020204" pitchFamily="34" charset="0"/>
              </a:rPr>
              <a:t>za razvedrilo, </a:t>
            </a:r>
          </a:p>
          <a:p>
            <a:pPr marL="342900" indent="-342900">
              <a:buFontTx/>
              <a:buChar char="-"/>
            </a:pPr>
            <a:r>
              <a:rPr lang="sl-SI" sz="2400" dirty="0">
                <a:latin typeface="Arial" panose="020B0604020202020204" pitchFamily="34" charset="0"/>
                <a:cs typeface="Arial" panose="020B0604020202020204" pitchFamily="34" charset="0"/>
              </a:rPr>
              <a:t>za posebne priložnosti,</a:t>
            </a:r>
          </a:p>
          <a:p>
            <a:pPr marL="342900" indent="-342900">
              <a:buFontTx/>
              <a:buChar char="-"/>
            </a:pPr>
            <a:r>
              <a:rPr lang="sl-SI" sz="2400" dirty="0">
                <a:latin typeface="Arial" panose="020B0604020202020204" pitchFamily="34" charset="0"/>
                <a:cs typeface="Arial" panose="020B0604020202020204" pitchFamily="34" charset="0"/>
              </a:rPr>
              <a:t>so sestavni del šeg in navad. (konec zapisa)</a:t>
            </a:r>
          </a:p>
          <a:p>
            <a:endParaRPr lang="sl-SI"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349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jeZBesedilom 3">
            <a:extLst>
              <a:ext uri="{FF2B5EF4-FFF2-40B4-BE49-F238E27FC236}">
                <a16:creationId xmlns:a16="http://schemas.microsoft.com/office/drawing/2014/main" id="{109D9D46-8BEC-43B6-A4B1-1213C7BDFDFD}"/>
              </a:ext>
            </a:extLst>
          </p:cNvPr>
          <p:cNvSpPr txBox="1"/>
          <p:nvPr/>
        </p:nvSpPr>
        <p:spPr>
          <a:xfrm>
            <a:off x="709214" y="423333"/>
            <a:ext cx="9549409" cy="5632311"/>
          </a:xfrm>
          <a:prstGeom prst="rect">
            <a:avLst/>
          </a:prstGeom>
          <a:noFill/>
        </p:spPr>
        <p:txBody>
          <a:bodyPr wrap="none" rtlCol="0">
            <a:spAutoFit/>
          </a:bodyPr>
          <a:lstStyle/>
          <a:p>
            <a:r>
              <a:rPr lang="sl-SI" sz="2400" dirty="0">
                <a:latin typeface="Arial" panose="020B0604020202020204" pitchFamily="34" charset="0"/>
                <a:cs typeface="Arial" panose="020B0604020202020204" pitchFamily="34" charset="0"/>
              </a:rPr>
              <a:t>Danes se boš samostojno naučil/a (oziroma ponovil/a, če jo že znaš)</a:t>
            </a:r>
          </a:p>
          <a:p>
            <a:r>
              <a:rPr lang="sl-SI" sz="2400" dirty="0">
                <a:latin typeface="Arial" panose="020B0604020202020204" pitchFamily="34" charset="0"/>
                <a:cs typeface="Arial" panose="020B0604020202020204" pitchFamily="34" charset="0"/>
              </a:rPr>
              <a:t>slovensko ljudsko pesem z naslovom Dekle je po vodo šla.</a:t>
            </a:r>
          </a:p>
          <a:p>
            <a:r>
              <a:rPr lang="sl-SI" sz="2400" dirty="0">
                <a:latin typeface="Arial" panose="020B0604020202020204" pitchFamily="34" charset="0"/>
                <a:cs typeface="Arial" panose="020B0604020202020204" pitchFamily="34" charset="0"/>
              </a:rPr>
              <a:t>Besedilo pesmice poišči v učbeniku (Radovednih pet) na </a:t>
            </a:r>
            <a:r>
              <a:rPr lang="sl-SI" sz="2400" b="1" dirty="0">
                <a:latin typeface="Arial" panose="020B0604020202020204" pitchFamily="34" charset="0"/>
                <a:cs typeface="Arial" panose="020B0604020202020204" pitchFamily="34" charset="0"/>
              </a:rPr>
              <a:t>strani 79. </a:t>
            </a:r>
          </a:p>
          <a:p>
            <a:r>
              <a:rPr lang="sl-SI" sz="2400" dirty="0">
                <a:latin typeface="Arial" panose="020B0604020202020204" pitchFamily="34" charset="0"/>
                <a:cs typeface="Arial" panose="020B0604020202020204" pitchFamily="34" charset="0"/>
              </a:rPr>
              <a:t>Na isti strani poišči tudi notni zapis pesmice.</a:t>
            </a:r>
          </a:p>
          <a:p>
            <a:r>
              <a:rPr lang="sl-SI" sz="2400" dirty="0">
                <a:latin typeface="Arial" panose="020B0604020202020204" pitchFamily="34" charset="0"/>
                <a:cs typeface="Arial" panose="020B0604020202020204" pitchFamily="34" charset="0"/>
              </a:rPr>
              <a:t>V čem se zapis razlikuje od pesmice na strani 62?</a:t>
            </a:r>
          </a:p>
          <a:p>
            <a:endParaRPr lang="sl-SI" sz="2400" dirty="0">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Vidimo notni zapis, kjer so vratovi not obrnjeni navzgor in navzdol. </a:t>
            </a:r>
          </a:p>
          <a:p>
            <a:r>
              <a:rPr lang="sl-SI" sz="2400" dirty="0">
                <a:latin typeface="Arial" panose="020B0604020202020204" pitchFamily="34" charset="0"/>
                <a:cs typeface="Arial" panose="020B0604020202020204" pitchFamily="34" charset="0"/>
              </a:rPr>
              <a:t>Navzgor obrnjeni vratovi not so za prvi glas, navzdol obrnjeni pa </a:t>
            </a:r>
          </a:p>
          <a:p>
            <a:r>
              <a:rPr lang="sl-SI" sz="2400" dirty="0">
                <a:latin typeface="Arial" panose="020B0604020202020204" pitchFamily="34" charset="0"/>
                <a:cs typeface="Arial" panose="020B0604020202020204" pitchFamily="34" charset="0"/>
              </a:rPr>
              <a:t>nam kažejo melodijo drugega glasu.</a:t>
            </a:r>
          </a:p>
          <a:p>
            <a:r>
              <a:rPr lang="sl-SI" sz="2400" dirty="0">
                <a:latin typeface="Arial" panose="020B0604020202020204" pitchFamily="34" charset="0"/>
                <a:cs typeface="Arial" panose="020B0604020202020204" pitchFamily="34" charset="0"/>
              </a:rPr>
              <a:t>Pesmico najprej zapoj sam/a. Zapel/a jo boš enoglasno. </a:t>
            </a:r>
          </a:p>
          <a:p>
            <a:endParaRPr lang="sl-SI" sz="2400" dirty="0">
              <a:latin typeface="Arial" panose="020B0604020202020204" pitchFamily="34" charset="0"/>
              <a:cs typeface="Arial" panose="020B0604020202020204" pitchFamily="34" charset="0"/>
            </a:endParaRPr>
          </a:p>
          <a:p>
            <a:endParaRPr lang="sl-SI" sz="2400" dirty="0">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Imaš doma koga, ki bi ti pomagal z drugim glasom? </a:t>
            </a:r>
          </a:p>
          <a:p>
            <a:r>
              <a:rPr lang="sl-SI" sz="2400" dirty="0">
                <a:latin typeface="Arial" panose="020B0604020202020204" pitchFamily="34" charset="0"/>
                <a:cs typeface="Arial" panose="020B0604020202020204" pitchFamily="34" charset="0"/>
              </a:rPr>
              <a:t>Le kar korajžno poskusita. </a:t>
            </a:r>
          </a:p>
          <a:p>
            <a:r>
              <a:rPr lang="sl-SI" sz="2400" dirty="0">
                <a:latin typeface="Arial" panose="020B0604020202020204" pitchFamily="34" charset="0"/>
                <a:cs typeface="Arial" panose="020B0604020202020204" pitchFamily="34" charset="0"/>
              </a:rPr>
              <a:t> </a:t>
            </a:r>
          </a:p>
        </p:txBody>
      </p:sp>
      <p:pic>
        <p:nvPicPr>
          <p:cNvPr id="5122" name="Picture 2" descr="Dekle je po vodo šla">
            <a:extLst>
              <a:ext uri="{FF2B5EF4-FFF2-40B4-BE49-F238E27FC236}">
                <a16:creationId xmlns:a16="http://schemas.microsoft.com/office/drawing/2014/main" id="{29C558B5-9311-49A0-A676-6C00487CB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23" y="866775"/>
            <a:ext cx="1781175" cy="2562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883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jeZBesedilom 5">
            <a:extLst>
              <a:ext uri="{FF2B5EF4-FFF2-40B4-BE49-F238E27FC236}">
                <a16:creationId xmlns:a16="http://schemas.microsoft.com/office/drawing/2014/main" id="{54495912-41C2-4ED3-BA6B-CE8B9289AE9B}"/>
              </a:ext>
            </a:extLst>
          </p:cNvPr>
          <p:cNvSpPr txBox="1"/>
          <p:nvPr/>
        </p:nvSpPr>
        <p:spPr>
          <a:xfrm>
            <a:off x="491067" y="592667"/>
            <a:ext cx="3523722" cy="523220"/>
          </a:xfrm>
          <a:prstGeom prst="rect">
            <a:avLst/>
          </a:prstGeom>
          <a:noFill/>
        </p:spPr>
        <p:txBody>
          <a:bodyPr wrap="none" rtlCol="0">
            <a:spAutoFit/>
          </a:bodyPr>
          <a:lstStyle/>
          <a:p>
            <a:r>
              <a:rPr lang="sl-SI" sz="2800" dirty="0">
                <a:latin typeface="Arial" panose="020B0604020202020204" pitchFamily="34" charset="0"/>
                <a:cs typeface="Arial" panose="020B0604020202020204" pitchFamily="34" charset="0"/>
              </a:rPr>
              <a:t>Dekle je po vodo šla </a:t>
            </a:r>
          </a:p>
        </p:txBody>
      </p:sp>
      <p:sp>
        <p:nvSpPr>
          <p:cNvPr id="7" name="Pravokotnik 6">
            <a:extLst>
              <a:ext uri="{FF2B5EF4-FFF2-40B4-BE49-F238E27FC236}">
                <a16:creationId xmlns:a16="http://schemas.microsoft.com/office/drawing/2014/main" id="{4C85CCBB-8B3F-47BB-8E65-1C40360DA7A4}"/>
              </a:ext>
            </a:extLst>
          </p:cNvPr>
          <p:cNvSpPr/>
          <p:nvPr/>
        </p:nvSpPr>
        <p:spPr>
          <a:xfrm>
            <a:off x="491067" y="1303234"/>
            <a:ext cx="5508816" cy="369332"/>
          </a:xfrm>
          <a:prstGeom prst="rect">
            <a:avLst/>
          </a:prstGeom>
        </p:spPr>
        <p:txBody>
          <a:bodyPr wrap="none">
            <a:spAutoFit/>
          </a:bodyPr>
          <a:lstStyle/>
          <a:p>
            <a:r>
              <a:rPr lang="sl-SI" dirty="0">
                <a:latin typeface="Arial" panose="020B0604020202020204" pitchFamily="34" charset="0"/>
                <a:cs typeface="Arial" panose="020B0604020202020204" pitchFamily="34" charset="0"/>
                <a:hlinkClick r:id="rId2"/>
              </a:rPr>
              <a:t>https://www.youtube.com/watch?v=9LWphCWJWPg</a:t>
            </a:r>
            <a:endParaRPr lang="sl-SI" dirty="0">
              <a:latin typeface="Arial" panose="020B0604020202020204" pitchFamily="34" charset="0"/>
              <a:cs typeface="Arial" panose="020B0604020202020204" pitchFamily="34" charset="0"/>
            </a:endParaRPr>
          </a:p>
        </p:txBody>
      </p:sp>
      <p:sp>
        <p:nvSpPr>
          <p:cNvPr id="8" name="Pravokotnik 7">
            <a:extLst>
              <a:ext uri="{FF2B5EF4-FFF2-40B4-BE49-F238E27FC236}">
                <a16:creationId xmlns:a16="http://schemas.microsoft.com/office/drawing/2014/main" id="{F77395F7-F310-4A9C-B4F3-6AC02437DCBE}"/>
              </a:ext>
            </a:extLst>
          </p:cNvPr>
          <p:cNvSpPr/>
          <p:nvPr/>
        </p:nvSpPr>
        <p:spPr>
          <a:xfrm>
            <a:off x="491067" y="1859913"/>
            <a:ext cx="10972800" cy="1569660"/>
          </a:xfrm>
          <a:prstGeom prst="rect">
            <a:avLst/>
          </a:prstGeom>
        </p:spPr>
        <p:txBody>
          <a:bodyPr wrap="square">
            <a:spAutoFit/>
          </a:bodyPr>
          <a:lstStyle/>
          <a:p>
            <a:r>
              <a:rPr lang="sl-SI" sz="2400" b="1" dirty="0">
                <a:latin typeface="Arial" panose="020B0604020202020204" pitchFamily="34" charset="0"/>
                <a:cs typeface="Arial" panose="020B0604020202020204" pitchFamily="34" charset="0"/>
              </a:rPr>
              <a:t>Pesmico najprej poslušaj.</a:t>
            </a:r>
          </a:p>
          <a:p>
            <a:r>
              <a:rPr lang="sl-SI" sz="2400" b="1" dirty="0">
                <a:latin typeface="Arial" panose="020B0604020202020204" pitchFamily="34" charset="0"/>
                <a:cs typeface="Arial" panose="020B0604020202020204" pitchFamily="34" charset="0"/>
              </a:rPr>
              <a:t>Koliko glasno jo zapoje pevski zbor?</a:t>
            </a:r>
          </a:p>
          <a:p>
            <a:r>
              <a:rPr lang="sl-SI" sz="2400" b="1" dirty="0">
                <a:latin typeface="Arial" panose="020B0604020202020204" pitchFamily="34" charset="0"/>
                <a:cs typeface="Arial" panose="020B0604020202020204" pitchFamily="34" charset="0"/>
              </a:rPr>
              <a:t>Poišči svoj glas in pesmico čim lepše zapoj.</a:t>
            </a:r>
          </a:p>
          <a:p>
            <a:r>
              <a:rPr lang="sl-SI" sz="2400" b="1" dirty="0">
                <a:latin typeface="Arial" panose="020B0604020202020204" pitchFamily="34" charset="0"/>
                <a:cs typeface="Arial" panose="020B0604020202020204" pitchFamily="34" charset="0"/>
              </a:rPr>
              <a:t>Nato pesmico zapoj še brez posnetka. </a:t>
            </a:r>
          </a:p>
        </p:txBody>
      </p:sp>
      <p:sp>
        <p:nvSpPr>
          <p:cNvPr id="9" name="PoljeZBesedilom 8">
            <a:extLst>
              <a:ext uri="{FF2B5EF4-FFF2-40B4-BE49-F238E27FC236}">
                <a16:creationId xmlns:a16="http://schemas.microsoft.com/office/drawing/2014/main" id="{79FD4711-6FBD-4C48-96FC-398E077FE965}"/>
              </a:ext>
            </a:extLst>
          </p:cNvPr>
          <p:cNvSpPr txBox="1"/>
          <p:nvPr/>
        </p:nvSpPr>
        <p:spPr>
          <a:xfrm>
            <a:off x="491067" y="3742267"/>
            <a:ext cx="10752666" cy="2308324"/>
          </a:xfrm>
          <a:prstGeom prst="rect">
            <a:avLst/>
          </a:prstGeom>
          <a:noFill/>
        </p:spPr>
        <p:txBody>
          <a:bodyPr wrap="square" rtlCol="0">
            <a:spAutoFit/>
          </a:bodyPr>
          <a:lstStyle/>
          <a:p>
            <a:r>
              <a:rPr lang="sl-SI" sz="2400" b="1" dirty="0">
                <a:latin typeface="Arial" panose="020B0604020202020204" pitchFamily="34" charset="0"/>
                <a:cs typeface="Arial" panose="020B0604020202020204" pitchFamily="34" charset="0"/>
              </a:rPr>
              <a:t>V zvezek zapiši naslov: </a:t>
            </a:r>
          </a:p>
          <a:p>
            <a:endParaRPr lang="sl-SI" sz="2400" b="1" dirty="0">
              <a:latin typeface="Arial" panose="020B0604020202020204" pitchFamily="34" charset="0"/>
              <a:cs typeface="Arial" panose="020B0604020202020204" pitchFamily="34" charset="0"/>
            </a:endParaRPr>
          </a:p>
          <a:p>
            <a:endParaRPr lang="sl-SI" sz="2400" b="1" dirty="0">
              <a:latin typeface="Arial" panose="020B0604020202020204" pitchFamily="34" charset="0"/>
              <a:cs typeface="Arial" panose="020B0604020202020204" pitchFamily="34" charset="0"/>
            </a:endParaRPr>
          </a:p>
          <a:p>
            <a:r>
              <a:rPr lang="sl-SI" sz="2400" b="1" dirty="0">
                <a:latin typeface="Arial" panose="020B0604020202020204" pitchFamily="34" charset="0"/>
                <a:cs typeface="Arial" panose="020B0604020202020204" pitchFamily="34" charset="0"/>
              </a:rPr>
              <a:t>DEKLE JE PO VODO ŠLA                             Slovenska ljudska</a:t>
            </a:r>
          </a:p>
          <a:p>
            <a:endParaRPr lang="sl-SI" sz="2400" b="1" dirty="0">
              <a:latin typeface="Arial" panose="020B0604020202020204" pitchFamily="34" charset="0"/>
              <a:cs typeface="Arial" panose="020B0604020202020204" pitchFamily="34" charset="0"/>
            </a:endParaRPr>
          </a:p>
          <a:p>
            <a:r>
              <a:rPr lang="sl-SI" sz="2400" b="1" dirty="0">
                <a:latin typeface="Arial" panose="020B0604020202020204" pitchFamily="34" charset="0"/>
                <a:cs typeface="Arial" panose="020B0604020202020204" pitchFamily="34" charset="0"/>
              </a:rPr>
              <a:t>Pod naslov nariši deklico, ki je šla po vodo in ujela…uporabi domišljijo.   </a:t>
            </a:r>
          </a:p>
        </p:txBody>
      </p:sp>
    </p:spTree>
    <p:extLst>
      <p:ext uri="{BB962C8B-B14F-4D97-AF65-F5344CB8AC3E}">
        <p14:creationId xmlns:p14="http://schemas.microsoft.com/office/powerpoint/2010/main" val="422994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jeZBesedilom 3">
            <a:extLst>
              <a:ext uri="{FF2B5EF4-FFF2-40B4-BE49-F238E27FC236}">
                <a16:creationId xmlns:a16="http://schemas.microsoft.com/office/drawing/2014/main" id="{9325DAC7-2CD9-43B9-9FA2-6444F5C319BD}"/>
              </a:ext>
            </a:extLst>
          </p:cNvPr>
          <p:cNvSpPr txBox="1"/>
          <p:nvPr/>
        </p:nvSpPr>
        <p:spPr>
          <a:xfrm>
            <a:off x="609600" y="3132667"/>
            <a:ext cx="9392048" cy="3416320"/>
          </a:xfrm>
          <a:prstGeom prst="rect">
            <a:avLst/>
          </a:prstGeom>
          <a:noFill/>
        </p:spPr>
        <p:txBody>
          <a:bodyPr wrap="square" rtlCol="0">
            <a:spAutoFit/>
          </a:bodyPr>
          <a:lstStyle/>
          <a:p>
            <a:r>
              <a:rPr lang="sl-SI" sz="2400" dirty="0">
                <a:latin typeface="Arial" panose="020B0604020202020204" pitchFamily="34" charset="0"/>
                <a:cs typeface="Arial" panose="020B0604020202020204" pitchFamily="34" charset="0"/>
              </a:rPr>
              <a:t>To bi bilo vse za danes.  </a:t>
            </a:r>
          </a:p>
          <a:p>
            <a:r>
              <a:rPr lang="sl-SI" sz="2400" dirty="0">
                <a:latin typeface="Arial" panose="020B0604020202020204" pitchFamily="34" charset="0"/>
                <a:cs typeface="Arial" panose="020B0604020202020204" pitchFamily="34" charset="0"/>
              </a:rPr>
              <a:t>Če je bila snov preveč obširna (ali premalo), mi prosim sporoči.</a:t>
            </a:r>
          </a:p>
          <a:p>
            <a:r>
              <a:rPr lang="sl-SI" sz="2400" dirty="0">
                <a:latin typeface="Arial" panose="020B0604020202020204" pitchFamily="34" charset="0"/>
                <a:cs typeface="Arial" panose="020B0604020202020204" pitchFamily="34" charset="0"/>
              </a:rPr>
              <a:t>Ali si zmogel/ zmogla sam/a, ali je bila potrebna pomoč staršev?</a:t>
            </a:r>
          </a:p>
          <a:p>
            <a:r>
              <a:rPr lang="sl-SI" sz="2400" dirty="0">
                <a:latin typeface="Arial" panose="020B0604020202020204" pitchFamily="34" charset="0"/>
                <a:cs typeface="Arial" panose="020B0604020202020204" pitchFamily="34" charset="0"/>
              </a:rPr>
              <a:t>Vsaka informacija mi bo prišla prav in jo bom naslednjič </a:t>
            </a:r>
          </a:p>
          <a:p>
            <a:r>
              <a:rPr lang="sl-SI" sz="2400" dirty="0">
                <a:latin typeface="Arial" panose="020B0604020202020204" pitchFamily="34" charset="0"/>
                <a:cs typeface="Arial" panose="020B0604020202020204" pitchFamily="34" charset="0"/>
              </a:rPr>
              <a:t>pri načrtovanju upoštevala.</a:t>
            </a:r>
          </a:p>
          <a:p>
            <a:r>
              <a:rPr lang="sl-SI" sz="2400" dirty="0">
                <a:latin typeface="Arial" panose="020B0604020202020204" pitchFamily="34" charset="0"/>
                <a:cs typeface="Arial" panose="020B0604020202020204" pitchFamily="34" charset="0"/>
              </a:rPr>
              <a:t>Če se bo pa kdo posnel in mi poslal svojo izvedbo na moj naslov</a:t>
            </a:r>
          </a:p>
          <a:p>
            <a:r>
              <a:rPr lang="sl-SI" sz="2400" dirty="0">
                <a:latin typeface="Arial" panose="020B0604020202020204" pitchFamily="34" charset="0"/>
                <a:cs typeface="Arial" panose="020B0604020202020204" pitchFamily="34" charset="0"/>
              </a:rPr>
              <a:t> </a:t>
            </a:r>
            <a:r>
              <a:rPr lang="sl-SI" sz="2400" dirty="0">
                <a:latin typeface="Arial" panose="020B0604020202020204" pitchFamily="34" charset="0"/>
                <a:cs typeface="Arial" panose="020B0604020202020204" pitchFamily="34" charset="0"/>
                <a:hlinkClick r:id="rId2"/>
              </a:rPr>
              <a:t>irena.ravnikar@os-makole.si</a:t>
            </a:r>
            <a:r>
              <a:rPr lang="sl-SI" sz="2400" dirty="0">
                <a:latin typeface="Arial" panose="020B0604020202020204" pitchFamily="34" charset="0"/>
                <a:cs typeface="Arial" panose="020B0604020202020204" pitchFamily="34" charset="0"/>
              </a:rPr>
              <a:t> bom  pa še bolj vesela. </a:t>
            </a:r>
          </a:p>
          <a:p>
            <a:endParaRPr lang="sl-SI" sz="2400" dirty="0">
              <a:latin typeface="Arial" panose="020B0604020202020204" pitchFamily="34" charset="0"/>
              <a:cs typeface="Arial" panose="020B0604020202020204" pitchFamily="34" charset="0"/>
            </a:endParaRPr>
          </a:p>
          <a:p>
            <a:r>
              <a:rPr lang="sl-SI" sz="2400" dirty="0">
                <a:latin typeface="Arial" panose="020B0604020202020204" pitchFamily="34" charset="0"/>
                <a:cs typeface="Arial" panose="020B0604020202020204" pitchFamily="34" charset="0"/>
              </a:rPr>
              <a:t>Ostanite dobro in ostanite zdravi, Irena</a:t>
            </a:r>
          </a:p>
        </p:txBody>
      </p:sp>
      <p:sp>
        <p:nvSpPr>
          <p:cNvPr id="2" name="PoljeZBesedilom 1">
            <a:extLst>
              <a:ext uri="{FF2B5EF4-FFF2-40B4-BE49-F238E27FC236}">
                <a16:creationId xmlns:a16="http://schemas.microsoft.com/office/drawing/2014/main" id="{9A8BD6C4-BAAE-4082-8B24-3F1A60B51FCB}"/>
              </a:ext>
            </a:extLst>
          </p:cNvPr>
          <p:cNvSpPr txBox="1"/>
          <p:nvPr/>
        </p:nvSpPr>
        <p:spPr>
          <a:xfrm>
            <a:off x="745067" y="541867"/>
            <a:ext cx="8343566" cy="2308324"/>
          </a:xfrm>
          <a:prstGeom prst="rect">
            <a:avLst/>
          </a:prstGeom>
          <a:noFill/>
        </p:spPr>
        <p:txBody>
          <a:bodyPr wrap="none" rtlCol="0">
            <a:spAutoFit/>
          </a:bodyPr>
          <a:lstStyle/>
          <a:p>
            <a:r>
              <a:rPr lang="sl-SI" sz="2400" b="1" dirty="0">
                <a:solidFill>
                  <a:srgbClr val="FF0000"/>
                </a:solidFill>
                <a:latin typeface="Arial" panose="020B0604020202020204" pitchFamily="34" charset="0"/>
                <a:cs typeface="Arial" panose="020B0604020202020204" pitchFamily="34" charset="0"/>
              </a:rPr>
              <a:t>Uspešen/uspešna boš, ko:</a:t>
            </a:r>
          </a:p>
          <a:p>
            <a:endParaRPr lang="sl-SI" sz="2400" b="1" dirty="0">
              <a:solidFill>
                <a:srgbClr val="FF0000"/>
              </a:solidFill>
              <a:latin typeface="Arial" panose="020B0604020202020204" pitchFamily="34" charset="0"/>
              <a:cs typeface="Arial" panose="020B0604020202020204" pitchFamily="34" charset="0"/>
            </a:endParaRPr>
          </a:p>
          <a:p>
            <a:pPr marL="457200" indent="-457200">
              <a:buAutoNum type="arabicPeriod"/>
            </a:pPr>
            <a:r>
              <a:rPr lang="sl-SI" sz="2400" dirty="0">
                <a:latin typeface="Arial" panose="020B0604020202020204" pitchFamily="34" charset="0"/>
                <a:cs typeface="Arial" panose="020B0604020202020204" pitchFamily="34" charset="0"/>
              </a:rPr>
              <a:t>boš znal/a povedati, kako so nastale slov. ljudske pesmi;</a:t>
            </a:r>
          </a:p>
          <a:p>
            <a:pPr marL="457200" indent="-457200">
              <a:buAutoNum type="arabicPeriod"/>
            </a:pPr>
            <a:r>
              <a:rPr lang="sl-SI" sz="2400" dirty="0">
                <a:latin typeface="Arial" panose="020B0604020202020204" pitchFamily="34" charset="0"/>
                <a:cs typeface="Arial" panose="020B0604020202020204" pitchFamily="34" charset="0"/>
              </a:rPr>
              <a:t>kako so se prenašale iz roda v rod;</a:t>
            </a:r>
          </a:p>
          <a:p>
            <a:pPr marL="457200" indent="-457200">
              <a:buAutoNum type="arabicPeriod"/>
            </a:pPr>
            <a:r>
              <a:rPr lang="sl-SI" sz="2400" dirty="0">
                <a:latin typeface="Arial" panose="020B0604020202020204" pitchFamily="34" charset="0"/>
                <a:cs typeface="Arial" panose="020B0604020202020204" pitchFamily="34" charset="0"/>
              </a:rPr>
              <a:t>ob kakšnih priložnostih so nastale;</a:t>
            </a:r>
          </a:p>
          <a:p>
            <a:pPr marL="457200" indent="-457200">
              <a:buAutoNum type="arabicPeriod"/>
            </a:pPr>
            <a:r>
              <a:rPr lang="sl-SI" sz="2400" dirty="0">
                <a:latin typeface="Arial" panose="020B0604020202020204" pitchFamily="34" charset="0"/>
                <a:cs typeface="Arial" panose="020B0604020202020204" pitchFamily="34" charset="0"/>
              </a:rPr>
              <a:t>se boš naučil/a pesmico Dekle je po vodo šla na pamet</a:t>
            </a:r>
          </a:p>
        </p:txBody>
      </p:sp>
    </p:spTree>
    <p:extLst>
      <p:ext uri="{BB962C8B-B14F-4D97-AF65-F5344CB8AC3E}">
        <p14:creationId xmlns:p14="http://schemas.microsoft.com/office/powerpoint/2010/main" val="1514879042"/>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Sketchy_SerifHand">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85</TotalTime>
  <Words>537</Words>
  <Application>Microsoft Office PowerPoint</Application>
  <PresentationFormat>Širokozaslonsko</PresentationFormat>
  <Paragraphs>64</Paragraphs>
  <Slides>6</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6</vt:i4>
      </vt:variant>
    </vt:vector>
  </HeadingPairs>
  <TitlesOfParts>
    <vt:vector size="11" baseType="lpstr">
      <vt:lpstr>Arial</vt:lpstr>
      <vt:lpstr>Modern Love</vt:lpstr>
      <vt:lpstr>Roboto</vt:lpstr>
      <vt:lpstr>The Hand</vt:lpstr>
      <vt:lpstr>SketchyVTI</vt:lpstr>
      <vt:lpstr>SLOVENSKO LJUDSKO IZROČILO</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Pozdravljeni četrtošolci</dc:title>
  <dc:creator>a2013</dc:creator>
  <cp:lastModifiedBy>a2013</cp:lastModifiedBy>
  <cp:revision>12</cp:revision>
  <dcterms:created xsi:type="dcterms:W3CDTF">2020-04-06T18:34:28Z</dcterms:created>
  <dcterms:modified xsi:type="dcterms:W3CDTF">2020-04-07T09:50:26Z</dcterms:modified>
</cp:coreProperties>
</file>