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ma" ContentType="audio/x-ms-wma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59" r:id="rId7"/>
    <p:sldId id="262" r:id="rId8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39" d="100"/>
          <a:sy n="39" d="100"/>
        </p:scale>
        <p:origin x="66" y="7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FB7E30D-859A-472F-BBBF-D6F5C47519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294B64ED-850A-4243-967B-511048B704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375CEDA2-33EB-42E4-931F-8B22E96E1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89E87-5AED-4EB6-B19C-7584B1ABC8B3}" type="datetimeFigureOut">
              <a:rPr lang="sl-SI" smtClean="0"/>
              <a:t>7. 04. 2020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FA5968BC-7358-49DD-97BB-2D7B18CF4F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81FBFB59-77C2-456E-B557-F7E907A9D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10A63-D201-42D5-9E8A-1FA161DF326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56686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D01DE6B-0DBF-44F9-A8D3-2C0CAFDF5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842DDAE1-99D3-453B-B727-A3AF53BC88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B2666E85-3AED-4103-9767-1B98F611C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89E87-5AED-4EB6-B19C-7584B1ABC8B3}" type="datetimeFigureOut">
              <a:rPr lang="sl-SI" smtClean="0"/>
              <a:t>7. 04. 2020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AE0EDF9A-AF26-4E65-A8AF-16D40EEC3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148D21D9-D27C-491A-87DD-F77335448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10A63-D201-42D5-9E8A-1FA161DF326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77793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710BF2B1-D0E1-42FC-AC30-06DE885C29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C7DC1E97-EFB1-41AA-B4B5-98392EB07A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C4EFF164-60B1-4619-8545-0A12EC796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89E87-5AED-4EB6-B19C-7584B1ABC8B3}" type="datetimeFigureOut">
              <a:rPr lang="sl-SI" smtClean="0"/>
              <a:t>7. 04. 2020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0F79C925-8DBC-4407-B98F-54B76D8CF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0CABF0F4-D0FC-46E5-B692-EF8E87657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10A63-D201-42D5-9E8A-1FA161DF326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69614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6A4DB0B-3A0F-4F89-8E2E-9E48299AA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D1E97D6E-408C-46CD-9792-12B24C6CFA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D8665884-F7CE-49DE-B26C-EA72DEEC0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89E87-5AED-4EB6-B19C-7584B1ABC8B3}" type="datetimeFigureOut">
              <a:rPr lang="sl-SI" smtClean="0"/>
              <a:t>7. 04. 2020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40E0BA6F-B32C-4D0B-98F0-D4342CF6D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8FF71EC3-1D7F-4744-A5CC-C84E77234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10A63-D201-42D5-9E8A-1FA161DF326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81077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3FBCB6D-AF9C-4786-B13F-93A88C688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33247F57-5827-4753-89F2-F80D144EAB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7C0EA360-5611-4EAE-A0ED-D3E1984C4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89E87-5AED-4EB6-B19C-7584B1ABC8B3}" type="datetimeFigureOut">
              <a:rPr lang="sl-SI" smtClean="0"/>
              <a:t>7. 04. 2020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D5A5EFCB-7EB3-40D7-85C3-767D87015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43C4B46F-85E7-484B-B4EC-ABAE0FC4B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10A63-D201-42D5-9E8A-1FA161DF326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10685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E598C87-A299-4351-8976-3643087111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B69A7736-9B40-4B66-9687-08B3D3719C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33CDF3DC-011E-409F-B064-91C7C0BB02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EEA5E045-B2C7-4BB2-9672-F4AAFD1771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89E87-5AED-4EB6-B19C-7584B1ABC8B3}" type="datetimeFigureOut">
              <a:rPr lang="sl-SI" smtClean="0"/>
              <a:t>7. 04. 2020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A15CEAD4-ACF3-4250-8628-EE8CFE4FC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7DB9432D-4CBD-4192-9F82-E3546EC0A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10A63-D201-42D5-9E8A-1FA161DF326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22307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6792E68-CE95-482C-B8DA-291EE1D5B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5219C2B0-94C6-4DCE-BEB5-0F8F46B0F4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E9131768-9480-4DCB-9309-26489A594A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51D43B2A-C6E9-4AA9-87CF-DDFB2C7C67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B3998F57-EC95-4408-8A63-C6C1F866CE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CFB5BF5A-5465-4B87-B961-ED5441404E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89E87-5AED-4EB6-B19C-7584B1ABC8B3}" type="datetimeFigureOut">
              <a:rPr lang="sl-SI" smtClean="0"/>
              <a:t>7. 04. 2020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F4A01A5D-2D19-4087-B54C-1084F7838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307E63C3-1D07-40B7-8711-4F6797124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10A63-D201-42D5-9E8A-1FA161DF326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63538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327DD6E-C613-44C1-8CEB-673AE07A5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87514456-2773-4E85-8E90-FEA0D72B5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89E87-5AED-4EB6-B19C-7584B1ABC8B3}" type="datetimeFigureOut">
              <a:rPr lang="sl-SI" smtClean="0"/>
              <a:t>7. 04. 2020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86580F03-A0EF-4023-945A-BA7956CFF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DC1CFF93-817A-42EE-B4CE-33806B316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10A63-D201-42D5-9E8A-1FA161DF326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25624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4D43018A-F2FB-491D-B12E-AB4709CD6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89E87-5AED-4EB6-B19C-7584B1ABC8B3}" type="datetimeFigureOut">
              <a:rPr lang="sl-SI" smtClean="0"/>
              <a:t>7. 04. 2020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1067468A-A62F-4D8D-85FB-289912DCB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C3CD0C0E-93D7-4160-906E-0975BED36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10A63-D201-42D5-9E8A-1FA161DF326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40028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01A794A-1AAC-4564-8175-CBB636989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E44ACF64-4A17-4C12-87AC-9FEB36F357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0DE0D4F4-19A5-4353-9BF7-82A3D05327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5E62429D-C0E3-4837-9559-9A7C96336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89E87-5AED-4EB6-B19C-7584B1ABC8B3}" type="datetimeFigureOut">
              <a:rPr lang="sl-SI" smtClean="0"/>
              <a:t>7. 04. 2020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7072C7E3-EEEC-427A-97B8-A14869E910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CA925C5A-6EAF-4384-AFD0-B68954C9A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10A63-D201-42D5-9E8A-1FA161DF326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58346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D73C571-5986-46AB-98B3-B1080B9E6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90D63458-2ADB-41D8-B71A-43DB13E9E0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4E1A464D-98BE-4162-935C-4E6D9EA65F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D8E9D4DE-4A37-43EC-BA94-21FD4A503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89E87-5AED-4EB6-B19C-7584B1ABC8B3}" type="datetimeFigureOut">
              <a:rPr lang="sl-SI" smtClean="0"/>
              <a:t>7. 04. 2020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8339CA76-93E0-4379-A60C-321F231CB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F9922947-9AF7-412C-80FD-C9C4D5D9C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10A63-D201-42D5-9E8A-1FA161DF326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50659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2D8DDCCC-9BB1-4E88-894D-FE3EC5512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DB506EDE-F191-41ED-8F09-8A09A6CA7A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DD858B69-D0DD-407B-8E6D-EED8A76E67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489E87-5AED-4EB6-B19C-7584B1ABC8B3}" type="datetimeFigureOut">
              <a:rPr lang="sl-SI" smtClean="0"/>
              <a:t>7. 04. 2020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FE022CE7-15F9-45CF-A4BF-44CD546D50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1DD6EDE6-E05C-42CC-B171-3FE3CF9EB3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910A63-D201-42D5-9E8A-1FA161DF326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39320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9.jp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5" Type="http://schemas.openxmlformats.org/officeDocument/2006/relationships/image" Target="../media/image10.jp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53D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3265B5DE-2978-4A31-BF63-59412D83F8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3600">
                <a:solidFill>
                  <a:srgbClr val="FFFFFF"/>
                </a:solidFill>
              </a:rPr>
              <a:t>Z glasbo na Štajersko</a:t>
            </a:r>
          </a:p>
        </p:txBody>
      </p:sp>
      <p:sp>
        <p:nvSpPr>
          <p:cNvPr id="11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7102F22B-5EF6-4CCC-BE1C-5F9F961601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853" y="963326"/>
            <a:ext cx="7415425" cy="5017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478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jeZBesedilom 3">
            <a:extLst>
              <a:ext uri="{FF2B5EF4-FFF2-40B4-BE49-F238E27FC236}">
                <a16:creationId xmlns:a16="http://schemas.microsoft.com/office/drawing/2014/main" id="{68BA05BC-8F70-4904-A706-30953EF12907}"/>
              </a:ext>
            </a:extLst>
          </p:cNvPr>
          <p:cNvSpPr txBox="1"/>
          <p:nvPr/>
        </p:nvSpPr>
        <p:spPr>
          <a:xfrm>
            <a:off x="787400" y="334994"/>
            <a:ext cx="7187032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000" dirty="0"/>
              <a:t>Razmisli, o čem govori zgodba s Pohorja (Oplotnice) na Štajerskem?</a:t>
            </a:r>
          </a:p>
          <a:p>
            <a:r>
              <a:rPr lang="sl-SI" dirty="0"/>
              <a:t> </a:t>
            </a:r>
          </a:p>
        </p:txBody>
      </p:sp>
      <p:pic>
        <p:nvPicPr>
          <p:cNvPr id="5" name="32 32 Skladba 32">
            <a:hlinkClick r:id="" action="ppaction://media"/>
            <a:extLst>
              <a:ext uri="{FF2B5EF4-FFF2-40B4-BE49-F238E27FC236}">
                <a16:creationId xmlns:a16="http://schemas.microsoft.com/office/drawing/2014/main" id="{35DF0346-9D28-4F78-AAF5-6F6803F22FD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30400" y="1198201"/>
            <a:ext cx="609600" cy="609600"/>
          </a:xfrm>
          <a:prstGeom prst="rect">
            <a:avLst/>
          </a:prstGeom>
        </p:spPr>
      </p:pic>
      <p:sp>
        <p:nvSpPr>
          <p:cNvPr id="6" name="PoljeZBesedilom 5">
            <a:extLst>
              <a:ext uri="{FF2B5EF4-FFF2-40B4-BE49-F238E27FC236}">
                <a16:creationId xmlns:a16="http://schemas.microsoft.com/office/drawing/2014/main" id="{15B96FF8-203E-4C18-A16A-E15585684490}"/>
              </a:ext>
            </a:extLst>
          </p:cNvPr>
          <p:cNvSpPr txBox="1"/>
          <p:nvPr/>
        </p:nvSpPr>
        <p:spPr>
          <a:xfrm>
            <a:off x="1041400" y="2426252"/>
            <a:ext cx="20393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/>
              <a:t>Zgodba iz Oplotnice</a:t>
            </a:r>
          </a:p>
          <a:p>
            <a:endParaRPr lang="sl-SI" dirty="0"/>
          </a:p>
          <a:p>
            <a:endParaRPr lang="sl-SI" dirty="0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DA2591A4-42CB-42B1-A1DC-D86AE54459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56697" y="1127068"/>
            <a:ext cx="2955645" cy="2598369"/>
          </a:xfrm>
          <a:prstGeom prst="rect">
            <a:avLst/>
          </a:prstGeom>
        </p:spPr>
      </p:pic>
      <p:pic>
        <p:nvPicPr>
          <p:cNvPr id="1026" name="Picture 2" descr="Rezultat iskanja slik za oplotnica">
            <a:extLst>
              <a:ext uri="{FF2B5EF4-FFF2-40B4-BE49-F238E27FC236}">
                <a16:creationId xmlns:a16="http://schemas.microsoft.com/office/drawing/2014/main" id="{06DD3180-2280-405F-BC4C-27C0140C4C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7099" y="1127068"/>
            <a:ext cx="3414301" cy="2564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ravokotnik 7">
            <a:extLst>
              <a:ext uri="{FF2B5EF4-FFF2-40B4-BE49-F238E27FC236}">
                <a16:creationId xmlns:a16="http://schemas.microsoft.com/office/drawing/2014/main" id="{C14CD120-B215-4433-8BBC-CF8EA1B363FE}"/>
              </a:ext>
            </a:extLst>
          </p:cNvPr>
          <p:cNvSpPr/>
          <p:nvPr/>
        </p:nvSpPr>
        <p:spPr>
          <a:xfrm>
            <a:off x="1041400" y="3822438"/>
            <a:ext cx="91821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l-SI" dirty="0"/>
          </a:p>
          <a:p>
            <a:r>
              <a:rPr lang="sl-SI" dirty="0"/>
              <a:t> </a:t>
            </a:r>
          </a:p>
        </p:txBody>
      </p:sp>
      <p:pic>
        <p:nvPicPr>
          <p:cNvPr id="11" name="Slika 10">
            <a:extLst>
              <a:ext uri="{FF2B5EF4-FFF2-40B4-BE49-F238E27FC236}">
                <a16:creationId xmlns:a16="http://schemas.microsoft.com/office/drawing/2014/main" id="{FB7E50C1-336E-4F8D-B08A-6C490A4FDBD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8505" y="3724892"/>
            <a:ext cx="3004540" cy="2726342"/>
          </a:xfrm>
          <a:prstGeom prst="rect">
            <a:avLst/>
          </a:prstGeom>
        </p:spPr>
      </p:pic>
      <p:sp>
        <p:nvSpPr>
          <p:cNvPr id="12" name="PoljeZBesedilom 11">
            <a:extLst>
              <a:ext uri="{FF2B5EF4-FFF2-40B4-BE49-F238E27FC236}">
                <a16:creationId xmlns:a16="http://schemas.microsoft.com/office/drawing/2014/main" id="{FFF28A06-7D5F-4DD8-A02D-53C7D16D4495}"/>
              </a:ext>
            </a:extLst>
          </p:cNvPr>
          <p:cNvSpPr txBox="1"/>
          <p:nvPr/>
        </p:nvSpPr>
        <p:spPr>
          <a:xfrm>
            <a:off x="4056697" y="4063200"/>
            <a:ext cx="3372803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/>
              <a:t>Koga se je  ustrašili njegov dedek? </a:t>
            </a:r>
          </a:p>
          <a:p>
            <a:endParaRPr lang="sl-SI" dirty="0"/>
          </a:p>
          <a:p>
            <a:r>
              <a:rPr lang="sl-SI" sz="4000" dirty="0"/>
              <a:t>O _ _ _</a:t>
            </a:r>
          </a:p>
        </p:txBody>
      </p:sp>
      <p:sp>
        <p:nvSpPr>
          <p:cNvPr id="14" name="Pravokotnik: zaokroženi vogali 13">
            <a:extLst>
              <a:ext uri="{FF2B5EF4-FFF2-40B4-BE49-F238E27FC236}">
                <a16:creationId xmlns:a16="http://schemas.microsoft.com/office/drawing/2014/main" id="{7451F449-E904-4923-AFFD-04BE0D1124E4}"/>
              </a:ext>
            </a:extLst>
          </p:cNvPr>
          <p:cNvSpPr/>
          <p:nvPr/>
        </p:nvSpPr>
        <p:spPr>
          <a:xfrm>
            <a:off x="7735954" y="3937404"/>
            <a:ext cx="2589697" cy="256473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l-SI" dirty="0"/>
              <a:t>Ali bi tudi ti znal/a zapisati kratko zgodbico v svojem  (makolskem) narečju?</a:t>
            </a:r>
          </a:p>
          <a:p>
            <a:r>
              <a:rPr lang="sl-SI" dirty="0"/>
              <a:t>Na primer o tem, kako preživljaš svoje </a:t>
            </a:r>
            <a:r>
              <a:rPr lang="sl-SI" dirty="0" err="1"/>
              <a:t>koronavirus</a:t>
            </a:r>
            <a:r>
              <a:rPr lang="sl-SI" dirty="0"/>
              <a:t> dneve?. </a:t>
            </a:r>
          </a:p>
        </p:txBody>
      </p:sp>
    </p:spTree>
    <p:extLst>
      <p:ext uri="{BB962C8B-B14F-4D97-AF65-F5344CB8AC3E}">
        <p14:creationId xmlns:p14="http://schemas.microsoft.com/office/powerpoint/2010/main" val="1718870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34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lika 10" descr="Slika, ki vsebuje besede škatla&#10;&#10;Opis je samodejno ustvarjen">
            <a:extLst>
              <a:ext uri="{FF2B5EF4-FFF2-40B4-BE49-F238E27FC236}">
                <a16:creationId xmlns:a16="http://schemas.microsoft.com/office/drawing/2014/main" id="{54625066-A6C5-421C-BA30-BA66F3D76A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998" y="3609459"/>
            <a:ext cx="3178330" cy="2385575"/>
          </a:xfrm>
          <a:prstGeom prst="rect">
            <a:avLst/>
          </a:prstGeom>
        </p:spPr>
      </p:pic>
      <p:sp>
        <p:nvSpPr>
          <p:cNvPr id="2" name="Pravokotnik 1">
            <a:extLst>
              <a:ext uri="{FF2B5EF4-FFF2-40B4-BE49-F238E27FC236}">
                <a16:creationId xmlns:a16="http://schemas.microsoft.com/office/drawing/2014/main" id="{A26C34D3-F08D-44CE-B1FB-A796FBC4C970}"/>
              </a:ext>
            </a:extLst>
          </p:cNvPr>
          <p:cNvSpPr/>
          <p:nvPr/>
        </p:nvSpPr>
        <p:spPr>
          <a:xfrm>
            <a:off x="406400" y="4146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l-SI" dirty="0"/>
              <a:t> </a:t>
            </a:r>
          </a:p>
        </p:txBody>
      </p:sp>
      <p:sp>
        <p:nvSpPr>
          <p:cNvPr id="3" name="PoljeZBesedilom 2">
            <a:extLst>
              <a:ext uri="{FF2B5EF4-FFF2-40B4-BE49-F238E27FC236}">
                <a16:creationId xmlns:a16="http://schemas.microsoft.com/office/drawing/2014/main" id="{999C6222-2B86-42B4-9234-F95C0D822963}"/>
              </a:ext>
            </a:extLst>
          </p:cNvPr>
          <p:cNvSpPr txBox="1"/>
          <p:nvPr/>
        </p:nvSpPr>
        <p:spPr>
          <a:xfrm>
            <a:off x="406398" y="599301"/>
            <a:ext cx="826403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Danes se bomo naučili pesmico </a:t>
            </a:r>
            <a:r>
              <a:rPr lang="sl-SI" b="1" dirty="0"/>
              <a:t>Iz zemlje gre v trto</a:t>
            </a:r>
            <a:r>
              <a:rPr lang="sl-SI" dirty="0"/>
              <a:t>. Najdete jo v</a:t>
            </a:r>
          </a:p>
          <a:p>
            <a:r>
              <a:rPr lang="sl-SI" dirty="0"/>
              <a:t> pesmarici  (Pesek, 5.razred) na strani 84.</a:t>
            </a:r>
          </a:p>
          <a:p>
            <a:endParaRPr lang="sl-SI" dirty="0"/>
          </a:p>
          <a:p>
            <a:r>
              <a:rPr lang="sl-SI" dirty="0"/>
              <a:t>Analiza partiture:</a:t>
            </a:r>
          </a:p>
          <a:p>
            <a:r>
              <a:rPr lang="sl-SI" dirty="0"/>
              <a:t>- Slovenska ljudska iz Haloz, priredil jo je Blaž Rojko;</a:t>
            </a:r>
          </a:p>
          <a:p>
            <a:r>
              <a:rPr lang="sl-SI" dirty="0"/>
              <a:t>-  Zapisana je v </a:t>
            </a:r>
            <a:r>
              <a:rPr lang="sl-SI" dirty="0" err="1"/>
              <a:t>dvo</a:t>
            </a:r>
            <a:r>
              <a:rPr lang="sl-SI" dirty="0"/>
              <a:t> četrtinskem </a:t>
            </a:r>
            <a:r>
              <a:rPr lang="sl-SI" dirty="0" err="1"/>
              <a:t>taktovskem</a:t>
            </a:r>
            <a:r>
              <a:rPr lang="sl-SI" dirty="0"/>
              <a:t> načinu;</a:t>
            </a:r>
          </a:p>
          <a:p>
            <a:r>
              <a:rPr lang="sl-SI" dirty="0"/>
              <a:t>- začne se s predtaktom, ima štiri takte inštrumentalnega uvoda;</a:t>
            </a:r>
          </a:p>
          <a:p>
            <a:pPr marL="285750" indent="-285750">
              <a:buFontTx/>
              <a:buChar char="-"/>
            </a:pPr>
            <a:r>
              <a:rPr lang="sl-SI" dirty="0"/>
              <a:t>pred prvo kitico in na koncu  je znak za ponavljanje (ponavljaj);</a:t>
            </a:r>
          </a:p>
          <a:p>
            <a:pPr marL="285750" indent="-285750">
              <a:buFontTx/>
              <a:buChar char="-"/>
            </a:pPr>
            <a:r>
              <a:rPr lang="sl-SI" dirty="0"/>
              <a:t>ima devet kitic.</a:t>
            </a:r>
          </a:p>
          <a:p>
            <a:endParaRPr lang="sl-SI" dirty="0"/>
          </a:p>
          <a:p>
            <a:r>
              <a:rPr lang="sl-SI" dirty="0"/>
              <a:t>Pesmico sem zapela ob spremljavi električnega klavirja, na katerega me je spremljal mož Mladen.</a:t>
            </a:r>
          </a:p>
          <a:p>
            <a:endParaRPr lang="sl-SI" dirty="0"/>
          </a:p>
          <a:p>
            <a:r>
              <a:rPr lang="sl-SI" dirty="0"/>
              <a:t>Pesmico najprej poslušajte, potem pa kar korajžno zraven zapojte.</a:t>
            </a:r>
          </a:p>
        </p:txBody>
      </p:sp>
      <p:pic>
        <p:nvPicPr>
          <p:cNvPr id="5" name="Slika 4" descr="Slika, ki vsebuje besede glasba, postelja&#10;&#10;Opis je samodejno ustvarjen">
            <a:extLst>
              <a:ext uri="{FF2B5EF4-FFF2-40B4-BE49-F238E27FC236}">
                <a16:creationId xmlns:a16="http://schemas.microsoft.com/office/drawing/2014/main" id="{2A50E7C3-A23F-45F6-B1E8-218B0118CC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128" y="4450307"/>
            <a:ext cx="3022600" cy="1428179"/>
          </a:xfrm>
          <a:prstGeom prst="rect">
            <a:avLst/>
          </a:prstGeom>
        </p:spPr>
      </p:pic>
      <p:sp>
        <p:nvSpPr>
          <p:cNvPr id="6" name="PoljeZBesedilom 5">
            <a:extLst>
              <a:ext uri="{FF2B5EF4-FFF2-40B4-BE49-F238E27FC236}">
                <a16:creationId xmlns:a16="http://schemas.microsoft.com/office/drawing/2014/main" id="{A5B636E8-15BF-45B9-BCDA-D8744ECC2CC3}"/>
              </a:ext>
            </a:extLst>
          </p:cNvPr>
          <p:cNvSpPr txBox="1"/>
          <p:nvPr/>
        </p:nvSpPr>
        <p:spPr>
          <a:xfrm>
            <a:off x="1156913" y="5878486"/>
            <a:ext cx="18705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/>
              <a:t>Sopranski ksilofon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712214B8-A311-45D6-85D9-EE2CA0BD690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7088" y="216518"/>
            <a:ext cx="2734112" cy="1537938"/>
          </a:xfrm>
          <a:prstGeom prst="rect">
            <a:avLst/>
          </a:prstGeom>
        </p:spPr>
      </p:pic>
      <p:sp>
        <p:nvSpPr>
          <p:cNvPr id="9" name="PoljeZBesedilom 8">
            <a:extLst>
              <a:ext uri="{FF2B5EF4-FFF2-40B4-BE49-F238E27FC236}">
                <a16:creationId xmlns:a16="http://schemas.microsoft.com/office/drawing/2014/main" id="{D55B85BC-73F3-4108-B001-9B07ACC1E2C8}"/>
              </a:ext>
            </a:extLst>
          </p:cNvPr>
          <p:cNvSpPr txBox="1"/>
          <p:nvPr/>
        </p:nvSpPr>
        <p:spPr>
          <a:xfrm>
            <a:off x="8882333" y="1624232"/>
            <a:ext cx="1697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/>
              <a:t>Altovski ksilofon</a:t>
            </a:r>
          </a:p>
        </p:txBody>
      </p:sp>
      <p:sp>
        <p:nvSpPr>
          <p:cNvPr id="12" name="PoljeZBesedilom 11">
            <a:extLst>
              <a:ext uri="{FF2B5EF4-FFF2-40B4-BE49-F238E27FC236}">
                <a16:creationId xmlns:a16="http://schemas.microsoft.com/office/drawing/2014/main" id="{ED16682F-A311-46E1-8AA4-F2FC54D79F85}"/>
              </a:ext>
            </a:extLst>
          </p:cNvPr>
          <p:cNvSpPr txBox="1"/>
          <p:nvPr/>
        </p:nvSpPr>
        <p:spPr>
          <a:xfrm>
            <a:off x="8054330" y="5723254"/>
            <a:ext cx="2676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Basovski ksilofon</a:t>
            </a:r>
          </a:p>
        </p:txBody>
      </p:sp>
      <p:pic>
        <p:nvPicPr>
          <p:cNvPr id="14" name="Slika 13" descr="Slika, ki vsebuje besede škatla, postelja&#10;&#10;Opis je samodejno ustvarjen">
            <a:extLst>
              <a:ext uri="{FF2B5EF4-FFF2-40B4-BE49-F238E27FC236}">
                <a16:creationId xmlns:a16="http://schemas.microsoft.com/office/drawing/2014/main" id="{371DABA6-875F-4715-B802-3044405405B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3969" y="1935793"/>
            <a:ext cx="2834462" cy="1576114"/>
          </a:xfrm>
          <a:prstGeom prst="rect">
            <a:avLst/>
          </a:prstGeom>
        </p:spPr>
      </p:pic>
      <p:sp>
        <p:nvSpPr>
          <p:cNvPr id="15" name="PoljeZBesedilom 14">
            <a:extLst>
              <a:ext uri="{FF2B5EF4-FFF2-40B4-BE49-F238E27FC236}">
                <a16:creationId xmlns:a16="http://schemas.microsoft.com/office/drawing/2014/main" id="{B72D7AA2-27FB-44CB-AD47-9055797DC9CF}"/>
              </a:ext>
            </a:extLst>
          </p:cNvPr>
          <p:cNvSpPr txBox="1"/>
          <p:nvPr/>
        </p:nvSpPr>
        <p:spPr>
          <a:xfrm>
            <a:off x="9611988" y="3609459"/>
            <a:ext cx="1936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/>
              <a:t>Altovski </a:t>
            </a:r>
            <a:r>
              <a:rPr lang="sl-SI" dirty="0" err="1"/>
              <a:t>metalofon</a:t>
            </a:r>
            <a:endParaRPr lang="sl-SI" dirty="0"/>
          </a:p>
        </p:txBody>
      </p:sp>
      <p:pic>
        <p:nvPicPr>
          <p:cNvPr id="16" name="Iz zemlje gre v trsek">
            <a:hlinkClick r:id="" action="ppaction://media"/>
            <a:extLst>
              <a:ext uri="{FF2B5EF4-FFF2-40B4-BE49-F238E27FC236}">
                <a16:creationId xmlns:a16="http://schemas.microsoft.com/office/drawing/2014/main" id="{1CD9D259-5F54-4B83-9251-78E5271B631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981258" y="500508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435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66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34 34 Skladba 34">
            <a:hlinkClick r:id="" action="ppaction://media"/>
            <a:extLst>
              <a:ext uri="{FF2B5EF4-FFF2-40B4-BE49-F238E27FC236}">
                <a16:creationId xmlns:a16="http://schemas.microsoft.com/office/drawing/2014/main" id="{A551037C-55CA-4178-A19E-72B51CEE777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757507" y="309594"/>
            <a:ext cx="609600" cy="609600"/>
          </a:xfrm>
          <a:prstGeom prst="rect">
            <a:avLst/>
          </a:prstGeom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D98DB44E-FF5F-4879-A4F3-06B164F98007}"/>
              </a:ext>
            </a:extLst>
          </p:cNvPr>
          <p:cNvSpPr txBox="1"/>
          <p:nvPr/>
        </p:nvSpPr>
        <p:spPr>
          <a:xfrm>
            <a:off x="528428" y="1018173"/>
            <a:ext cx="9115637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/>
              <a:t>Pesmico </a:t>
            </a:r>
            <a:r>
              <a:rPr lang="sl-SI" sz="2800" b="1" dirty="0"/>
              <a:t>Iz zemlje gre v trto </a:t>
            </a:r>
          </a:p>
          <a:p>
            <a:r>
              <a:rPr lang="sl-SI" sz="2800" dirty="0"/>
              <a:t>še enkrat poslušaj, tokrat </a:t>
            </a:r>
          </a:p>
          <a:p>
            <a:r>
              <a:rPr lang="sl-SI" sz="2800" dirty="0"/>
              <a:t>v nekoliko drugačni izvedbi.</a:t>
            </a:r>
          </a:p>
          <a:p>
            <a:endParaRPr lang="sl-SI" sz="2800" dirty="0"/>
          </a:p>
          <a:p>
            <a:r>
              <a:rPr lang="sl-SI" sz="2800" dirty="0"/>
              <a:t>Si mogoče prepoznal kateri inštrument, </a:t>
            </a:r>
          </a:p>
          <a:p>
            <a:r>
              <a:rPr lang="sl-SI" sz="2800" dirty="0"/>
              <a:t>ki je spremljal ljudsko pevko?</a:t>
            </a:r>
          </a:p>
          <a:p>
            <a:endParaRPr lang="sl-SI" sz="2800" dirty="0"/>
          </a:p>
          <a:p>
            <a:r>
              <a:rPr lang="sl-SI" sz="2800" dirty="0"/>
              <a:t>Ali imamo tudi v Makolah skupine,</a:t>
            </a:r>
          </a:p>
          <a:p>
            <a:r>
              <a:rPr lang="sl-SI" sz="2800" dirty="0"/>
              <a:t> ki se ukvarjajo z ljudskim petjem in plesi? </a:t>
            </a:r>
          </a:p>
          <a:p>
            <a:endParaRPr lang="sl-SI" sz="2800" dirty="0"/>
          </a:p>
          <a:p>
            <a:r>
              <a:rPr lang="sl-SI" sz="2800" dirty="0"/>
              <a:t>Če se ne spomniš, lahko vprašaš starše, </a:t>
            </a:r>
          </a:p>
          <a:p>
            <a:r>
              <a:rPr lang="sl-SI" sz="2800" dirty="0"/>
              <a:t>saj verjamem, da jih poznajo, morda tudi sodelujejo v kateri? </a:t>
            </a:r>
          </a:p>
        </p:txBody>
      </p:sp>
      <p:pic>
        <p:nvPicPr>
          <p:cNvPr id="5" name="Slika 4" descr="Slika, ki vsebuje besede zunanje, ljudje, oseba, skupina&#10;&#10;Opis je samodejno ustvarjen">
            <a:extLst>
              <a:ext uri="{FF2B5EF4-FFF2-40B4-BE49-F238E27FC236}">
                <a16:creationId xmlns:a16="http://schemas.microsoft.com/office/drawing/2014/main" id="{A3D373BF-1D38-413A-8D18-720396F5FF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5386" y="-96837"/>
            <a:ext cx="4406900" cy="330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001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636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E3A05E1E-5180-4F8C-A8C9-C3BD5C44E2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09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9051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>
            <a:extLst>
              <a:ext uri="{FF2B5EF4-FFF2-40B4-BE49-F238E27FC236}">
                <a16:creationId xmlns:a16="http://schemas.microsoft.com/office/drawing/2014/main" id="{9C85486E-0A8D-4796-8E31-E79182787BB7}"/>
              </a:ext>
            </a:extLst>
          </p:cNvPr>
          <p:cNvSpPr txBox="1"/>
          <p:nvPr/>
        </p:nvSpPr>
        <p:spPr>
          <a:xfrm>
            <a:off x="292100" y="469900"/>
            <a:ext cx="1164216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600" dirty="0"/>
              <a:t>Za konec pa s svojo družino veselo zaplešite ples </a:t>
            </a:r>
            <a:r>
              <a:rPr lang="sl-SI" sz="3600" b="1" dirty="0" err="1"/>
              <a:t>kujtre</a:t>
            </a:r>
            <a:r>
              <a:rPr lang="sl-SI" sz="3600" b="1" dirty="0"/>
              <a:t> šivat</a:t>
            </a:r>
            <a:r>
              <a:rPr lang="sl-SI" sz="3600" dirty="0"/>
              <a:t>, </a:t>
            </a:r>
          </a:p>
          <a:p>
            <a:r>
              <a:rPr lang="sl-SI" sz="3600" dirty="0"/>
              <a:t>ki ga izvajaj ob pesmi Jaz pa pojdem na Gorenjsko.</a:t>
            </a:r>
          </a:p>
          <a:p>
            <a:r>
              <a:rPr lang="sl-SI" sz="3600" dirty="0"/>
              <a:t> </a:t>
            </a:r>
          </a:p>
        </p:txBody>
      </p:sp>
      <p:pic>
        <p:nvPicPr>
          <p:cNvPr id="3" name="33 33 Skladba 33">
            <a:hlinkClick r:id="" action="ppaction://media"/>
            <a:extLst>
              <a:ext uri="{FF2B5EF4-FFF2-40B4-BE49-F238E27FC236}">
                <a16:creationId xmlns:a16="http://schemas.microsoft.com/office/drawing/2014/main" id="{3B520377-4F44-4A0A-BCF4-29D3CA6AB83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084286" y="1912213"/>
            <a:ext cx="609600" cy="609600"/>
          </a:xfrm>
          <a:prstGeom prst="rect">
            <a:avLst/>
          </a:prstGeom>
        </p:spPr>
      </p:pic>
      <p:sp>
        <p:nvSpPr>
          <p:cNvPr id="4" name="PoljeZBesedilom 3">
            <a:extLst>
              <a:ext uri="{FF2B5EF4-FFF2-40B4-BE49-F238E27FC236}">
                <a16:creationId xmlns:a16="http://schemas.microsoft.com/office/drawing/2014/main" id="{8DF40D8E-A406-4719-B079-1F2208B1E72D}"/>
              </a:ext>
            </a:extLst>
          </p:cNvPr>
          <p:cNvSpPr txBox="1"/>
          <p:nvPr/>
        </p:nvSpPr>
        <p:spPr>
          <a:xfrm>
            <a:off x="1016000" y="3429000"/>
            <a:ext cx="981710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b="1" dirty="0"/>
              <a:t>Kdaj boš uspešen/uspešna?</a:t>
            </a:r>
          </a:p>
          <a:p>
            <a:endParaRPr lang="sl-SI" sz="3200" dirty="0"/>
          </a:p>
          <a:p>
            <a:r>
              <a:rPr lang="sl-SI" sz="3200" dirty="0"/>
              <a:t>1. ko boš samostojno analiziral/a partituro pesmice;</a:t>
            </a:r>
          </a:p>
          <a:p>
            <a:r>
              <a:rPr lang="sl-SI" sz="3200" dirty="0"/>
              <a:t>2. ko boš znal/a pesmico Iz zemlje gre v trto na pamet;</a:t>
            </a:r>
          </a:p>
          <a:p>
            <a:r>
              <a:rPr lang="sl-SI" sz="3200" dirty="0"/>
              <a:t>3. ko boš zapisal/a povzetek v glasbeni zvezek.</a:t>
            </a:r>
          </a:p>
          <a:p>
            <a:r>
              <a:rPr lang="sl-SI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80996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0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DD3228CB-B664-477B-B484-E70391B69D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8500" y="454025"/>
            <a:ext cx="10515600" cy="4351338"/>
          </a:xfrm>
        </p:spPr>
        <p:txBody>
          <a:bodyPr>
            <a:normAutofit fontScale="62500" lnSpcReduction="20000"/>
          </a:bodyPr>
          <a:lstStyle/>
          <a:p>
            <a:r>
              <a:rPr lang="sl-SI" dirty="0"/>
              <a:t>Zapis v glasbeni zvezek: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dirty="0">
                <a:solidFill>
                  <a:srgbClr val="FF0000"/>
                </a:solidFill>
              </a:rPr>
              <a:t>Z GLASBO NA ŠTAJERSKO</a:t>
            </a:r>
          </a:p>
          <a:p>
            <a:pPr marL="0" indent="0">
              <a:buNone/>
            </a:pPr>
            <a:r>
              <a:rPr lang="sl-SI" dirty="0"/>
              <a:t>Danes sem poslušal/a zgodbo s Pohorja – dogajala se je  v Oplotnici. </a:t>
            </a:r>
          </a:p>
          <a:p>
            <a:pPr marL="0" indent="0">
              <a:buNone/>
            </a:pPr>
            <a:r>
              <a:rPr lang="sl-SI" dirty="0"/>
              <a:t>Dedek se je prestrašil  _ _ _ _ .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dirty="0"/>
              <a:t>Zapis moje (kratke) zgodbe v makolskem narečju (največ pet povedi):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dirty="0"/>
              <a:t>Danes sem se naučil pesmico: Iz zemlje gre v </a:t>
            </a:r>
            <a:r>
              <a:rPr lang="sl-SI" dirty="0">
                <a:solidFill>
                  <a:srgbClr val="FF0000"/>
                </a:solidFill>
              </a:rPr>
              <a:t>trto</a:t>
            </a:r>
            <a:r>
              <a:rPr lang="sl-SI" dirty="0"/>
              <a:t> (slov. ljudska iz Haloz).</a:t>
            </a:r>
          </a:p>
          <a:p>
            <a:pPr marL="0" indent="0">
              <a:buNone/>
            </a:pPr>
            <a:r>
              <a:rPr lang="sl-SI" dirty="0"/>
              <a:t>Ilustracija pesmice.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dirty="0"/>
              <a:t>Zaplesal/a sem ples </a:t>
            </a:r>
            <a:r>
              <a:rPr lang="sl-SI" dirty="0" err="1">
                <a:solidFill>
                  <a:srgbClr val="FF0000"/>
                </a:solidFill>
              </a:rPr>
              <a:t>kujtre</a:t>
            </a:r>
            <a:r>
              <a:rPr lang="sl-SI" dirty="0">
                <a:solidFill>
                  <a:srgbClr val="FF0000"/>
                </a:solidFill>
              </a:rPr>
              <a:t> šivat</a:t>
            </a:r>
            <a:r>
              <a:rPr lang="sl-SI" dirty="0"/>
              <a:t>. Pri plesanju so mi pomagali:__________________</a:t>
            </a:r>
          </a:p>
          <a:p>
            <a:pPr marL="0" indent="0">
              <a:buNone/>
            </a:pPr>
            <a:r>
              <a:rPr lang="sl-SI" dirty="0"/>
              <a:t>V Makolah deluje folklorna skupina, Gmajnarji, Stezice….(ali sem še koga pozabila? Spomnite me!!!!)    </a:t>
            </a:r>
          </a:p>
          <a:p>
            <a:pPr marL="0" indent="0">
              <a:buNone/>
            </a:pPr>
            <a:endParaRPr lang="sl-SI" dirty="0"/>
          </a:p>
          <a:p>
            <a:endParaRPr lang="sl-SI" dirty="0"/>
          </a:p>
          <a:p>
            <a:pPr marL="0" indent="0">
              <a:buNone/>
            </a:pPr>
            <a:endParaRPr lang="sl-SI" dirty="0"/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id="{B23970FC-2EE5-4F7C-B2D6-320EF2D69712}"/>
              </a:ext>
            </a:extLst>
          </p:cNvPr>
          <p:cNvSpPr txBox="1"/>
          <p:nvPr/>
        </p:nvSpPr>
        <p:spPr>
          <a:xfrm>
            <a:off x="1028700" y="5046663"/>
            <a:ext cx="933858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/>
              <a:t>Ali je bilo preveč za eno uro? </a:t>
            </a:r>
          </a:p>
          <a:p>
            <a:r>
              <a:rPr lang="sl-SI" dirty="0"/>
              <a:t>Če nisi uspel/a vsega narediti danes, nič hudega. Lepo počasi se daleč pride. </a:t>
            </a:r>
          </a:p>
          <a:p>
            <a:r>
              <a:rPr lang="sl-SI" dirty="0"/>
              <a:t>Časa imaš ves teden, in ko ti bo dolgčas se spomni na glasbo, pa si še enkrat malo zapoj ali zapleši.</a:t>
            </a:r>
          </a:p>
          <a:p>
            <a:r>
              <a:rPr lang="sl-SI" dirty="0"/>
              <a:t>Pozdrav do naslednjega tedna, Irena.</a:t>
            </a:r>
          </a:p>
        </p:txBody>
      </p:sp>
    </p:spTree>
    <p:extLst>
      <p:ext uri="{BB962C8B-B14F-4D97-AF65-F5344CB8AC3E}">
        <p14:creationId xmlns:p14="http://schemas.microsoft.com/office/powerpoint/2010/main" val="320368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473</Words>
  <Application>Microsoft Office PowerPoint</Application>
  <PresentationFormat>Širokozaslonsko</PresentationFormat>
  <Paragraphs>68</Paragraphs>
  <Slides>7</Slides>
  <Notes>0</Notes>
  <HiddenSlides>0</HiddenSlides>
  <MMClips>4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Officeova tema</vt:lpstr>
      <vt:lpstr>Z glasbo na Štajersko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 glasbo na Štajersko</dc:title>
  <dc:creator>a2013</dc:creator>
  <cp:lastModifiedBy>a2013</cp:lastModifiedBy>
  <cp:revision>7</cp:revision>
  <dcterms:created xsi:type="dcterms:W3CDTF">2020-04-05T22:13:41Z</dcterms:created>
  <dcterms:modified xsi:type="dcterms:W3CDTF">2020-04-07T09:53:33Z</dcterms:modified>
</cp:coreProperties>
</file>