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59" r:id="rId6"/>
    <p:sldId id="272" r:id="rId7"/>
    <p:sldId id="274" r:id="rId8"/>
    <p:sldId id="273" r:id="rId9"/>
    <p:sldId id="275" r:id="rId10"/>
    <p:sldId id="260" r:id="rId11"/>
    <p:sldId id="270" r:id="rId12"/>
    <p:sldId id="261" r:id="rId13"/>
    <p:sldId id="279" r:id="rId14"/>
    <p:sldId id="276" r:id="rId15"/>
    <p:sldId id="277" r:id="rId16"/>
    <p:sldId id="281" r:id="rId17"/>
    <p:sldId id="280" r:id="rId18"/>
    <p:sldId id="282" r:id="rId19"/>
    <p:sldId id="283" r:id="rId20"/>
    <p:sldId id="284" r:id="rId21"/>
    <p:sldId id="285" r:id="rId22"/>
    <p:sldId id="26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4D32-7865-4D44-980F-0A1A41C6AE12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BD7A-F29E-405B-9360-AA117954C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66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4D32-7865-4D44-980F-0A1A41C6AE12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BD7A-F29E-405B-9360-AA117954C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88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4D32-7865-4D44-980F-0A1A41C6AE12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BD7A-F29E-405B-9360-AA117954C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98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4D32-7865-4D44-980F-0A1A41C6AE12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BD7A-F29E-405B-9360-AA117954C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360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4D32-7865-4D44-980F-0A1A41C6AE12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BD7A-F29E-405B-9360-AA117954C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012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4D32-7865-4D44-980F-0A1A41C6AE12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BD7A-F29E-405B-9360-AA117954C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45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4D32-7865-4D44-980F-0A1A41C6AE12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BD7A-F29E-405B-9360-AA117954C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606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4D32-7865-4D44-980F-0A1A41C6AE12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BD7A-F29E-405B-9360-AA117954C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238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4D32-7865-4D44-980F-0A1A41C6AE12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BD7A-F29E-405B-9360-AA117954C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1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4D32-7865-4D44-980F-0A1A41C6AE12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BD7A-F29E-405B-9360-AA117954C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968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4D32-7865-4D44-980F-0A1A41C6AE12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BD7A-F29E-405B-9360-AA117954C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71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34D32-7865-4D44-980F-0A1A41C6AE12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4BD7A-F29E-405B-9360-AA117954C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62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l.wikipedia.org/wiki/Knji%C5%BEevnost" TargetMode="External"/><Relationship Id="rId2" Type="http://schemas.openxmlformats.org/officeDocument/2006/relationships/hyperlink" Target="https://www.youtube.com/watch?v=uI8iTETiSq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l.wikipedia.org/wiki/Zgodovina" TargetMode="External"/><Relationship Id="rId4" Type="http://schemas.openxmlformats.org/officeDocument/2006/relationships/hyperlink" Target="http://sl.wikipedia.org/wiki/Likovna_umetnost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fOk8Tm815l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TFcONi1ynI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youtube.com/watch?v=tF5kr251BR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youtube.com/watch?v=JESXMWrwzVQ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youtube.com/watch?v=yb9DM9Tf5f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8000" b="1" dirty="0" smtClean="0"/>
              <a:t>GLASBENE OBLIKE</a:t>
            </a:r>
            <a:endParaRPr lang="en-GB" sz="8000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74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                        </a:t>
            </a:r>
            <a:r>
              <a:rPr lang="sl-SI" sz="6600" b="1" dirty="0" smtClean="0">
                <a:solidFill>
                  <a:srgbClr val="FF0000"/>
                </a:solidFill>
              </a:rPr>
              <a:t>SIMFONIJA</a:t>
            </a:r>
            <a:endParaRPr lang="sl-SI" sz="6600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l-SI" sz="3200" dirty="0" smtClean="0"/>
          </a:p>
          <a:p>
            <a:pPr marL="0" indent="0">
              <a:buNone/>
            </a:pPr>
            <a:endParaRPr lang="sl-SI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l-SI" sz="3200" dirty="0" smtClean="0"/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19" y="1825624"/>
            <a:ext cx="10621681" cy="469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09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4800" dirty="0">
                <a:solidFill>
                  <a:srgbClr val="FF0000"/>
                </a:solidFill>
              </a:rPr>
              <a:t>MENUET </a:t>
            </a:r>
            <a:r>
              <a:rPr lang="sl-SI" sz="4800" dirty="0"/>
              <a:t>je ples francoskega izvora v tridobnem taktu </a:t>
            </a:r>
          </a:p>
          <a:p>
            <a:r>
              <a:rPr lang="sl-SI" sz="4800" dirty="0">
                <a:solidFill>
                  <a:srgbClr val="FF0000"/>
                </a:solidFill>
              </a:rPr>
              <a:t>RONDO </a:t>
            </a:r>
            <a:r>
              <a:rPr lang="sl-SI" sz="4800" dirty="0"/>
              <a:t>(shema rondoja s tremi temami, U, str. 54 – barvno ponazori).</a:t>
            </a:r>
            <a:endParaRPr lang="sl-SI" sz="4800" dirty="0">
              <a:solidFill>
                <a:srgbClr val="FF0000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9240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                   </a:t>
            </a:r>
            <a:r>
              <a:rPr lang="sl-SI" sz="5400" b="1" dirty="0" smtClean="0">
                <a:hlinkClick r:id="rId2"/>
              </a:rPr>
              <a:t>SIMFONIČNA PESNITEV</a:t>
            </a:r>
            <a:endParaRPr lang="sl-SI" sz="54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510757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l-SI" dirty="0"/>
              <a:t> </a:t>
            </a:r>
          </a:p>
          <a:p>
            <a:pPr marL="0" indent="0">
              <a:buNone/>
            </a:pPr>
            <a:r>
              <a:rPr lang="sl-SI" sz="3800" dirty="0"/>
              <a:t>Simfonična pesnitev je enostavčna glasbena oblika (skladba), pisana za simfonični orkester. Zanjo je značilno, da ima program, ki nas vodi skozi poslušanje – zato </a:t>
            </a:r>
            <a:r>
              <a:rPr lang="sl-SI" sz="3800" b="1" dirty="0"/>
              <a:t>JE PROGRAMSKA GLASBA</a:t>
            </a:r>
            <a:r>
              <a:rPr lang="sl-SI" sz="3800" dirty="0"/>
              <a:t>, kar nakazuje z naslovom, s </a:t>
            </a:r>
            <a:r>
              <a:rPr lang="sl-SI" sz="3800" dirty="0">
                <a:hlinkClick r:id="rId3" tooltip="Književnost"/>
              </a:rPr>
              <a:t>književno</a:t>
            </a:r>
            <a:r>
              <a:rPr lang="sl-SI" sz="3800" dirty="0"/>
              <a:t>, </a:t>
            </a:r>
            <a:r>
              <a:rPr lang="sl-SI" sz="3800" dirty="0">
                <a:hlinkClick r:id="rId4" tooltip="Likovna umetnost"/>
              </a:rPr>
              <a:t>likovno</a:t>
            </a:r>
            <a:r>
              <a:rPr lang="sl-SI" sz="3800" dirty="0"/>
              <a:t> ali </a:t>
            </a:r>
            <a:r>
              <a:rPr lang="sl-SI" sz="3800" dirty="0">
                <a:hlinkClick r:id="rId5" tooltip="Zgodovina"/>
              </a:rPr>
              <a:t>zgodovinsko</a:t>
            </a:r>
            <a:r>
              <a:rPr lang="sl-SI" sz="3800" dirty="0"/>
              <a:t> predlogo</a:t>
            </a:r>
            <a:r>
              <a:rPr lang="sl-SI" sz="3800" dirty="0" smtClean="0"/>
              <a:t>.</a:t>
            </a:r>
          </a:p>
          <a:p>
            <a:pPr marL="0" indent="0">
              <a:buNone/>
            </a:pPr>
            <a:r>
              <a:rPr lang="sl-SI" sz="3800" dirty="0" smtClean="0"/>
              <a:t> </a:t>
            </a:r>
            <a:endParaRPr lang="sl-SI" sz="3800" dirty="0"/>
          </a:p>
          <a:p>
            <a:pPr marL="0" indent="0">
              <a:buNone/>
            </a:pPr>
            <a:r>
              <a:rPr lang="sl-SI" sz="3800" dirty="0"/>
              <a:t>Kadar skladba nima neglasbene vsebine (vidne že iz naslova) in ne vemo, kaj nam želi skladatelj sporočiti. Učinkuje le s toni in ima glasbene naslove (simfonija, allegro, rondo ..)  je to </a:t>
            </a:r>
            <a:r>
              <a:rPr lang="sl-SI" sz="3800" b="1" dirty="0"/>
              <a:t>ABSOLUTNA GLASBA.</a:t>
            </a:r>
            <a:endParaRPr lang="sl-SI" sz="3800" dirty="0"/>
          </a:p>
          <a:p>
            <a:pPr marL="0" indent="0">
              <a:buNone/>
            </a:pPr>
            <a:r>
              <a:rPr lang="sl-SI" sz="3800" b="1" dirty="0"/>
              <a:t> </a:t>
            </a:r>
            <a:endParaRPr lang="sl-SI" sz="3800" dirty="0"/>
          </a:p>
          <a:p>
            <a:pPr marL="0" indent="0">
              <a:buNone/>
            </a:pPr>
            <a:r>
              <a:rPr lang="sl-SI" sz="3500" b="1" dirty="0"/>
              <a:t> </a:t>
            </a:r>
            <a:endParaRPr lang="sl-SI" sz="3500" dirty="0"/>
          </a:p>
          <a:p>
            <a:endParaRPr lang="sl-SI" sz="4000" dirty="0" smtClean="0"/>
          </a:p>
          <a:p>
            <a:pPr marL="0" indent="0">
              <a:buNone/>
            </a:pP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2262605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89" y="365125"/>
            <a:ext cx="10857411" cy="5789120"/>
          </a:xfrm>
        </p:spPr>
      </p:pic>
    </p:spTree>
    <p:extLst>
      <p:ext uri="{BB962C8B-B14F-4D97-AF65-F5344CB8AC3E}">
        <p14:creationId xmlns:p14="http://schemas.microsoft.com/office/powerpoint/2010/main" val="3729999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5" name="Označba mesta vsebine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" y="234497"/>
            <a:ext cx="10183604" cy="6388371"/>
          </a:xfrm>
        </p:spPr>
      </p:pic>
    </p:spTree>
    <p:extLst>
      <p:ext uri="{BB962C8B-B14F-4D97-AF65-F5344CB8AC3E}">
        <p14:creationId xmlns:p14="http://schemas.microsoft.com/office/powerpoint/2010/main" val="3228120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65" y="783772"/>
            <a:ext cx="11260183" cy="5159828"/>
          </a:xfrm>
        </p:spPr>
      </p:pic>
    </p:spTree>
    <p:extLst>
      <p:ext uri="{BB962C8B-B14F-4D97-AF65-F5344CB8AC3E}">
        <p14:creationId xmlns:p14="http://schemas.microsoft.com/office/powerpoint/2010/main" val="883670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9789" y="0"/>
            <a:ext cx="11863589" cy="6766560"/>
          </a:xfrm>
        </p:spPr>
      </p:pic>
    </p:spTree>
    <p:extLst>
      <p:ext uri="{BB962C8B-B14F-4D97-AF65-F5344CB8AC3E}">
        <p14:creationId xmlns:p14="http://schemas.microsoft.com/office/powerpoint/2010/main" val="3686306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Peter </a:t>
            </a:r>
            <a:r>
              <a:rPr lang="sl-SI" dirty="0" err="1" smtClean="0"/>
              <a:t>Iljič</a:t>
            </a:r>
            <a:r>
              <a:rPr lang="sl-SI" dirty="0" smtClean="0"/>
              <a:t> Čajkovski: Koncert za klavir in orkester, št. 1  b – mol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050869"/>
            <a:ext cx="11834949" cy="3065006"/>
          </a:xfrm>
        </p:spPr>
      </p:pic>
    </p:spTree>
    <p:extLst>
      <p:ext uri="{BB962C8B-B14F-4D97-AF65-F5344CB8AC3E}">
        <p14:creationId xmlns:p14="http://schemas.microsoft.com/office/powerpoint/2010/main" val="3115618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Peter </a:t>
            </a:r>
            <a:r>
              <a:rPr lang="sl-SI" dirty="0" err="1" smtClean="0"/>
              <a:t>Iljič</a:t>
            </a:r>
            <a:r>
              <a:rPr lang="sl-SI" dirty="0" smtClean="0"/>
              <a:t> Čajkovski: 1. tema, 1. stavek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43" y="1690688"/>
            <a:ext cx="11752283" cy="4788488"/>
          </a:xfrm>
        </p:spPr>
      </p:pic>
    </p:spTree>
    <p:extLst>
      <p:ext uri="{BB962C8B-B14F-4D97-AF65-F5344CB8AC3E}">
        <p14:creationId xmlns:p14="http://schemas.microsoft.com/office/powerpoint/2010/main" val="26653144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Peter </a:t>
            </a:r>
            <a:r>
              <a:rPr lang="sl-SI" dirty="0" err="1" smtClean="0"/>
              <a:t>Iljič</a:t>
            </a:r>
            <a:r>
              <a:rPr lang="sl-SI" dirty="0" smtClean="0"/>
              <a:t> Čajkovski: 2. tema, 1. stavek, </a:t>
            </a:r>
            <a:r>
              <a:rPr lang="sl-SI" dirty="0"/>
              <a:t>Koncert za klavir in orkester, št. 1  b – mol</a:t>
            </a:r>
            <a:r>
              <a:rPr lang="sl-SI" dirty="0" smtClean="0"/>
              <a:t> 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4"/>
            <a:ext cx="9873343" cy="4758055"/>
          </a:xfrm>
        </p:spPr>
      </p:pic>
    </p:spTree>
    <p:extLst>
      <p:ext uri="{BB962C8B-B14F-4D97-AF65-F5344CB8AC3E}">
        <p14:creationId xmlns:p14="http://schemas.microsoft.com/office/powerpoint/2010/main" val="2182837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OSNOVNI GLASBENI ELEMENT</a:t>
            </a:r>
            <a:endParaRPr lang="en-GB" sz="72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954110" y="164801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       OSNOVNI GLASBENI ELEMENTI OBLIKOSLOVJA</a:t>
            </a:r>
            <a:endParaRPr lang="en-GB" dirty="0"/>
          </a:p>
        </p:txBody>
      </p:sp>
      <p:cxnSp>
        <p:nvCxnSpPr>
          <p:cNvPr id="5" name="Raven puščični povezovalnik 4"/>
          <p:cNvCxnSpPr/>
          <p:nvPr/>
        </p:nvCxnSpPr>
        <p:spPr>
          <a:xfrm flipH="1">
            <a:off x="1803042" y="2352798"/>
            <a:ext cx="3747752" cy="16484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uščični povezovalnik 9"/>
          <p:cNvCxnSpPr/>
          <p:nvPr/>
        </p:nvCxnSpPr>
        <p:spPr>
          <a:xfrm>
            <a:off x="6362163" y="2352798"/>
            <a:ext cx="0" cy="2026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uščični povezovalnik 11"/>
          <p:cNvCxnSpPr/>
          <p:nvPr/>
        </p:nvCxnSpPr>
        <p:spPr>
          <a:xfrm>
            <a:off x="7225048" y="2352798"/>
            <a:ext cx="3245476" cy="18972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jeZBesedilom 13"/>
          <p:cNvSpPr txBox="1"/>
          <p:nvPr/>
        </p:nvSpPr>
        <p:spPr>
          <a:xfrm>
            <a:off x="1254618" y="4378817"/>
            <a:ext cx="883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RITEM</a:t>
            </a:r>
            <a:endParaRPr lang="en-GB" sz="2000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5795493" y="4748149"/>
            <a:ext cx="1223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MELODIJA</a:t>
            </a:r>
            <a:endParaRPr lang="en-GB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10586434" y="4748149"/>
            <a:ext cx="1346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HARMONIJA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192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Peter </a:t>
            </a:r>
            <a:r>
              <a:rPr lang="sl-SI" dirty="0" err="1"/>
              <a:t>Iljič</a:t>
            </a:r>
            <a:r>
              <a:rPr lang="sl-SI" dirty="0"/>
              <a:t> Čajkovski</a:t>
            </a:r>
            <a:r>
              <a:rPr lang="sl-SI" dirty="0" smtClean="0"/>
              <a:t>: </a:t>
            </a:r>
            <a:r>
              <a:rPr lang="sl-SI" dirty="0" err="1" smtClean="0"/>
              <a:t>Andante</a:t>
            </a:r>
            <a:r>
              <a:rPr lang="sl-SI" dirty="0" smtClean="0"/>
              <a:t> </a:t>
            </a:r>
            <a:r>
              <a:rPr lang="sl-SI" dirty="0" err="1" smtClean="0"/>
              <a:t>semplice</a:t>
            </a:r>
            <a:endParaRPr lang="sl-SI" dirty="0"/>
          </a:p>
        </p:txBody>
      </p:sp>
      <p:pic>
        <p:nvPicPr>
          <p:cNvPr id="6" name="Označba mesta vsebine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38880"/>
            <a:ext cx="9964783" cy="4191444"/>
          </a:xfrm>
        </p:spPr>
      </p:pic>
    </p:spTree>
    <p:extLst>
      <p:ext uri="{BB962C8B-B14F-4D97-AF65-F5344CB8AC3E}">
        <p14:creationId xmlns:p14="http://schemas.microsoft.com/office/powerpoint/2010/main" val="31230419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Peter </a:t>
            </a:r>
            <a:r>
              <a:rPr lang="sl-SI" dirty="0" err="1"/>
              <a:t>Iljič</a:t>
            </a:r>
            <a:r>
              <a:rPr lang="sl-SI" dirty="0"/>
              <a:t> Čajkovski</a:t>
            </a:r>
            <a:r>
              <a:rPr lang="sl-SI" dirty="0" smtClean="0"/>
              <a:t>: Allegro con </a:t>
            </a:r>
            <a:r>
              <a:rPr lang="sl-SI" dirty="0" err="1" smtClean="0"/>
              <a:t>fuoco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257" y="1423851"/>
            <a:ext cx="8135485" cy="1031966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55817"/>
            <a:ext cx="9951720" cy="3762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8017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5400" b="1" dirty="0" smtClean="0">
                <a:solidFill>
                  <a:srgbClr val="FF0000"/>
                </a:solidFill>
              </a:rPr>
              <a:t>             SOLISTIČNI KONCERT</a:t>
            </a:r>
            <a:endParaRPr lang="sl-SI" sz="5400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l-SI" sz="3600" dirty="0" smtClean="0"/>
              <a:t>-</a:t>
            </a:r>
            <a:r>
              <a:rPr lang="sl-SI" sz="4300" dirty="0" smtClean="0"/>
              <a:t>je </a:t>
            </a:r>
            <a:r>
              <a:rPr lang="sl-SI" sz="4300" dirty="0"/>
              <a:t>običajno </a:t>
            </a:r>
            <a:r>
              <a:rPr lang="sl-SI" sz="4300" dirty="0" err="1"/>
              <a:t>tristavčna</a:t>
            </a:r>
            <a:r>
              <a:rPr lang="sl-SI" sz="4300" dirty="0"/>
              <a:t> skladba za solista in orkester, poimenujemo ga po solistu: npr.: koncert za klavir in orkester, koncert za violino in orkester, koncert za trobento in orkester …</a:t>
            </a:r>
          </a:p>
          <a:p>
            <a:pPr marL="0" indent="0">
              <a:buNone/>
            </a:pPr>
            <a:r>
              <a:rPr lang="sl-SI" sz="4300" dirty="0"/>
              <a:t>Prvi stavek je običajno v sonatni obliki, drugi stavek je v pesemski obliki in tretji stavek ima poljubno obliko.</a:t>
            </a:r>
          </a:p>
          <a:p>
            <a:pPr marL="0" indent="0">
              <a:buNone/>
            </a:pPr>
            <a:r>
              <a:rPr lang="sl-SI" sz="4300" b="1" dirty="0"/>
              <a:t> </a:t>
            </a:r>
            <a:endParaRPr lang="sl-SI" sz="4300" dirty="0"/>
          </a:p>
          <a:p>
            <a:pPr marL="0" indent="0">
              <a:buNone/>
            </a:pPr>
            <a:endParaRPr lang="sl-SI" sz="4000" dirty="0"/>
          </a:p>
          <a:p>
            <a:pPr marL="0" indent="0">
              <a:buNone/>
            </a:pPr>
            <a:r>
              <a:rPr lang="sl-SI" sz="3800" dirty="0" smtClean="0"/>
              <a:t>KONCERT je tudi </a:t>
            </a:r>
            <a:r>
              <a:rPr lang="sl-SI" sz="3800" dirty="0" smtClean="0">
                <a:solidFill>
                  <a:srgbClr val="FF0000"/>
                </a:solidFill>
              </a:rPr>
              <a:t>GLASBENA PRIREDITEV</a:t>
            </a:r>
            <a:r>
              <a:rPr lang="sl-SI" sz="3800" dirty="0" smtClean="0"/>
              <a:t>.</a:t>
            </a:r>
            <a:endParaRPr lang="sl-SI" sz="3800" dirty="0"/>
          </a:p>
        </p:txBody>
      </p:sp>
    </p:spTree>
    <p:extLst>
      <p:ext uri="{BB962C8B-B14F-4D97-AF65-F5344CB8AC3E}">
        <p14:creationId xmlns:p14="http://schemas.microsoft.com/office/powerpoint/2010/main" val="3918350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sz="3200" b="1" dirty="0" smtClean="0">
                <a:solidFill>
                  <a:srgbClr val="FF0000"/>
                </a:solidFill>
              </a:rPr>
              <a:t>MOTIV</a:t>
            </a:r>
            <a:r>
              <a:rPr lang="sl-SI" sz="3200" dirty="0" smtClean="0"/>
              <a:t> je najmanjša ritmično-melodična celota, sestavljena vsaj iz dveh tonov, izrazitega ritma in najmanj enega intervala.</a:t>
            </a:r>
          </a:p>
          <a:p>
            <a:pPr marL="0" indent="0">
              <a:buNone/>
            </a:pPr>
            <a:r>
              <a:rPr lang="sl-SI" sz="3200" dirty="0"/>
              <a:t> </a:t>
            </a:r>
            <a:r>
              <a:rPr lang="sl-SI" sz="3200" dirty="0" smtClean="0"/>
              <a:t>        </a:t>
            </a:r>
          </a:p>
          <a:p>
            <a:r>
              <a:rPr lang="sl-SI" sz="3200" b="1" dirty="0" smtClean="0">
                <a:solidFill>
                  <a:srgbClr val="FF0000"/>
                </a:solidFill>
              </a:rPr>
              <a:t>OSTINATO</a:t>
            </a:r>
            <a:r>
              <a:rPr lang="sl-SI" sz="3200" dirty="0" smtClean="0">
                <a:solidFill>
                  <a:srgbClr val="FF0000"/>
                </a:solidFill>
              </a:rPr>
              <a:t> </a:t>
            </a:r>
            <a:r>
              <a:rPr lang="sl-SI" sz="3200" dirty="0" smtClean="0"/>
              <a:t>–</a:t>
            </a:r>
            <a:r>
              <a:rPr lang="sl-SI" sz="3200" dirty="0" smtClean="0">
                <a:solidFill>
                  <a:srgbClr val="FF0000"/>
                </a:solidFill>
              </a:rPr>
              <a:t> </a:t>
            </a:r>
            <a:r>
              <a:rPr lang="sl-SI" sz="3200" dirty="0" smtClean="0"/>
              <a:t>ritmični ali melodični del, ki se vseskozi</a:t>
            </a:r>
          </a:p>
          <a:p>
            <a:pPr marL="0" indent="0">
              <a:buNone/>
            </a:pPr>
            <a:r>
              <a:rPr lang="sl-SI" sz="3200" dirty="0">
                <a:solidFill>
                  <a:srgbClr val="FF0000"/>
                </a:solidFill>
              </a:rPr>
              <a:t> </a:t>
            </a:r>
            <a:r>
              <a:rPr lang="sl-SI" sz="3200" dirty="0" smtClean="0">
                <a:solidFill>
                  <a:srgbClr val="FF0000"/>
                </a:solidFill>
              </a:rPr>
              <a:t>                          </a:t>
            </a:r>
            <a:r>
              <a:rPr lang="sl-SI" sz="3200" dirty="0" smtClean="0"/>
              <a:t>ponavlja.</a:t>
            </a:r>
          </a:p>
          <a:p>
            <a:pPr marL="0" indent="0">
              <a:buNone/>
            </a:pPr>
            <a:r>
              <a:rPr lang="sl-SI" sz="3200" dirty="0">
                <a:solidFill>
                  <a:srgbClr val="FF0000"/>
                </a:solidFill>
              </a:rPr>
              <a:t> </a:t>
            </a:r>
            <a:r>
              <a:rPr lang="sl-SI" sz="3200" dirty="0" smtClean="0">
                <a:solidFill>
                  <a:srgbClr val="FF0000"/>
                </a:solidFill>
              </a:rPr>
              <a:t>  </a:t>
            </a:r>
          </a:p>
          <a:p>
            <a:r>
              <a:rPr lang="sl-SI" sz="3200" b="1" dirty="0" smtClean="0">
                <a:solidFill>
                  <a:srgbClr val="FF0000"/>
                </a:solidFill>
              </a:rPr>
              <a:t>TEMA</a:t>
            </a:r>
            <a:r>
              <a:rPr lang="sl-SI" sz="3200" dirty="0" smtClean="0"/>
              <a:t> je zaokrožena glasbena misel s prepoznavno melodijo, ritmom in vsebino.</a:t>
            </a:r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703" y="2664823"/>
            <a:ext cx="7187434" cy="101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80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P/ Ludwig van Beethoven: 1. in 2. tema, 1. st., </a:t>
            </a:r>
            <a:r>
              <a:rPr lang="sl-SI" dirty="0" smtClean="0">
                <a:hlinkClick r:id="rId2"/>
              </a:rPr>
              <a:t>Simfonija št. 5, c - mol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651" y="1541417"/>
            <a:ext cx="10685418" cy="2677886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362" y="4493623"/>
            <a:ext cx="9106437" cy="144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41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                   </a:t>
            </a:r>
            <a:r>
              <a:rPr lang="sl-SI" sz="6000" b="1" dirty="0" smtClean="0">
                <a:solidFill>
                  <a:srgbClr val="FF0000"/>
                </a:solidFill>
              </a:rPr>
              <a:t>  SONATNA OBLIKA</a:t>
            </a:r>
            <a:endParaRPr lang="sl-SI" sz="6000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644016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sl-SI" dirty="0"/>
          </a:p>
          <a:p>
            <a:r>
              <a:rPr lang="sl-SI" sz="3600" b="1" dirty="0"/>
              <a:t>Zgradba sonatne oblike</a:t>
            </a:r>
            <a:r>
              <a:rPr lang="sl-SI" sz="3600" dirty="0"/>
              <a:t> (DZ 51):</a:t>
            </a:r>
          </a:p>
          <a:p>
            <a:r>
              <a:rPr lang="sl-SI" sz="3600" b="1" dirty="0"/>
              <a:t>EKSPOZICIJA</a:t>
            </a:r>
            <a:r>
              <a:rPr lang="sl-SI" sz="3600" dirty="0"/>
              <a:t>: predstavita se dve kontrastni temi na (prva na 1., druga na 5. stopnji lestvice).</a:t>
            </a:r>
          </a:p>
          <a:p>
            <a:r>
              <a:rPr lang="sl-SI" sz="3600" dirty="0"/>
              <a:t> </a:t>
            </a:r>
            <a:r>
              <a:rPr lang="sl-SI" sz="3600" b="1" dirty="0"/>
              <a:t>IZPELJAVA</a:t>
            </a:r>
            <a:r>
              <a:rPr lang="sl-SI" sz="3600" dirty="0"/>
              <a:t>: temi se prepletata.</a:t>
            </a:r>
          </a:p>
          <a:p>
            <a:r>
              <a:rPr lang="sl-SI" sz="3600" dirty="0"/>
              <a:t> </a:t>
            </a:r>
            <a:r>
              <a:rPr lang="sl-SI" sz="3600" b="1" dirty="0" smtClean="0"/>
              <a:t>REPRIZA </a:t>
            </a:r>
            <a:r>
              <a:rPr lang="sl-SI" sz="3600" b="1" dirty="0"/>
              <a:t>ali PONOVITEV</a:t>
            </a:r>
            <a:r>
              <a:rPr lang="sl-SI" sz="3600" dirty="0"/>
              <a:t>: obe temi se še enkrat predstavita, tokrat obe na 1. stopnji lestvice.</a:t>
            </a:r>
          </a:p>
        </p:txBody>
      </p:sp>
    </p:spTree>
    <p:extLst>
      <p:ext uri="{BB962C8B-B14F-4D97-AF65-F5344CB8AC3E}">
        <p14:creationId xmlns:p14="http://schemas.microsoft.com/office/powerpoint/2010/main" val="934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sl-SI" dirty="0">
                <a:hlinkClick r:id="rId2"/>
              </a:rPr>
              <a:t>Joseph Haydn: 1. in 2. tema, 1. st. Vivace </a:t>
            </a:r>
            <a:r>
              <a:rPr lang="sl-SI" dirty="0" err="1">
                <a:hlinkClick r:id="rId2"/>
              </a:rPr>
              <a:t>assai</a:t>
            </a:r>
            <a:r>
              <a:rPr lang="sl-SI" dirty="0">
                <a:hlinkClick r:id="rId2"/>
              </a:rPr>
              <a:t>, simfonija Z udarcem na pavke</a:t>
            </a:r>
            <a:endParaRPr lang="sl-SI" dirty="0"/>
          </a:p>
        </p:txBody>
      </p:sp>
      <p:pic>
        <p:nvPicPr>
          <p:cNvPr id="5" name="Označba mesta vsebine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43" y="1881052"/>
            <a:ext cx="10424160" cy="2272938"/>
          </a:xfr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915" y="4441371"/>
            <a:ext cx="7840169" cy="2181497"/>
          </a:xfrm>
          <a:prstGeom prst="rect">
            <a:avLst/>
          </a:prstGeom>
        </p:spPr>
      </p:pic>
      <p:sp>
        <p:nvSpPr>
          <p:cNvPr id="7" name="PoljeZBesedilom 6"/>
          <p:cNvSpPr txBox="1"/>
          <p:nvPr/>
        </p:nvSpPr>
        <p:spPr>
          <a:xfrm>
            <a:off x="10189029" y="248194"/>
            <a:ext cx="1489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Po počasnem uvodu se oglasi živahna tema.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338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hlinkClick r:id="rId2"/>
              </a:rPr>
              <a:t>Joseph Haydn: </a:t>
            </a:r>
            <a:r>
              <a:rPr lang="sl-SI" dirty="0" err="1" smtClean="0">
                <a:hlinkClick r:id="rId2"/>
              </a:rPr>
              <a:t>Andante</a:t>
            </a:r>
            <a:r>
              <a:rPr lang="sl-SI" dirty="0" smtClean="0">
                <a:hlinkClick r:id="rId2"/>
              </a:rPr>
              <a:t> 2. stavek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89611"/>
            <a:ext cx="9925594" cy="3540036"/>
          </a:xfrm>
        </p:spPr>
      </p:pic>
    </p:spTree>
    <p:extLst>
      <p:ext uri="{BB962C8B-B14F-4D97-AF65-F5344CB8AC3E}">
        <p14:creationId xmlns:p14="http://schemas.microsoft.com/office/powerpoint/2010/main" val="341754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hlinkClick r:id="rId2"/>
              </a:rPr>
              <a:t>Joseph Haydn: Menuet 3. stavek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690949"/>
            <a:ext cx="10134600" cy="2468880"/>
          </a:xfrm>
        </p:spPr>
      </p:pic>
    </p:spTree>
    <p:extLst>
      <p:ext uri="{BB962C8B-B14F-4D97-AF65-F5344CB8AC3E}">
        <p14:creationId xmlns:p14="http://schemas.microsoft.com/office/powerpoint/2010/main" val="34243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hlinkClick r:id="rId2"/>
              </a:rPr>
              <a:t>Joseph Haydn: Rondo 4. stavek, 1., 2., in 3. tema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14" y="2050868"/>
            <a:ext cx="9784080" cy="2717075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171" y="4883182"/>
            <a:ext cx="7792537" cy="213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17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454</Words>
  <Application>Microsoft Office PowerPoint</Application>
  <PresentationFormat>Širokozaslonsko</PresentationFormat>
  <Paragraphs>47</Paragraphs>
  <Slides>22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Officeova tema</vt:lpstr>
      <vt:lpstr>GLASBENE OBLIKE</vt:lpstr>
      <vt:lpstr> OSNOVNI GLASBENI ELEMENT</vt:lpstr>
      <vt:lpstr>PowerPointova predstavitev</vt:lpstr>
      <vt:lpstr>P/ Ludwig van Beethoven: 1. in 2. tema, 1. st., Simfonija št. 5, c - mol</vt:lpstr>
      <vt:lpstr>                      SONATNA OBLIKA</vt:lpstr>
      <vt:lpstr>Joseph Haydn: 1. in 2. tema, 1. st. Vivace assai, simfonija Z udarcem na pavke</vt:lpstr>
      <vt:lpstr>Joseph Haydn: Andante 2. stavek</vt:lpstr>
      <vt:lpstr>Joseph Haydn: Menuet 3. stavek</vt:lpstr>
      <vt:lpstr>Joseph Haydn: Rondo 4. stavek, 1., 2., in 3. tema</vt:lpstr>
      <vt:lpstr>                         SIMFONIJA</vt:lpstr>
      <vt:lpstr>PowerPointova predstavitev</vt:lpstr>
      <vt:lpstr>                    SIMFONIČNA PESNITEV</vt:lpstr>
      <vt:lpstr>PowerPointova predstavitev</vt:lpstr>
      <vt:lpstr>PowerPointova predstavitev</vt:lpstr>
      <vt:lpstr>PowerPointova predstavitev</vt:lpstr>
      <vt:lpstr>PowerPointova predstavitev</vt:lpstr>
      <vt:lpstr>Peter Iljič Čajkovski: Koncert za klavir in orkester, št. 1  b – mol</vt:lpstr>
      <vt:lpstr>Peter Iljič Čajkovski: 1. tema, 1. stavek</vt:lpstr>
      <vt:lpstr>Peter Iljič Čajkovski: 2. tema, 1. stavek, Koncert za klavir in orkester, št. 1  b – mol </vt:lpstr>
      <vt:lpstr>Peter Iljič Čajkovski: Andante semplice</vt:lpstr>
      <vt:lpstr>Peter Iljič Čajkovski: Allegro con fuoco</vt:lpstr>
      <vt:lpstr>             SOLISTIČNI KONCERT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GLASBENE OBLIKE</dc:title>
  <dc:creator>Marta Žgajner</dc:creator>
  <cp:lastModifiedBy>Marta Žgajner</cp:lastModifiedBy>
  <cp:revision>81</cp:revision>
  <dcterms:created xsi:type="dcterms:W3CDTF">2017-03-16T07:39:28Z</dcterms:created>
  <dcterms:modified xsi:type="dcterms:W3CDTF">2020-04-16T07:53:02Z</dcterms:modified>
</cp:coreProperties>
</file>