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4" r:id="rId6"/>
    <p:sldId id="262" r:id="rId7"/>
    <p:sldId id="261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D938D-E1E5-4DE8-9CFB-1ADED95208B0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3D510-676D-4591-82AD-7167234DE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92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3D510-676D-4591-82AD-7167234DEB07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55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950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81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76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20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5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27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02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68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11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07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94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7327-90C2-44E0-82B7-ADE967824173}" type="datetimeFigureOut">
              <a:rPr lang="sl-SI" smtClean="0"/>
              <a:t>21.3.2020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1AB8-8E27-4A69-9625-038D16C926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15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Z4tMqdV79k" TargetMode="External"/><Relationship Id="rId5" Type="http://schemas.openxmlformats.org/officeDocument/2006/relationships/hyperlink" Target="https://www.youtube.com/watch?v=9DKXgepNQs4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PeVUiuV3Sw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RwphN_B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DMcWSYali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baletu.weebly.com/uploads/4/9/0/7/49079423/6324934_orig.jpg" TargetMode="External"/><Relationship Id="rId7" Type="http://schemas.openxmlformats.org/officeDocument/2006/relationships/hyperlink" Target="https://www.youtube.com/watch?v=Xd2nTXsivH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vseobaletu.weebly.com/uploads/4/9/0/7/49079423/1492252_orig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ulRlk5a60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m5qrohZqh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Do3h1Tu7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m7aMbyu2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vYyrIbYC8k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youtube.com/watch?v=ryFyVpqbqG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12167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l-SI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BALET</a:t>
            </a:r>
            <a:endParaRPr lang="sl-SI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Rezultat iskanja slik za ba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439248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ergament 2 5"/>
          <p:cNvSpPr/>
          <p:nvPr/>
        </p:nvSpPr>
        <p:spPr>
          <a:xfrm>
            <a:off x="3007862" y="2636912"/>
            <a:ext cx="5472608" cy="114247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beseda izhaja iz italijanske besede </a:t>
            </a:r>
            <a:r>
              <a:rPr lang="sl-SI" sz="2400" b="1" dirty="0" err="1"/>
              <a:t>ballo</a:t>
            </a:r>
            <a:r>
              <a:rPr lang="sl-SI" sz="2400" dirty="0"/>
              <a:t>, kar pomeni ples</a:t>
            </a:r>
          </a:p>
        </p:txBody>
      </p:sp>
    </p:spTree>
    <p:extLst>
      <p:ext uri="{BB962C8B-B14F-4D97-AF65-F5344CB8AC3E}">
        <p14:creationId xmlns:p14="http://schemas.microsoft.com/office/powerpoint/2010/main" val="29987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</a:t>
            </a:r>
            <a:endParaRPr lang="sl-SI" dirty="0"/>
          </a:p>
        </p:txBody>
      </p:sp>
      <p:pic>
        <p:nvPicPr>
          <p:cNvPr id="6" name="Slika 5" descr="Rezultat iskanja slik za bal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39" y="96872"/>
            <a:ext cx="4646479" cy="333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Rezultat iskanja slik za ba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174"/>
            <a:ext cx="4598035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grada vsebine 4" descr="C:\Users\Ucitelj\Desktop\Balet 6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77542"/>
            <a:ext cx="4536504" cy="33272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avokotnik 6"/>
          <p:cNvSpPr/>
          <p:nvPr/>
        </p:nvSpPr>
        <p:spPr>
          <a:xfrm>
            <a:off x="5004048" y="4055294"/>
            <a:ext cx="3816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5"/>
              </a:rPr>
              <a:t>https://www.youtube.com/watch?v=9DKXgepNQs4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4932040" y="5301208"/>
            <a:ext cx="388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6"/>
              </a:rPr>
              <a:t>https://www.youtube.com/watch?v=wZ4tMqdV79k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463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77500" lnSpcReduction="20000"/>
          </a:bodyPr>
          <a:lstStyle/>
          <a:p>
            <a:endParaRPr lang="sl-SI" dirty="0" smtClean="0"/>
          </a:p>
          <a:p>
            <a:r>
              <a:rPr lang="sl-SI" dirty="0" smtClean="0"/>
              <a:t>                                  </a:t>
            </a:r>
          </a:p>
          <a:p>
            <a:r>
              <a:rPr lang="sl-SI" dirty="0" smtClean="0"/>
              <a:t>                                                      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Balet se danes izvaja tudi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ob   </a:t>
            </a:r>
            <a:endParaRPr lang="sl-SI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zabavni,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popularni glasbi. 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b="1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www.youtube.com/watch?v=PeVUiuV3Sw4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   </a:t>
            </a:r>
            <a:r>
              <a:rPr lang="sl-SI" b="1" dirty="0" smtClean="0"/>
              <a:t>Pripravila Liljana Krošl </a:t>
            </a:r>
            <a:endParaRPr lang="sl-SI" b="1" dirty="0"/>
          </a:p>
        </p:txBody>
      </p:sp>
      <p:pic>
        <p:nvPicPr>
          <p:cNvPr id="4" name="Slika 3" descr="Rezultat iskanja slik za ba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102"/>
            <a:ext cx="3563888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3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107504" y="188640"/>
            <a:ext cx="5288427" cy="2655943"/>
          </a:xfrm>
          <a:prstGeom prst="wedgeRoundRect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Balet je </a:t>
            </a:r>
            <a:r>
              <a:rPr lang="sl-SI" sz="2400" b="1" u="sng" dirty="0">
                <a:solidFill>
                  <a:schemeClr val="accent2">
                    <a:lumMod val="75000"/>
                  </a:schemeClr>
                </a:solidFill>
              </a:rPr>
              <a:t>glasbeno-gledališko delo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, pri  katerem plesalci vsebino izražajo ob glasbi z </a:t>
            </a:r>
            <a:r>
              <a:rPr lang="sl-SI" sz="2400" b="1" u="sng" dirty="0">
                <a:solidFill>
                  <a:schemeClr val="accent2">
                    <a:lumMod val="75000"/>
                  </a:schemeClr>
                </a:solidFill>
              </a:rPr>
              <a:t>umetniškim plesom in pantomimo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 (glasba je živa ali posneta).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ni oblaček 8"/>
          <p:cNvSpPr/>
          <p:nvPr/>
        </p:nvSpPr>
        <p:spPr>
          <a:xfrm>
            <a:off x="5795903" y="3429000"/>
            <a:ext cx="3025201" cy="1512168"/>
          </a:xfrm>
          <a:prstGeom prst="wedgeEllipse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rgbClr val="00B0F0"/>
                </a:solidFill>
              </a:rPr>
              <a:t>Baletni prizori so </a:t>
            </a:r>
            <a:r>
              <a:rPr lang="sl-SI" sz="2400" b="1" dirty="0">
                <a:solidFill>
                  <a:srgbClr val="00B0F0"/>
                </a:solidFill>
              </a:rPr>
              <a:t>tudi </a:t>
            </a:r>
            <a:r>
              <a:rPr lang="sl-SI" sz="2400" b="1" dirty="0" smtClean="0">
                <a:solidFill>
                  <a:srgbClr val="00B0F0"/>
                </a:solidFill>
              </a:rPr>
              <a:t>v  operi.</a:t>
            </a:r>
            <a:endParaRPr lang="sl-SI" sz="2400" b="1" dirty="0">
              <a:solidFill>
                <a:srgbClr val="00B0F0"/>
              </a:solidFill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5142628" y="1196752"/>
            <a:ext cx="3678476" cy="2016224"/>
          </a:xfrm>
          <a:prstGeom prst="wedgeRoundRect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0070C0"/>
                </a:solidFill>
              </a:rPr>
              <a:t>Balet torej vsebuje: </a:t>
            </a:r>
            <a:r>
              <a:rPr lang="sl-SI" sz="2400" b="1" u="sng" dirty="0">
                <a:solidFill>
                  <a:srgbClr val="0070C0"/>
                </a:solidFill>
              </a:rPr>
              <a:t>glasbo</a:t>
            </a:r>
            <a:r>
              <a:rPr lang="sl-SI" sz="2400" b="1" dirty="0">
                <a:solidFill>
                  <a:srgbClr val="0070C0"/>
                </a:solidFill>
              </a:rPr>
              <a:t>, </a:t>
            </a:r>
            <a:r>
              <a:rPr lang="sl-SI" sz="2400" b="1" u="sng" dirty="0">
                <a:solidFill>
                  <a:srgbClr val="0070C0"/>
                </a:solidFill>
              </a:rPr>
              <a:t>zgodbo</a:t>
            </a:r>
            <a:r>
              <a:rPr lang="sl-SI" sz="2400" b="1" dirty="0">
                <a:solidFill>
                  <a:srgbClr val="0070C0"/>
                </a:solidFill>
              </a:rPr>
              <a:t>, </a:t>
            </a:r>
            <a:r>
              <a:rPr lang="sl-SI" sz="2400" b="1" u="sng" dirty="0">
                <a:solidFill>
                  <a:srgbClr val="0070C0"/>
                </a:solidFill>
              </a:rPr>
              <a:t>ples</a:t>
            </a:r>
            <a:r>
              <a:rPr lang="sl-SI" sz="2400" b="1" dirty="0">
                <a:solidFill>
                  <a:srgbClr val="0070C0"/>
                </a:solidFill>
              </a:rPr>
              <a:t>, </a:t>
            </a:r>
            <a:r>
              <a:rPr lang="sl-SI" sz="2400" b="1" u="sng" dirty="0">
                <a:solidFill>
                  <a:srgbClr val="0070C0"/>
                </a:solidFill>
              </a:rPr>
              <a:t>sceno</a:t>
            </a:r>
            <a:r>
              <a:rPr lang="sl-SI" sz="2400" b="1" dirty="0">
                <a:solidFill>
                  <a:srgbClr val="0070C0"/>
                </a:solidFill>
              </a:rPr>
              <a:t> in </a:t>
            </a:r>
            <a:r>
              <a:rPr lang="sl-SI" sz="2400" b="1" u="sng" dirty="0" smtClean="0">
                <a:solidFill>
                  <a:srgbClr val="0070C0"/>
                </a:solidFill>
              </a:rPr>
              <a:t>kostume</a:t>
            </a:r>
            <a:r>
              <a:rPr lang="sl-SI" sz="2400" b="1" dirty="0" smtClean="0">
                <a:solidFill>
                  <a:srgbClr val="0070C0"/>
                </a:solidFill>
              </a:rPr>
              <a:t>.</a:t>
            </a:r>
            <a:endParaRPr lang="sl-SI" sz="2400" b="1" dirty="0">
              <a:solidFill>
                <a:srgbClr val="0070C0"/>
              </a:solidFill>
            </a:endParaRPr>
          </a:p>
        </p:txBody>
      </p:sp>
      <p:pic>
        <p:nvPicPr>
          <p:cNvPr id="10" name="Ograda vsebine 9" descr="Rezultat iskanja slik za bale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2653"/>
            <a:ext cx="2953514" cy="26666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4288877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3"/>
              </a:rPr>
              <a:t>https://www.youtube.com/watch?v=mIRwphN_BEs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4282845" y="61059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4"/>
              </a:rPr>
              <a:t>https://www.youtube.com/watch?v=IDMcWSYali8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70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blak 3"/>
          <p:cNvSpPr/>
          <p:nvPr/>
        </p:nvSpPr>
        <p:spPr>
          <a:xfrm>
            <a:off x="3995936" y="2276872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blak 5"/>
          <p:cNvSpPr/>
          <p:nvPr/>
        </p:nvSpPr>
        <p:spPr>
          <a:xfrm>
            <a:off x="333242" y="172616"/>
            <a:ext cx="8343214" cy="5688632"/>
          </a:xfrm>
          <a:prstGeom prst="cloud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Za </a:t>
            </a:r>
            <a:r>
              <a:rPr lang="sl-SI" sz="2400" b="1" u="sng" dirty="0">
                <a:solidFill>
                  <a:srgbClr val="002060"/>
                </a:solidFill>
              </a:rPr>
              <a:t>nastanek</a:t>
            </a:r>
            <a:r>
              <a:rPr lang="sl-SI" sz="2400" b="1" dirty="0">
                <a:solidFill>
                  <a:srgbClr val="0070C0"/>
                </a:solidFill>
              </a:rPr>
              <a:t> baleta je potrebna </a:t>
            </a:r>
            <a:r>
              <a:rPr lang="sl-SI" sz="2400" b="1" u="sng" dirty="0">
                <a:solidFill>
                  <a:srgbClr val="0070C0"/>
                </a:solidFill>
              </a:rPr>
              <a:t>zgodba</a:t>
            </a:r>
            <a:r>
              <a:rPr lang="sl-SI" sz="2400" b="1" dirty="0">
                <a:solidFill>
                  <a:srgbClr val="0070C0"/>
                </a:solidFill>
              </a:rPr>
              <a:t> in </a:t>
            </a:r>
            <a:r>
              <a:rPr lang="sl-SI" sz="2400" b="1" u="sng" dirty="0">
                <a:solidFill>
                  <a:srgbClr val="0070C0"/>
                </a:solidFill>
              </a:rPr>
              <a:t>scenarij</a:t>
            </a:r>
            <a:r>
              <a:rPr lang="sl-SI" sz="2400" b="1" dirty="0">
                <a:solidFill>
                  <a:srgbClr val="0070C0"/>
                </a:solidFill>
              </a:rPr>
              <a:t> (naštevanje dogodkov, plesnih </a:t>
            </a:r>
            <a:r>
              <a:rPr lang="sl-SI" sz="2400" b="1" dirty="0" smtClean="0">
                <a:solidFill>
                  <a:srgbClr val="0070C0"/>
                </a:solidFill>
              </a:rPr>
              <a:t>prizorov…), </a:t>
            </a:r>
            <a:r>
              <a:rPr lang="sl-SI" sz="2400" b="1" dirty="0">
                <a:solidFill>
                  <a:srgbClr val="0070C0"/>
                </a:solidFill>
              </a:rPr>
              <a:t>ki je v pomoč </a:t>
            </a:r>
            <a:r>
              <a:rPr lang="sl-SI" sz="2400" b="1" dirty="0">
                <a:solidFill>
                  <a:srgbClr val="002060"/>
                </a:solidFill>
              </a:rPr>
              <a:t>skladatelju</a:t>
            </a:r>
            <a:r>
              <a:rPr lang="sl-SI" sz="2400" b="1" dirty="0">
                <a:solidFill>
                  <a:srgbClr val="0070C0"/>
                </a:solidFill>
              </a:rPr>
              <a:t> za ustvarjanje </a:t>
            </a:r>
            <a:r>
              <a:rPr lang="sl-SI" sz="2400" b="1" u="sng" dirty="0">
                <a:solidFill>
                  <a:srgbClr val="0070C0"/>
                </a:solidFill>
              </a:rPr>
              <a:t>glasbe</a:t>
            </a:r>
            <a:r>
              <a:rPr lang="sl-SI" sz="2400" b="1" dirty="0">
                <a:solidFill>
                  <a:srgbClr val="0070C0"/>
                </a:solidFill>
              </a:rPr>
              <a:t> in </a:t>
            </a:r>
            <a:r>
              <a:rPr lang="sl-SI" sz="2400" b="1" dirty="0">
                <a:solidFill>
                  <a:srgbClr val="002060"/>
                </a:solidFill>
              </a:rPr>
              <a:t>koreografu</a:t>
            </a:r>
            <a:r>
              <a:rPr lang="sl-SI" sz="2400" b="1" dirty="0">
                <a:solidFill>
                  <a:srgbClr val="0070C0"/>
                </a:solidFill>
              </a:rPr>
              <a:t>, ki oblikuje </a:t>
            </a:r>
            <a:r>
              <a:rPr lang="sl-SI" sz="2400" b="1" u="sng" dirty="0">
                <a:solidFill>
                  <a:srgbClr val="0070C0"/>
                </a:solidFill>
              </a:rPr>
              <a:t>plesno dogajanje</a:t>
            </a:r>
            <a:r>
              <a:rPr lang="sl-SI" sz="2400" b="1" dirty="0">
                <a:solidFill>
                  <a:srgbClr val="0070C0"/>
                </a:solidFill>
              </a:rPr>
              <a:t>; za </a:t>
            </a:r>
            <a:r>
              <a:rPr lang="sl-SI" sz="2400" b="1" u="sng" dirty="0">
                <a:solidFill>
                  <a:srgbClr val="7030A0"/>
                </a:solidFill>
              </a:rPr>
              <a:t>uprizoritev </a:t>
            </a:r>
            <a:r>
              <a:rPr lang="sl-SI" sz="2400" b="1" dirty="0">
                <a:solidFill>
                  <a:srgbClr val="0070C0"/>
                </a:solidFill>
              </a:rPr>
              <a:t>pa sta potrebna še </a:t>
            </a:r>
            <a:r>
              <a:rPr lang="sl-SI" sz="2400" b="1" dirty="0">
                <a:solidFill>
                  <a:srgbClr val="7030A0"/>
                </a:solidFill>
              </a:rPr>
              <a:t>scenograf,</a:t>
            </a:r>
            <a:r>
              <a:rPr lang="sl-SI" sz="2400" b="1" dirty="0">
                <a:solidFill>
                  <a:srgbClr val="0070C0"/>
                </a:solidFill>
              </a:rPr>
              <a:t> ki oblikuje </a:t>
            </a:r>
            <a:r>
              <a:rPr lang="sl-SI" sz="2400" b="1" u="sng" dirty="0">
                <a:solidFill>
                  <a:srgbClr val="0070C0"/>
                </a:solidFill>
              </a:rPr>
              <a:t>sceno</a:t>
            </a:r>
            <a:r>
              <a:rPr lang="sl-SI" sz="2400" b="1" dirty="0">
                <a:solidFill>
                  <a:srgbClr val="0070C0"/>
                </a:solidFill>
              </a:rPr>
              <a:t> (ozadje) in </a:t>
            </a:r>
            <a:r>
              <a:rPr lang="sl-SI" sz="2400" b="1" dirty="0">
                <a:solidFill>
                  <a:srgbClr val="7030A0"/>
                </a:solidFill>
              </a:rPr>
              <a:t>kostumograf</a:t>
            </a:r>
            <a:r>
              <a:rPr lang="sl-SI" sz="2400" b="1" dirty="0">
                <a:solidFill>
                  <a:srgbClr val="0070C0"/>
                </a:solidFill>
              </a:rPr>
              <a:t>, ki izriše </a:t>
            </a:r>
            <a:r>
              <a:rPr lang="sl-SI" sz="2400" b="1" u="sng" dirty="0">
                <a:solidFill>
                  <a:srgbClr val="0070C0"/>
                </a:solidFill>
              </a:rPr>
              <a:t>kostume</a:t>
            </a:r>
            <a:r>
              <a:rPr lang="sl-SI" sz="2400" b="1" dirty="0">
                <a:solidFill>
                  <a:srgbClr val="0070C0"/>
                </a:solidFill>
              </a:rPr>
              <a:t> (oblačila</a:t>
            </a:r>
            <a:r>
              <a:rPr lang="sl-SI" sz="2400" b="1" dirty="0" smtClean="0">
                <a:solidFill>
                  <a:srgbClr val="0070C0"/>
                </a:solidFill>
              </a:rPr>
              <a:t>).</a:t>
            </a:r>
            <a:endParaRPr lang="sl-SI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Zaokrožen pravokotni oblaček 3"/>
          <p:cNvSpPr/>
          <p:nvPr/>
        </p:nvSpPr>
        <p:spPr>
          <a:xfrm>
            <a:off x="1691680" y="1556792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Zaokrožen pravokotni oblaček 4"/>
          <p:cNvSpPr/>
          <p:nvPr/>
        </p:nvSpPr>
        <p:spPr>
          <a:xfrm>
            <a:off x="251520" y="199550"/>
            <a:ext cx="4464496" cy="3589490"/>
          </a:xfrm>
          <a:prstGeom prst="wedgeRoundRect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Najbolj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prepoznavno baletno oblačilo je </a:t>
            </a:r>
            <a:r>
              <a:rPr lang="sl-SI" sz="2400" b="1" i="1" dirty="0" err="1">
                <a:solidFill>
                  <a:schemeClr val="accent2">
                    <a:lumMod val="75000"/>
                  </a:schemeClr>
                </a:solidFill>
              </a:rPr>
              <a:t>tutu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kratko krilce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, ki stoji navzven in je namenjeno le za nastopanje na odru in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baletni copati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 , t.i. 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</a:rPr>
              <a:t>pointe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 baletni copati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, s pomočjo katerih baletke lahko stojijo na konicah svojih prstov, za fante pa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pajkice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6" name="Slika 15" descr="C:\Users\Ucitelj\Desktop\Balet 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17646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aokrožen pravokotni oblaček 8"/>
          <p:cNvSpPr/>
          <p:nvPr/>
        </p:nvSpPr>
        <p:spPr>
          <a:xfrm>
            <a:off x="5129808" y="199550"/>
            <a:ext cx="3456384" cy="2448272"/>
          </a:xfrm>
          <a:prstGeom prst="wedgeRoundRect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b="1" dirty="0" smtClean="0">
                <a:solidFill>
                  <a:srgbClr val="0070C0"/>
                </a:solidFill>
              </a:rPr>
              <a:t>Balet</a:t>
            </a:r>
            <a:r>
              <a:rPr lang="sl-SI" sz="2400" dirty="0" smtClean="0">
                <a:solidFill>
                  <a:srgbClr val="0070C0"/>
                </a:solidFill>
              </a:rPr>
              <a:t> </a:t>
            </a:r>
            <a:r>
              <a:rPr lang="sl-SI" sz="2400" dirty="0">
                <a:solidFill>
                  <a:srgbClr val="0070C0"/>
                </a:solidFill>
              </a:rPr>
              <a:t>se </a:t>
            </a:r>
            <a:r>
              <a:rPr lang="sl-SI" sz="2400" u="sng" dirty="0">
                <a:solidFill>
                  <a:srgbClr val="0070C0"/>
                </a:solidFill>
              </a:rPr>
              <a:t>razlikuje</a:t>
            </a:r>
            <a:r>
              <a:rPr lang="sl-SI" sz="2400" dirty="0">
                <a:solidFill>
                  <a:srgbClr val="0070C0"/>
                </a:solidFill>
              </a:rPr>
              <a:t> od drugih vrst plesa po tem, da so stopala </a:t>
            </a:r>
            <a:r>
              <a:rPr lang="sl-SI" sz="2400" dirty="0" smtClean="0">
                <a:solidFill>
                  <a:srgbClr val="0070C0"/>
                </a:solidFill>
              </a:rPr>
              <a:t>obrnjena s prsti navzven in da se pleše po </a:t>
            </a:r>
            <a:r>
              <a:rPr lang="sl-SI" sz="2400" dirty="0">
                <a:solidFill>
                  <a:srgbClr val="0070C0"/>
                </a:solidFill>
              </a:rPr>
              <a:t>konicah </a:t>
            </a:r>
            <a:r>
              <a:rPr lang="sl-SI" sz="2400" dirty="0" smtClean="0">
                <a:solidFill>
                  <a:srgbClr val="0070C0"/>
                </a:solidFill>
              </a:rPr>
              <a:t>prstov.</a:t>
            </a:r>
            <a:endParaRPr lang="sl-SI" sz="2400" dirty="0">
              <a:solidFill>
                <a:srgbClr val="0070C0"/>
              </a:solidFill>
            </a:endParaRPr>
          </a:p>
        </p:txBody>
      </p:sp>
      <p:pic>
        <p:nvPicPr>
          <p:cNvPr id="14" name="Slika 13" descr="https://vseobaletu.weebly.com/uploads/4/9/0/7/49079423/632493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7055"/>
            <a:ext cx="2880320" cy="216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grada vsebine 12" descr="https://vseobaletu.weebly.com/uploads/4/9/0/7/49079423/1492252.jp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1945037" cy="2041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avokotnik 16"/>
          <p:cNvSpPr/>
          <p:nvPr/>
        </p:nvSpPr>
        <p:spPr>
          <a:xfrm>
            <a:off x="3635896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7"/>
              </a:rPr>
              <a:t>https://www.youtube.com/watch?v=Xd2nTXsivHs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08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Rezultat iskanja slik za bal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01511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grada vsebine 4" descr="C:\Users\Ucitelj\Desktop\Slika balet 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0445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Povezana sli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11" y="3356992"/>
            <a:ext cx="42484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bale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80928"/>
            <a:ext cx="444552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avokotnik 9"/>
          <p:cNvSpPr/>
          <p:nvPr/>
        </p:nvSpPr>
        <p:spPr>
          <a:xfrm>
            <a:off x="1979712" y="60604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6"/>
              </a:rPr>
              <a:t>https://www.youtube.com/watch?v=NulRlk5a60M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94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Zaokrožen pravokotni oblaček 4"/>
          <p:cNvSpPr/>
          <p:nvPr/>
        </p:nvSpPr>
        <p:spPr>
          <a:xfrm>
            <a:off x="251520" y="116632"/>
            <a:ext cx="4392488" cy="2232248"/>
          </a:xfrm>
          <a:prstGeom prst="wedgeRoundRect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Otroci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 se z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baletom 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pričnejo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ukvarjati pri 3 ali 4 letih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.  Vadijo v dvorani ob drogu, kjer je tudi ogledalo.  Deklice imajo oblečen </a:t>
            </a:r>
            <a:r>
              <a:rPr lang="sl-SI" sz="2400" u="sng" dirty="0" smtClean="0">
                <a:solidFill>
                  <a:schemeClr val="accent2">
                    <a:lumMod val="75000"/>
                  </a:schemeClr>
                </a:solidFill>
              </a:rPr>
              <a:t>dres,</a:t>
            </a:r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 fantje pa </a:t>
            </a:r>
            <a:r>
              <a:rPr lang="sl-SI" sz="2400" u="sng" dirty="0" smtClean="0">
                <a:solidFill>
                  <a:schemeClr val="accent2">
                    <a:lumMod val="75000"/>
                  </a:schemeClr>
                </a:solidFill>
              </a:rPr>
              <a:t>pajkice.</a:t>
            </a:r>
            <a:endParaRPr lang="sl-SI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Slika 6" descr="Rezultat iskanja slik za bal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816424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grada vsebine 5" descr="Rezultat iskanja slik za balet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693965"/>
            <a:ext cx="5047875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/>
          <p:cNvSpPr/>
          <p:nvPr/>
        </p:nvSpPr>
        <p:spPr>
          <a:xfrm>
            <a:off x="1763688" y="6066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4"/>
              </a:rPr>
              <a:t>https://www.youtube.com/watch?v=Um5qrohZqhg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77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Zaokrožen pravokotni oblaček 3"/>
          <p:cNvSpPr/>
          <p:nvPr/>
        </p:nvSpPr>
        <p:spPr>
          <a:xfrm>
            <a:off x="277207" y="116632"/>
            <a:ext cx="8712968" cy="3024336"/>
          </a:xfrm>
          <a:prstGeom prst="wedgeRoundRect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dirty="0">
                <a:solidFill>
                  <a:srgbClr val="C00000"/>
                </a:solidFill>
              </a:rPr>
              <a:t>P</a:t>
            </a:r>
            <a:r>
              <a:rPr lang="sl-SI" sz="2400" dirty="0" smtClean="0">
                <a:solidFill>
                  <a:srgbClr val="C00000"/>
                </a:solidFill>
              </a:rPr>
              <a:t>oznamo </a:t>
            </a:r>
            <a:r>
              <a:rPr lang="sl-SI" sz="2400" dirty="0">
                <a:solidFill>
                  <a:srgbClr val="C00000"/>
                </a:solidFill>
              </a:rPr>
              <a:t>štiri vrste baleta: 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▪ </a:t>
            </a:r>
            <a:r>
              <a:rPr lang="sl-SI" sz="2400" b="1" dirty="0">
                <a:solidFill>
                  <a:srgbClr val="C00000"/>
                </a:solidFill>
              </a:rPr>
              <a:t>romantični</a:t>
            </a:r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b="1" dirty="0" smtClean="0">
                <a:solidFill>
                  <a:srgbClr val="C00000"/>
                </a:solidFill>
              </a:rPr>
              <a:t>bale</a:t>
            </a:r>
            <a:r>
              <a:rPr lang="sl-SI" sz="2400" dirty="0" smtClean="0">
                <a:solidFill>
                  <a:srgbClr val="C00000"/>
                </a:solidFill>
              </a:rPr>
              <a:t>t (vsebuje </a:t>
            </a:r>
            <a:r>
              <a:rPr lang="sl-SI" sz="2400" dirty="0">
                <a:solidFill>
                  <a:srgbClr val="C00000"/>
                </a:solidFill>
              </a:rPr>
              <a:t>več igranja in lažje plesne gibe), 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 ▪ </a:t>
            </a:r>
            <a:r>
              <a:rPr lang="sl-SI" sz="2400" b="1" dirty="0">
                <a:solidFill>
                  <a:srgbClr val="C00000"/>
                </a:solidFill>
              </a:rPr>
              <a:t>klasični </a:t>
            </a:r>
            <a:r>
              <a:rPr lang="sl-SI" sz="2400" b="1" dirty="0" smtClean="0">
                <a:solidFill>
                  <a:srgbClr val="C00000"/>
                </a:solidFill>
              </a:rPr>
              <a:t>bale</a:t>
            </a:r>
            <a:r>
              <a:rPr lang="sl-SI" sz="2400" dirty="0" smtClean="0">
                <a:solidFill>
                  <a:srgbClr val="C00000"/>
                </a:solidFill>
              </a:rPr>
              <a:t>t (tradicionalna </a:t>
            </a:r>
            <a:r>
              <a:rPr lang="sl-SI" sz="2400" dirty="0">
                <a:solidFill>
                  <a:srgbClr val="C00000"/>
                </a:solidFill>
              </a:rPr>
              <a:t>tehnika baleta  - pravilna drža, </a:t>
            </a:r>
            <a:r>
              <a:rPr lang="sl-SI" sz="2400" dirty="0" smtClean="0">
                <a:solidFill>
                  <a:srgbClr val="C00000"/>
                </a:solidFill>
              </a:rPr>
              <a:t>težji 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dirty="0" smtClean="0">
                <a:solidFill>
                  <a:srgbClr val="C00000"/>
                </a:solidFill>
              </a:rPr>
              <a:t>                               plesni gibi …),   </a:t>
            </a:r>
            <a:endParaRPr lang="sl-SI" sz="2400" dirty="0">
              <a:solidFill>
                <a:srgbClr val="C00000"/>
              </a:solidFill>
            </a:endParaRPr>
          </a:p>
          <a:p>
            <a:r>
              <a:rPr lang="sl-SI" sz="2400" dirty="0">
                <a:solidFill>
                  <a:srgbClr val="C00000"/>
                </a:solidFill>
              </a:rPr>
              <a:t>  ▪ </a:t>
            </a:r>
            <a:r>
              <a:rPr lang="sl-SI" sz="2400" b="1" dirty="0">
                <a:solidFill>
                  <a:srgbClr val="C00000"/>
                </a:solidFill>
              </a:rPr>
              <a:t>moderni </a:t>
            </a:r>
            <a:r>
              <a:rPr lang="sl-SI" sz="2400" b="1" dirty="0" smtClean="0">
                <a:solidFill>
                  <a:srgbClr val="C00000"/>
                </a:solidFill>
              </a:rPr>
              <a:t>balet </a:t>
            </a:r>
            <a:r>
              <a:rPr lang="sl-SI" sz="2400" dirty="0" smtClean="0">
                <a:solidFill>
                  <a:srgbClr val="C00000"/>
                </a:solidFill>
              </a:rPr>
              <a:t>(po </a:t>
            </a:r>
            <a:r>
              <a:rPr lang="sl-SI" sz="2400" dirty="0">
                <a:solidFill>
                  <a:srgbClr val="C00000"/>
                </a:solidFill>
              </a:rPr>
              <a:t>navadi nima vsebine, </a:t>
            </a:r>
            <a:r>
              <a:rPr lang="sl-SI" sz="2400" dirty="0" smtClean="0">
                <a:solidFill>
                  <a:srgbClr val="C00000"/>
                </a:solidFill>
              </a:rPr>
              <a:t>nadomeščajo </a:t>
            </a:r>
            <a:r>
              <a:rPr lang="sl-SI" sz="2400" dirty="0">
                <a:solidFill>
                  <a:srgbClr val="C00000"/>
                </a:solidFill>
              </a:rPr>
              <a:t>pa </a:t>
            </a:r>
            <a:r>
              <a:rPr lang="sl-SI" sz="2400" dirty="0" smtClean="0">
                <a:solidFill>
                  <a:srgbClr val="C00000"/>
                </a:solidFill>
              </a:rPr>
              <a:t>jo</a:t>
            </a:r>
          </a:p>
          <a:p>
            <a:r>
              <a:rPr lang="sl-SI" sz="2400" dirty="0">
                <a:solidFill>
                  <a:srgbClr val="C00000"/>
                </a:solidFill>
              </a:rPr>
              <a:t> </a:t>
            </a:r>
            <a:r>
              <a:rPr lang="sl-SI" sz="2400" dirty="0" smtClean="0">
                <a:solidFill>
                  <a:srgbClr val="C00000"/>
                </a:solidFill>
              </a:rPr>
              <a:t>                                občutja in razpoloženja) </a:t>
            </a:r>
            <a:endParaRPr lang="sl-SI" sz="2400" dirty="0">
              <a:solidFill>
                <a:srgbClr val="C00000"/>
              </a:solidFill>
            </a:endParaRPr>
          </a:p>
          <a:p>
            <a:r>
              <a:rPr lang="sl-SI" sz="2400" dirty="0">
                <a:solidFill>
                  <a:srgbClr val="C00000"/>
                </a:solidFill>
              </a:rPr>
              <a:t>  ▪ </a:t>
            </a:r>
            <a:r>
              <a:rPr lang="sl-SI" sz="2400" b="1" dirty="0">
                <a:solidFill>
                  <a:srgbClr val="C00000"/>
                </a:solidFill>
              </a:rPr>
              <a:t>jazz balet</a:t>
            </a:r>
            <a:r>
              <a:rPr lang="sl-SI" sz="2400" dirty="0">
                <a:solidFill>
                  <a:srgbClr val="C00000"/>
                </a:solidFill>
              </a:rPr>
              <a:t> (vsebuje elemente jazza in klasične tehnike baleta)</a:t>
            </a:r>
          </a:p>
        </p:txBody>
      </p:sp>
      <p:sp>
        <p:nvSpPr>
          <p:cNvPr id="5" name="Ovalni oblaček 4"/>
          <p:cNvSpPr/>
          <p:nvPr/>
        </p:nvSpPr>
        <p:spPr>
          <a:xfrm flipH="1">
            <a:off x="251520" y="3645024"/>
            <a:ext cx="2088232" cy="2448272"/>
          </a:xfrm>
          <a:prstGeom prst="wedgeEllipse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400" dirty="0">
                <a:solidFill>
                  <a:srgbClr val="7030A0"/>
                </a:solidFill>
              </a:rPr>
              <a:t>D</a:t>
            </a:r>
            <a:r>
              <a:rPr lang="sl-SI" sz="2400" dirty="0" smtClean="0">
                <a:solidFill>
                  <a:srgbClr val="7030A0"/>
                </a:solidFill>
              </a:rPr>
              <a:t>anes </a:t>
            </a:r>
            <a:r>
              <a:rPr lang="sl-SI" sz="2400" dirty="0">
                <a:solidFill>
                  <a:srgbClr val="7030A0"/>
                </a:solidFill>
              </a:rPr>
              <a:t>ustvarjajo tudi </a:t>
            </a:r>
            <a:r>
              <a:rPr lang="sl-SI" sz="2400" b="1" dirty="0">
                <a:solidFill>
                  <a:srgbClr val="7030A0"/>
                </a:solidFill>
              </a:rPr>
              <a:t>baletne </a:t>
            </a:r>
            <a:r>
              <a:rPr lang="sl-SI" sz="2400" b="1" dirty="0" smtClean="0">
                <a:solidFill>
                  <a:srgbClr val="7030A0"/>
                </a:solidFill>
              </a:rPr>
              <a:t>pravljice.</a:t>
            </a:r>
            <a:endParaRPr lang="sl-SI" sz="2400" dirty="0">
              <a:solidFill>
                <a:srgbClr val="7030A0"/>
              </a:solidFill>
            </a:endParaRPr>
          </a:p>
        </p:txBody>
      </p:sp>
      <p:pic>
        <p:nvPicPr>
          <p:cNvPr id="9" name="Ograda vsebine 8" descr="Rezultat iskanja slik za bale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65" y="3472061"/>
            <a:ext cx="5930343" cy="2621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275856" y="6118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3"/>
              </a:rPr>
              <a:t>https://www.youtube.com/watch?v=SyDo3h1Tu7c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57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8433" y="5921896"/>
            <a:ext cx="8229600" cy="608310"/>
          </a:xfrm>
        </p:spPr>
        <p:txBody>
          <a:bodyPr>
            <a:normAutofit fontScale="90000"/>
          </a:bodyPr>
          <a:lstStyle/>
          <a:p>
            <a:r>
              <a:rPr lang="sl-SI" dirty="0">
                <a:hlinkClick r:id="rId2"/>
              </a:rPr>
              <a:t>https://www.youtube.com/watch?v=ySm7aMbyu2w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62639" y="1395933"/>
            <a:ext cx="8229600" cy="4525963"/>
          </a:xfrm>
        </p:spPr>
        <p:txBody>
          <a:bodyPr/>
          <a:lstStyle/>
          <a:p>
            <a:r>
              <a:rPr lang="sl-SI" dirty="0">
                <a:hlinkClick r:id="rId2"/>
              </a:rPr>
              <a:t>https://www.youtube.com/watch?v=ySm7aMbyu2whttps://www.youtube.com/watch?v=ySm7aMbyu2whttps://www.youtube.com/watch?v=ySm7aMbyu2w</a:t>
            </a:r>
            <a:endParaRPr lang="sl-SI" dirty="0"/>
          </a:p>
        </p:txBody>
      </p:sp>
      <p:sp>
        <p:nvSpPr>
          <p:cNvPr id="6" name="Oblak 5"/>
          <p:cNvSpPr/>
          <p:nvPr/>
        </p:nvSpPr>
        <p:spPr>
          <a:xfrm>
            <a:off x="-108520" y="-819472"/>
            <a:ext cx="9036496" cy="6741368"/>
          </a:xfrm>
          <a:prstGeom prst="cloudCallou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l-SI" sz="2400" b="1" dirty="0" smtClean="0"/>
          </a:p>
          <a:p>
            <a:endParaRPr lang="sl-SI" sz="2400" b="1" dirty="0"/>
          </a:p>
          <a:p>
            <a:endParaRPr lang="sl-SI" sz="2400" b="1" dirty="0" smtClean="0"/>
          </a:p>
          <a:p>
            <a:r>
              <a:rPr lang="sl-SI" sz="2400" b="1" dirty="0" smtClean="0"/>
              <a:t>Najbolj </a:t>
            </a:r>
            <a:r>
              <a:rPr lang="sl-SI" sz="2400" b="1" dirty="0"/>
              <a:t>znani skladatelji in baleti</a:t>
            </a:r>
            <a:r>
              <a:rPr lang="sl-SI" sz="2400" b="1" dirty="0" smtClean="0"/>
              <a:t>:</a:t>
            </a:r>
          </a:p>
          <a:p>
            <a:endParaRPr lang="sl-SI" sz="2400" b="1" dirty="0" smtClean="0"/>
          </a:p>
          <a:p>
            <a:r>
              <a:rPr lang="sl-SI" sz="2400" dirty="0" smtClean="0"/>
              <a:t>• </a:t>
            </a:r>
            <a:r>
              <a:rPr lang="sl-SI" sz="2400" b="1" dirty="0" err="1" smtClean="0"/>
              <a:t>Adolphe</a:t>
            </a:r>
            <a:r>
              <a:rPr lang="sl-SI" sz="2400" b="1" dirty="0" smtClean="0"/>
              <a:t>-Charles </a:t>
            </a:r>
            <a:r>
              <a:rPr lang="sl-SI" sz="2400" b="1" dirty="0"/>
              <a:t>Adam</a:t>
            </a:r>
            <a:r>
              <a:rPr lang="sl-SI" sz="2400" dirty="0"/>
              <a:t>: </a:t>
            </a:r>
            <a:r>
              <a:rPr lang="sl-SI" sz="2400" u="sng" dirty="0" err="1" smtClean="0">
                <a:solidFill>
                  <a:srgbClr val="FF0000"/>
                </a:solidFill>
              </a:rPr>
              <a:t>Giselle</a:t>
            </a:r>
            <a:endParaRPr lang="sl-SI" sz="2400" u="sng" dirty="0"/>
          </a:p>
          <a:p>
            <a:r>
              <a:rPr lang="sl-SI" sz="2400" dirty="0" smtClean="0"/>
              <a:t>• </a:t>
            </a:r>
            <a:r>
              <a:rPr lang="sl-SI" sz="2400" b="1" dirty="0" smtClean="0"/>
              <a:t>Léo </a:t>
            </a:r>
            <a:r>
              <a:rPr lang="sl-SI" sz="2400" b="1" dirty="0" err="1"/>
              <a:t>Delibes</a:t>
            </a:r>
            <a:r>
              <a:rPr lang="sl-SI" sz="2400" dirty="0"/>
              <a:t>: </a:t>
            </a:r>
            <a:r>
              <a:rPr lang="sl-SI" sz="2400" u="sng" dirty="0" err="1">
                <a:solidFill>
                  <a:srgbClr val="FF0000"/>
                </a:solidFill>
              </a:rPr>
              <a:t>Coppélia</a:t>
            </a:r>
            <a:r>
              <a:rPr lang="sl-SI" sz="2400" dirty="0">
                <a:solidFill>
                  <a:schemeClr val="tx1"/>
                </a:solidFill>
              </a:rPr>
              <a:t>,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u="sng" dirty="0" err="1">
                <a:solidFill>
                  <a:srgbClr val="FF0000"/>
                </a:solidFill>
              </a:rPr>
              <a:t>Sylvia</a:t>
            </a:r>
            <a:endParaRPr lang="sl-SI" sz="2400" u="sng" dirty="0">
              <a:solidFill>
                <a:srgbClr val="FF0000"/>
              </a:solidFill>
            </a:endParaRPr>
          </a:p>
          <a:p>
            <a:r>
              <a:rPr lang="sl-SI" sz="2400" dirty="0" smtClean="0"/>
              <a:t>• </a:t>
            </a:r>
            <a:r>
              <a:rPr lang="sl-SI" sz="2400" b="1" dirty="0" smtClean="0"/>
              <a:t>Ludwig </a:t>
            </a:r>
            <a:r>
              <a:rPr lang="sl-SI" sz="2400" b="1" dirty="0" err="1"/>
              <a:t>Minkus</a:t>
            </a:r>
            <a:r>
              <a:rPr lang="sl-SI" sz="2400" dirty="0"/>
              <a:t>: </a:t>
            </a:r>
            <a:r>
              <a:rPr lang="sl-SI" sz="2400" u="sng" dirty="0">
                <a:solidFill>
                  <a:srgbClr val="FF0000"/>
                </a:solidFill>
              </a:rPr>
              <a:t>Bajadera</a:t>
            </a:r>
            <a:r>
              <a:rPr lang="sl-SI" sz="2400" dirty="0" smtClean="0">
                <a:solidFill>
                  <a:schemeClr val="tx1"/>
                </a:solidFill>
              </a:rPr>
              <a:t>, </a:t>
            </a:r>
            <a:r>
              <a:rPr lang="sl-SI" sz="2400" u="sng" dirty="0">
                <a:solidFill>
                  <a:srgbClr val="FF0000"/>
                </a:solidFill>
              </a:rPr>
              <a:t>Don </a:t>
            </a:r>
            <a:r>
              <a:rPr lang="sl-SI" sz="2400" u="sng" dirty="0" err="1">
                <a:solidFill>
                  <a:srgbClr val="FF0000"/>
                </a:solidFill>
              </a:rPr>
              <a:t>Kihot</a:t>
            </a:r>
            <a:endParaRPr lang="sl-SI" sz="2400" u="sng" dirty="0">
              <a:solidFill>
                <a:srgbClr val="FF0000"/>
              </a:solidFill>
            </a:endParaRPr>
          </a:p>
          <a:p>
            <a:r>
              <a:rPr lang="sl-SI" sz="2400" dirty="0" smtClean="0"/>
              <a:t>• </a:t>
            </a:r>
            <a:r>
              <a:rPr lang="sl-SI" sz="2400" b="1" dirty="0" smtClean="0">
                <a:solidFill>
                  <a:schemeClr val="tx1"/>
                </a:solidFill>
              </a:rPr>
              <a:t>Sergej </a:t>
            </a:r>
            <a:r>
              <a:rPr lang="sl-SI" sz="2400" b="1" dirty="0">
                <a:solidFill>
                  <a:schemeClr val="tx1"/>
                </a:solidFill>
              </a:rPr>
              <a:t>Prokofjev</a:t>
            </a:r>
            <a:r>
              <a:rPr lang="sl-SI" sz="2400" dirty="0"/>
              <a:t>: </a:t>
            </a:r>
            <a:r>
              <a:rPr lang="sl-SI" sz="2400" u="sng" dirty="0">
                <a:solidFill>
                  <a:srgbClr val="FF0000"/>
                </a:solidFill>
              </a:rPr>
              <a:t>Romeo in </a:t>
            </a:r>
            <a:r>
              <a:rPr lang="sl-SI" sz="2400" u="sng" dirty="0" smtClean="0">
                <a:solidFill>
                  <a:srgbClr val="FF0000"/>
                </a:solidFill>
              </a:rPr>
              <a:t>Julija</a:t>
            </a:r>
            <a:r>
              <a:rPr lang="sl-SI" sz="2400" dirty="0" smtClean="0"/>
              <a:t>, </a:t>
            </a:r>
            <a:r>
              <a:rPr lang="sl-SI" sz="2400" u="sng" dirty="0" smtClean="0">
                <a:solidFill>
                  <a:srgbClr val="FF0000"/>
                </a:solidFill>
              </a:rPr>
              <a:t>Pepelka</a:t>
            </a:r>
            <a:endParaRPr lang="sl-SI" sz="2400" u="sng" dirty="0">
              <a:solidFill>
                <a:srgbClr val="FF0000"/>
              </a:solidFill>
            </a:endParaRPr>
          </a:p>
          <a:p>
            <a:r>
              <a:rPr lang="sl-SI" sz="2400" dirty="0" smtClean="0"/>
              <a:t>• </a:t>
            </a:r>
            <a:r>
              <a:rPr lang="sl-SI" sz="2400" b="1" dirty="0" smtClean="0"/>
              <a:t>Igor </a:t>
            </a:r>
            <a:r>
              <a:rPr lang="sl-SI" sz="2400" b="1" dirty="0"/>
              <a:t>Stravinski: </a:t>
            </a:r>
            <a:r>
              <a:rPr lang="sl-SI" sz="2400" u="sng" dirty="0">
                <a:solidFill>
                  <a:srgbClr val="FF0000"/>
                </a:solidFill>
              </a:rPr>
              <a:t>Ognjeni ptič</a:t>
            </a:r>
            <a:r>
              <a:rPr lang="sl-SI" sz="2400" dirty="0">
                <a:solidFill>
                  <a:schemeClr val="tx1"/>
                </a:solidFill>
              </a:rPr>
              <a:t>,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u="sng" dirty="0" smtClean="0">
                <a:solidFill>
                  <a:srgbClr val="FF0000"/>
                </a:solidFill>
              </a:rPr>
              <a:t>Petruška</a:t>
            </a:r>
            <a:endParaRPr lang="sl-SI" sz="2400" u="sng" dirty="0">
              <a:solidFill>
                <a:srgbClr val="FF0000"/>
              </a:solidFill>
            </a:endParaRPr>
          </a:p>
          <a:p>
            <a:r>
              <a:rPr lang="sl-SI" sz="2400" dirty="0" smtClean="0"/>
              <a:t>• </a:t>
            </a:r>
            <a:r>
              <a:rPr lang="sl-SI" sz="2400" b="1" dirty="0" smtClean="0"/>
              <a:t>Peter </a:t>
            </a:r>
            <a:r>
              <a:rPr lang="sl-SI" sz="2400" b="1" dirty="0" err="1"/>
              <a:t>Iljič</a:t>
            </a:r>
            <a:r>
              <a:rPr lang="sl-SI" sz="2400" b="1" dirty="0"/>
              <a:t> Čajkovski:</a:t>
            </a:r>
            <a:r>
              <a:rPr lang="sl-SI" sz="2400" dirty="0"/>
              <a:t> </a:t>
            </a:r>
            <a:r>
              <a:rPr lang="sl-SI" sz="2400" u="sng" dirty="0">
                <a:solidFill>
                  <a:srgbClr val="FF0000"/>
                </a:solidFill>
              </a:rPr>
              <a:t>Labodje jezero</a:t>
            </a:r>
            <a:r>
              <a:rPr lang="sl-SI" sz="2400" dirty="0">
                <a:solidFill>
                  <a:schemeClr val="tx1"/>
                </a:solidFill>
              </a:rPr>
              <a:t>, </a:t>
            </a:r>
            <a:endParaRPr lang="sl-SI" sz="2400" dirty="0" smtClean="0">
              <a:solidFill>
                <a:schemeClr val="tx1"/>
              </a:solidFill>
            </a:endParaRPr>
          </a:p>
          <a:p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  </a:t>
            </a:r>
            <a:r>
              <a:rPr lang="sl-SI" sz="2400" u="sng" dirty="0" smtClean="0">
                <a:solidFill>
                  <a:srgbClr val="FF0000"/>
                </a:solidFill>
              </a:rPr>
              <a:t>Trnuljčica</a:t>
            </a:r>
            <a:r>
              <a:rPr lang="sl-SI" sz="2400" dirty="0" smtClean="0">
                <a:solidFill>
                  <a:schemeClr val="tx1"/>
                </a:solidFill>
              </a:rPr>
              <a:t>, </a:t>
            </a:r>
            <a:r>
              <a:rPr lang="sl-SI" sz="2400" u="sng" dirty="0" smtClean="0">
                <a:solidFill>
                  <a:srgbClr val="FF0000"/>
                </a:solidFill>
              </a:rPr>
              <a:t>Hrestač</a:t>
            </a:r>
            <a:endParaRPr lang="sl-SI" sz="2400" u="sng" dirty="0">
              <a:solidFill>
                <a:srgbClr val="FF0000"/>
              </a:solidFill>
            </a:endParaRPr>
          </a:p>
          <a:p>
            <a:r>
              <a:rPr lang="sl-SI" sz="2400" dirty="0" smtClean="0"/>
              <a:t>• </a:t>
            </a:r>
            <a:r>
              <a:rPr lang="sl-SI" sz="2400" b="1" dirty="0" smtClean="0"/>
              <a:t>Herman </a:t>
            </a:r>
            <a:r>
              <a:rPr lang="sl-SI" sz="2400" b="1" dirty="0"/>
              <a:t>Severin </a:t>
            </a:r>
            <a:r>
              <a:rPr lang="sl-SI" sz="2400" b="1" dirty="0" err="1"/>
              <a:t>Løvenskiold</a:t>
            </a:r>
            <a:r>
              <a:rPr lang="sl-SI" sz="2400" dirty="0"/>
              <a:t>: </a:t>
            </a:r>
            <a:r>
              <a:rPr lang="sl-SI" sz="2400" u="sng" dirty="0" err="1">
                <a:solidFill>
                  <a:srgbClr val="FF0000"/>
                </a:solidFill>
              </a:rPr>
              <a:t>Silfida</a:t>
            </a:r>
            <a:endParaRPr lang="sl-SI" sz="2400" u="sng" dirty="0">
              <a:solidFill>
                <a:srgbClr val="FF0000"/>
              </a:solidFill>
            </a:endParaRPr>
          </a:p>
          <a:p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7407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Rezultat iskanja slik za bal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7" y="-171400"/>
            <a:ext cx="424847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Rezultat iskanja slik za ba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11048"/>
            <a:ext cx="3303265" cy="231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grada vsebine 4" descr="Rezultat iskanja slik za balet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8353"/>
            <a:ext cx="450385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bale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" y="2363491"/>
            <a:ext cx="4673117" cy="213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Rezultat iskanja slik za bale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8" y="4509120"/>
            <a:ext cx="3920735" cy="2614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avokotnik 9"/>
          <p:cNvSpPr/>
          <p:nvPr/>
        </p:nvSpPr>
        <p:spPr>
          <a:xfrm>
            <a:off x="4568017" y="48769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7"/>
              </a:rPr>
              <a:t>https://www.youtube.com/watch?v=ryFyVpqbqGQ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4566592" y="56293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>
                <a:hlinkClick r:id="rId8"/>
              </a:rPr>
              <a:t>https://www.youtube.com/watch?v=nvYyrIbYC8k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97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351</Words>
  <Application>Microsoft Office PowerPoint</Application>
  <PresentationFormat>Diaprojekcija na zaslonu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BALET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https://www.youtube.com/watch?v=ySm7aMbyu2w</vt:lpstr>
      <vt:lpstr>PowerPointova predstavitev</vt:lpstr>
      <vt:lpstr>J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BALET</dc:title>
  <dc:creator>Ucitelj</dc:creator>
  <cp:lastModifiedBy>Ucitelj</cp:lastModifiedBy>
  <cp:revision>50</cp:revision>
  <dcterms:created xsi:type="dcterms:W3CDTF">2019-12-04T21:47:26Z</dcterms:created>
  <dcterms:modified xsi:type="dcterms:W3CDTF">2020-03-21T15:52:38Z</dcterms:modified>
</cp:coreProperties>
</file>