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Maven Pro" panose="020B0604020202020204" charset="-18"/>
      <p:regular r:id="rId9"/>
      <p:bold r:id="rId10"/>
    </p:embeddedFont>
    <p:embeddedFont>
      <p:font typeface="Nunito" panose="020B0604020202020204" charset="-18"/>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2b7d65334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2b7d6533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2b7d65334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2b7d6533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31b61a5ef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731b61a5ef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31b61a5ef_0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31b61a5ef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731b61a5ef_0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731b61a5ef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31b61a5ef_0_4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31b61a5ef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s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7OjqeyOvC1c"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www.youtube.com/watch?v=mgyNrLn2jWU" TargetMode="External"/><Relationship Id="rId7" Type="http://schemas.openxmlformats.org/officeDocument/2006/relationships/hyperlink" Target="http://www.youtube.com/watch?v=9h0ym_l2Wx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www.youtube.com/watch?v=2sa5RaiPLm0" TargetMode="External"/><Relationship Id="rId10" Type="http://schemas.openxmlformats.org/officeDocument/2006/relationships/image" Target="../media/image5.jpg"/><Relationship Id="rId4" Type="http://schemas.openxmlformats.org/officeDocument/2006/relationships/image" Target="../media/image2.jpg"/><Relationship Id="rId9" Type="http://schemas.openxmlformats.org/officeDocument/2006/relationships/hyperlink" Target="http://www.youtube.com/watch?v=y2M8KZB1HlY"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youtube.com/watch?v=lMl0kxzf4YU" TargetMode="External"/><Relationship Id="rId3" Type="http://schemas.openxmlformats.org/officeDocument/2006/relationships/hyperlink" Target="https://www.youtube.com/watch?v=9dzhBt0J8RM" TargetMode="External"/><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youtube.com/watch?v=cK0UFgnrIqY" TargetMode="External"/><Relationship Id="rId5" Type="http://schemas.openxmlformats.org/officeDocument/2006/relationships/image" Target="../media/image6.jpg"/><Relationship Id="rId4" Type="http://schemas.openxmlformats.org/officeDocument/2006/relationships/hyperlink" Target="http://www.youtube.com/watch?v=RXDIN9Qw4mY" TargetMode="External"/><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AF451"/>
        </a:solidFill>
        <a:effectLst/>
      </p:bgPr>
    </p:bg>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74500" y="506300"/>
            <a:ext cx="7387200" cy="22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 sz="2400" b="1">
                <a:solidFill>
                  <a:srgbClr val="000000"/>
                </a:solidFill>
              </a:rPr>
              <a:t>Tvoj naslov v zvezek:</a:t>
            </a:r>
            <a:endParaRPr sz="2400" b="1">
              <a:solidFill>
                <a:srgbClr val="000000"/>
              </a:solidFill>
            </a:endParaRPr>
          </a:p>
          <a:p>
            <a:pPr marL="0" lvl="0" indent="0" algn="l" rtl="0">
              <a:spcBef>
                <a:spcPts val="0"/>
              </a:spcBef>
              <a:spcAft>
                <a:spcPts val="0"/>
              </a:spcAft>
              <a:buNone/>
            </a:pPr>
            <a:r>
              <a:rPr lang="sl" sz="3600" b="1">
                <a:solidFill>
                  <a:srgbClr val="7030A0"/>
                </a:solidFill>
              </a:rPr>
              <a:t>GLASBENO POPOTOVANJE </a:t>
            </a:r>
            <a:endParaRPr sz="3600" b="1">
              <a:solidFill>
                <a:srgbClr val="7030A0"/>
              </a:solidFill>
            </a:endParaRPr>
          </a:p>
          <a:p>
            <a:pPr marL="0" lvl="0" indent="0" algn="l" rtl="0">
              <a:spcBef>
                <a:spcPts val="0"/>
              </a:spcBef>
              <a:spcAft>
                <a:spcPts val="0"/>
              </a:spcAft>
              <a:buNone/>
            </a:pPr>
            <a:r>
              <a:rPr lang="sl" sz="3600" b="1">
                <a:solidFill>
                  <a:srgbClr val="7030A0"/>
                </a:solidFill>
              </a:rPr>
              <a:t>V SVET GLASBIL učb. str.18 do 27</a:t>
            </a:r>
            <a:endParaRPr sz="3600"/>
          </a:p>
        </p:txBody>
      </p:sp>
      <p:sp>
        <p:nvSpPr>
          <p:cNvPr id="278" name="Google Shape;278;p13"/>
          <p:cNvSpPr txBox="1">
            <a:spLocks noGrp="1"/>
          </p:cNvSpPr>
          <p:nvPr>
            <p:ph type="subTitle" idx="1"/>
          </p:nvPr>
        </p:nvSpPr>
        <p:spPr>
          <a:xfrm>
            <a:off x="824000" y="2696325"/>
            <a:ext cx="4255500" cy="15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2400" b="1">
                <a:solidFill>
                  <a:srgbClr val="000000"/>
                </a:solidFill>
                <a:highlight>
                  <a:srgbClr val="B4A7D6"/>
                </a:highlight>
              </a:rPr>
              <a:t>PIHALA   IN   TROBILA</a:t>
            </a:r>
            <a:endParaRPr sz="2400" b="1">
              <a:solidFill>
                <a:srgbClr val="000000"/>
              </a:solidFill>
              <a:highlight>
                <a:srgbClr val="B4A7D6"/>
              </a:highlight>
            </a:endParaRPr>
          </a:p>
          <a:p>
            <a:pPr marL="0" lvl="0" indent="0" algn="l" rtl="0">
              <a:spcBef>
                <a:spcPts val="0"/>
              </a:spcBef>
              <a:spcAft>
                <a:spcPts val="0"/>
              </a:spcAft>
              <a:buNone/>
            </a:pPr>
            <a:endParaRPr b="1">
              <a:solidFill>
                <a:srgbClr val="000000"/>
              </a:solidFill>
              <a:highlight>
                <a:srgbClr val="FFFFFF"/>
              </a:highlight>
            </a:endParaRPr>
          </a:p>
          <a:p>
            <a:pPr marL="0" lvl="0" indent="0" algn="l" rtl="0">
              <a:spcBef>
                <a:spcPts val="0"/>
              </a:spcBef>
              <a:spcAft>
                <a:spcPts val="0"/>
              </a:spcAft>
              <a:buNone/>
            </a:pPr>
            <a:r>
              <a:rPr lang="sl" b="1">
                <a:solidFill>
                  <a:srgbClr val="000000"/>
                </a:solidFill>
                <a:highlight>
                  <a:srgbClr val="B4A7D6"/>
                </a:highlight>
              </a:rPr>
              <a:t>5. teden </a:t>
            </a:r>
            <a:endParaRPr b="1">
              <a:solidFill>
                <a:srgbClr val="000000"/>
              </a:solidFill>
              <a:highlight>
                <a:srgbClr val="B4A7D6"/>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AFF99"/>
        </a:solidFill>
        <a:effectLst/>
      </p:bgPr>
    </p:bg>
    <p:spTree>
      <p:nvGrpSpPr>
        <p:cNvPr id="1" name="Shape 282"/>
        <p:cNvGrpSpPr/>
        <p:nvPr/>
      </p:nvGrpSpPr>
      <p:grpSpPr>
        <a:xfrm>
          <a:off x="0" y="0"/>
          <a:ext cx="0" cy="0"/>
          <a:chOff x="0" y="0"/>
          <a:chExt cx="0" cy="0"/>
        </a:xfrm>
      </p:grpSpPr>
      <p:sp>
        <p:nvSpPr>
          <p:cNvPr id="283" name="Google Shape;283;p14"/>
          <p:cNvSpPr txBox="1"/>
          <p:nvPr/>
        </p:nvSpPr>
        <p:spPr>
          <a:xfrm>
            <a:off x="133575" y="76950"/>
            <a:ext cx="8820000" cy="50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sz="1800" b="1"/>
              <a:t>Navodila:</a:t>
            </a:r>
            <a:endParaRPr sz="1800" b="1"/>
          </a:p>
          <a:p>
            <a:pPr marL="0" lvl="0" indent="0" algn="l" rtl="0">
              <a:spcBef>
                <a:spcPts val="0"/>
              </a:spcBef>
              <a:spcAft>
                <a:spcPts val="0"/>
              </a:spcAft>
              <a:buNone/>
            </a:pPr>
            <a:r>
              <a:rPr lang="sl"/>
              <a:t>Naslov v zvezek: </a:t>
            </a:r>
            <a:r>
              <a:rPr lang="sl" sz="1800">
                <a:solidFill>
                  <a:srgbClr val="FF0000"/>
                </a:solidFill>
              </a:rPr>
              <a:t>GLASBENO POPOTOVANJE V SVET GLASBIL</a:t>
            </a:r>
            <a:endParaRPr sz="1800">
              <a:solidFill>
                <a:srgbClr val="FF0000"/>
              </a:solidFill>
            </a:endParaRPr>
          </a:p>
          <a:p>
            <a:pPr marL="0" lvl="0" indent="0" algn="l" rtl="0">
              <a:spcBef>
                <a:spcPts val="0"/>
              </a:spcBef>
              <a:spcAft>
                <a:spcPts val="0"/>
              </a:spcAft>
              <a:buNone/>
            </a:pPr>
            <a:r>
              <a:rPr lang="sl" sz="1800">
                <a:solidFill>
                  <a:srgbClr val="FF0000"/>
                </a:solidFill>
              </a:rPr>
              <a:t>			PIHALA IN TROBILA</a:t>
            </a:r>
            <a:endParaRPr sz="1800">
              <a:solidFill>
                <a:srgbClr val="FF0000"/>
              </a:solidFill>
            </a:endParaRPr>
          </a:p>
          <a:p>
            <a:pPr marL="0" lvl="0" indent="0" algn="l" rtl="0">
              <a:spcBef>
                <a:spcPts val="0"/>
              </a:spcBef>
              <a:spcAft>
                <a:spcPts val="0"/>
              </a:spcAft>
              <a:buNone/>
            </a:pPr>
            <a:endParaRPr sz="1800"/>
          </a:p>
          <a:p>
            <a:pPr marL="0" lvl="0" indent="0" algn="l" rtl="0">
              <a:spcBef>
                <a:spcPts val="0"/>
              </a:spcBef>
              <a:spcAft>
                <a:spcPts val="0"/>
              </a:spcAft>
              <a:buNone/>
            </a:pPr>
            <a:r>
              <a:rPr lang="sl" sz="1800"/>
              <a:t>Pri vsakem posnetku boš v zvezek zapisal znak za poslušanje		  in</a:t>
            </a:r>
            <a:endParaRPr sz="1800"/>
          </a:p>
          <a:p>
            <a:pPr marL="0" lvl="0" indent="0" algn="l" rtl="0">
              <a:spcBef>
                <a:spcPts val="0"/>
              </a:spcBef>
              <a:spcAft>
                <a:spcPts val="0"/>
              </a:spcAft>
              <a:buNone/>
            </a:pPr>
            <a:r>
              <a:rPr lang="sl" sz="1800"/>
              <a:t>zraven pravilne odgovore. Tako smo že delali.</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sl" sz="1800"/>
              <a:t>Primer:	</a:t>
            </a:r>
            <a:endParaRPr sz="1800"/>
          </a:p>
          <a:p>
            <a:pPr marL="0" lvl="0" indent="0" algn="l" rtl="0">
              <a:spcBef>
                <a:spcPts val="0"/>
              </a:spcBef>
              <a:spcAft>
                <a:spcPts val="0"/>
              </a:spcAft>
              <a:buNone/>
            </a:pPr>
            <a:r>
              <a:rPr lang="sl" b="1">
                <a:solidFill>
                  <a:srgbClr val="FF0000"/>
                </a:solidFill>
              </a:rPr>
              <a:t>POGLEJ POSNETEK DO KONCA!</a:t>
            </a:r>
            <a:r>
              <a:rPr lang="sl" sz="1800"/>
              <a:t>				</a:t>
            </a:r>
            <a:endParaRPr sz="1800"/>
          </a:p>
        </p:txBody>
      </p:sp>
      <p:sp>
        <p:nvSpPr>
          <p:cNvPr id="284" name="Google Shape;284;p14"/>
          <p:cNvSpPr/>
          <p:nvPr/>
        </p:nvSpPr>
        <p:spPr>
          <a:xfrm>
            <a:off x="6573650" y="1068800"/>
            <a:ext cx="435780" cy="538812"/>
          </a:xfrm>
          <a:prstGeom prst="irregularSeal1">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FF"/>
              </a:highlight>
            </a:endParaRPr>
          </a:p>
        </p:txBody>
      </p:sp>
      <p:pic>
        <p:nvPicPr>
          <p:cNvPr id="285" name="Google Shape;285;p14" descr=" " title="Woodwind instruments">
            <a:hlinkClick r:id="rId3"/>
          </p:cNvPr>
          <p:cNvPicPr preferRelativeResize="0"/>
          <p:nvPr/>
        </p:nvPicPr>
        <p:blipFill>
          <a:blip r:embed="rId4">
            <a:alphaModFix/>
          </a:blip>
          <a:stretch>
            <a:fillRect/>
          </a:stretch>
        </p:blipFill>
        <p:spPr>
          <a:xfrm>
            <a:off x="693250" y="2733675"/>
            <a:ext cx="1837625" cy="1378225"/>
          </a:xfrm>
          <a:prstGeom prst="rect">
            <a:avLst/>
          </a:prstGeom>
          <a:noFill/>
          <a:ln>
            <a:noFill/>
          </a:ln>
        </p:spPr>
      </p:pic>
      <p:sp>
        <p:nvSpPr>
          <p:cNvPr id="286" name="Google Shape;286;p14"/>
          <p:cNvSpPr txBox="1"/>
          <p:nvPr/>
        </p:nvSpPr>
        <p:spPr>
          <a:xfrm>
            <a:off x="3811125" y="2052300"/>
            <a:ext cx="4659300" cy="30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sl"/>
              <a:t>Tvoj zapis:		  to so pihala: </a:t>
            </a:r>
            <a:endParaRPr/>
          </a:p>
          <a:p>
            <a:pPr marL="914400" lvl="0" indent="457200" algn="l" rtl="0">
              <a:spcBef>
                <a:spcPts val="0"/>
              </a:spcBef>
              <a:spcAft>
                <a:spcPts val="0"/>
              </a:spcAft>
              <a:buNone/>
            </a:pPr>
            <a:r>
              <a:rPr lang="sl"/>
              <a:t>pikolo, prečna flavta, klarinet,                       basklarinet, oboa, fagot, angleški rog in različni saksofoni.</a:t>
            </a:r>
            <a:endParaRPr/>
          </a:p>
          <a:p>
            <a:pPr marL="914400" lvl="0" indent="0" algn="l" rtl="0">
              <a:spcBef>
                <a:spcPts val="0"/>
              </a:spcBef>
              <a:spcAft>
                <a:spcPts val="0"/>
              </a:spcAft>
              <a:buNone/>
            </a:pPr>
            <a:r>
              <a:rPr lang="sl"/>
              <a:t>Odg:</a:t>
            </a:r>
            <a:r>
              <a:rPr lang="sl">
                <a:solidFill>
                  <a:srgbClr val="FF0000"/>
                </a:solidFill>
              </a:rPr>
              <a:t> Glasbenik, ki igra na fagot/ kontrafagot, se imenuje FAGOTIST/ KONTRAFAGOTIST.</a:t>
            </a:r>
            <a:endParaRPr>
              <a:solidFill>
                <a:srgbClr val="FF0000"/>
              </a:solidFill>
            </a:endParaRPr>
          </a:p>
          <a:p>
            <a:pPr marL="914400" lvl="0" indent="45720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sl"/>
              <a:t>V tem posnetku so pisala angleška imena glasbil in so ti bila v pomoč. Če glasbila ne prepoznaš, moraš za pomoč pogledati v učbenik.</a:t>
            </a:r>
            <a:endParaRPr/>
          </a:p>
          <a:p>
            <a:pPr marL="0" lvl="0" indent="0" algn="l" rtl="0">
              <a:spcBef>
                <a:spcPts val="0"/>
              </a:spcBef>
              <a:spcAft>
                <a:spcPts val="0"/>
              </a:spcAft>
              <a:buNone/>
            </a:pPr>
            <a:r>
              <a:rPr lang="sl"/>
              <a:t> </a:t>
            </a:r>
            <a:endParaRPr/>
          </a:p>
        </p:txBody>
      </p:sp>
      <p:sp>
        <p:nvSpPr>
          <p:cNvPr id="287" name="Google Shape;287;p14"/>
          <p:cNvSpPr/>
          <p:nvPr/>
        </p:nvSpPr>
        <p:spPr>
          <a:xfrm>
            <a:off x="4768425" y="2503925"/>
            <a:ext cx="435780" cy="538812"/>
          </a:xfrm>
          <a:prstGeom prst="irregularSeal1">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sl">
                <a:solidFill>
                  <a:srgbClr val="FFFFFF"/>
                </a:solidFill>
                <a:highlight>
                  <a:srgbClr val="CC0000"/>
                </a:highlight>
              </a:rPr>
              <a:t>1</a:t>
            </a:r>
            <a:endParaRPr>
              <a:solidFill>
                <a:srgbClr val="FFFFFF"/>
              </a:solidFill>
              <a:highlight>
                <a:srgbClr val="CC0000"/>
              </a:highlight>
            </a:endParaRPr>
          </a:p>
        </p:txBody>
      </p:sp>
      <p:sp>
        <p:nvSpPr>
          <p:cNvPr id="288" name="Google Shape;288;p14"/>
          <p:cNvSpPr txBox="1"/>
          <p:nvPr/>
        </p:nvSpPr>
        <p:spPr>
          <a:xfrm>
            <a:off x="324075" y="4248900"/>
            <a:ext cx="3143100" cy="4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latin typeface="Nunito"/>
                <a:ea typeface="Nunito"/>
                <a:cs typeface="Nunito"/>
                <a:sym typeface="Nunito"/>
              </a:rPr>
              <a:t>Kako se imenuje glasbenik, ki igra na največje pihalo?</a:t>
            </a:r>
            <a:endParaRPr>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AFF99"/>
        </a:solidFill>
        <a:effectLst/>
      </p:bgPr>
    </p:bg>
    <p:spTree>
      <p:nvGrpSpPr>
        <p:cNvPr id="1" name="Shape 292"/>
        <p:cNvGrpSpPr/>
        <p:nvPr/>
      </p:nvGrpSpPr>
      <p:grpSpPr>
        <a:xfrm>
          <a:off x="0" y="0"/>
          <a:ext cx="0" cy="0"/>
          <a:chOff x="0" y="0"/>
          <a:chExt cx="0" cy="0"/>
        </a:xfrm>
      </p:grpSpPr>
      <p:pic>
        <p:nvPicPr>
          <p:cNvPr id="293" name="Google Shape;293;p15" descr="2013, 6. 15&#10;Recital Hall(Seoul Arts Center)&#10;&#10;Flute Korea Ensemble&#10;Sunyoung BANG,Sungjin KIM, minkyung CHA, Sunghwa KOOK&#10;&#10;플루트 코리아 앙상블 _ 예술의 전당 리사이틀홀&#10;방선영. 차민경 . 김성진.  국성화" title="Divertimento Jazz pour 4 Flutes  de Raymond Guiot">
            <a:hlinkClick r:id="rId3"/>
          </p:cNvPr>
          <p:cNvPicPr preferRelativeResize="0"/>
          <p:nvPr/>
        </p:nvPicPr>
        <p:blipFill>
          <a:blip r:embed="rId4">
            <a:alphaModFix/>
          </a:blip>
          <a:stretch>
            <a:fillRect/>
          </a:stretch>
        </p:blipFill>
        <p:spPr>
          <a:xfrm>
            <a:off x="305100" y="83403"/>
            <a:ext cx="2095426" cy="1571600"/>
          </a:xfrm>
          <a:prstGeom prst="rect">
            <a:avLst/>
          </a:prstGeom>
          <a:noFill/>
          <a:ln>
            <a:noFill/>
          </a:ln>
        </p:spPr>
      </p:pic>
      <p:sp>
        <p:nvSpPr>
          <p:cNvPr id="294" name="Google Shape;294;p15"/>
          <p:cNvSpPr txBox="1"/>
          <p:nvPr/>
        </p:nvSpPr>
        <p:spPr>
          <a:xfrm>
            <a:off x="174575" y="1696213"/>
            <a:ext cx="4069200" cy="5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Katera pihala so na posnetku? </a:t>
            </a:r>
            <a:endParaRPr/>
          </a:p>
          <a:p>
            <a:pPr marL="0" lvl="0" indent="0" algn="l" rtl="0">
              <a:spcBef>
                <a:spcPts val="0"/>
              </a:spcBef>
              <a:spcAft>
                <a:spcPts val="0"/>
              </a:spcAft>
              <a:buNone/>
            </a:pPr>
            <a:r>
              <a:rPr lang="sl"/>
              <a:t>Kako imenujemo zasedbo 4 glasbenic?</a:t>
            </a:r>
            <a:endParaRPr>
              <a:latin typeface="Nunito"/>
              <a:ea typeface="Nunito"/>
              <a:cs typeface="Nunito"/>
              <a:sym typeface="Nunito"/>
            </a:endParaRPr>
          </a:p>
        </p:txBody>
      </p:sp>
      <p:sp>
        <p:nvSpPr>
          <p:cNvPr id="295" name="Google Shape;295;p15"/>
          <p:cNvSpPr/>
          <p:nvPr/>
        </p:nvSpPr>
        <p:spPr>
          <a:xfrm>
            <a:off x="2716425" y="1007600"/>
            <a:ext cx="435780" cy="538812"/>
          </a:xfrm>
          <a:prstGeom prst="irregularSeal1">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sl">
                <a:solidFill>
                  <a:srgbClr val="FFFFFF"/>
                </a:solidFill>
                <a:highlight>
                  <a:srgbClr val="980000"/>
                </a:highlight>
              </a:rPr>
              <a:t>2</a:t>
            </a:r>
            <a:endParaRPr>
              <a:solidFill>
                <a:srgbClr val="FFFFFF"/>
              </a:solidFill>
              <a:highlight>
                <a:srgbClr val="980000"/>
              </a:highlight>
            </a:endParaRPr>
          </a:p>
        </p:txBody>
      </p:sp>
      <p:pic>
        <p:nvPicPr>
          <p:cNvPr id="296" name="Google Shape;296;p15" descr="L' ensemble de saxophones de Strasbourg, composed of 12 saxophones, plays &quot;Winter&quot; from Vivaldi's Four Seasons (Violin Concerto in F Minor, Op. 8, No. 4, RV 297).&#10;." title="Vivaldi for 9 Saxophones ★ L'inverno ★ Quattro stagioni">
            <a:hlinkClick r:id="rId5"/>
          </p:cNvPr>
          <p:cNvPicPr preferRelativeResize="0"/>
          <p:nvPr/>
        </p:nvPicPr>
        <p:blipFill>
          <a:blip r:embed="rId6">
            <a:alphaModFix/>
          </a:blip>
          <a:stretch>
            <a:fillRect/>
          </a:stretch>
        </p:blipFill>
        <p:spPr>
          <a:xfrm>
            <a:off x="305100" y="2771550"/>
            <a:ext cx="2286000" cy="1714500"/>
          </a:xfrm>
          <a:prstGeom prst="rect">
            <a:avLst/>
          </a:prstGeom>
          <a:noFill/>
          <a:ln>
            <a:noFill/>
          </a:ln>
        </p:spPr>
      </p:pic>
      <p:sp>
        <p:nvSpPr>
          <p:cNvPr id="297" name="Google Shape;297;p15"/>
          <p:cNvSpPr/>
          <p:nvPr/>
        </p:nvSpPr>
        <p:spPr>
          <a:xfrm>
            <a:off x="2789950" y="3874075"/>
            <a:ext cx="435780" cy="538812"/>
          </a:xfrm>
          <a:prstGeom prst="irregularSeal1">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sl">
                <a:solidFill>
                  <a:srgbClr val="FFFFFF"/>
                </a:solidFill>
                <a:highlight>
                  <a:srgbClr val="CC4125"/>
                </a:highlight>
              </a:rPr>
              <a:t>3</a:t>
            </a:r>
            <a:endParaRPr>
              <a:solidFill>
                <a:srgbClr val="FFFFFF"/>
              </a:solidFill>
              <a:highlight>
                <a:srgbClr val="CC4125"/>
              </a:highlight>
            </a:endParaRPr>
          </a:p>
        </p:txBody>
      </p:sp>
      <p:sp>
        <p:nvSpPr>
          <p:cNvPr id="298" name="Google Shape;298;p15"/>
          <p:cNvSpPr txBox="1"/>
          <p:nvPr/>
        </p:nvSpPr>
        <p:spPr>
          <a:xfrm>
            <a:off x="235025" y="4412875"/>
            <a:ext cx="3948300" cy="5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Katera pihala igrajo skladbo?</a:t>
            </a:r>
            <a:endParaRPr/>
          </a:p>
          <a:p>
            <a:pPr marL="0" lvl="0" indent="0" algn="l" rtl="0">
              <a:spcBef>
                <a:spcPts val="0"/>
              </a:spcBef>
              <a:spcAft>
                <a:spcPts val="0"/>
              </a:spcAft>
              <a:buNone/>
            </a:pPr>
            <a:r>
              <a:rPr lang="sl"/>
              <a:t>Kako imenujemo skupino 9 glasbenikov?</a:t>
            </a:r>
            <a:endParaRPr>
              <a:latin typeface="Nunito"/>
              <a:ea typeface="Nunito"/>
              <a:cs typeface="Nunito"/>
              <a:sym typeface="Nunito"/>
            </a:endParaRPr>
          </a:p>
        </p:txBody>
      </p:sp>
      <p:pic>
        <p:nvPicPr>
          <p:cNvPr id="299" name="Google Shape;299;p15" descr="http://oboemi.com" title="Ennio Morricone: Gabriel's Oboe - 李嘉容 (OboeMi)，雙簧管">
            <a:hlinkClick r:id="rId7"/>
          </p:cNvPr>
          <p:cNvPicPr preferRelativeResize="0"/>
          <p:nvPr/>
        </p:nvPicPr>
        <p:blipFill>
          <a:blip r:embed="rId8">
            <a:alphaModFix/>
          </a:blip>
          <a:stretch>
            <a:fillRect/>
          </a:stretch>
        </p:blipFill>
        <p:spPr>
          <a:xfrm>
            <a:off x="4467450" y="83400"/>
            <a:ext cx="3073100" cy="1815175"/>
          </a:xfrm>
          <a:prstGeom prst="rect">
            <a:avLst/>
          </a:prstGeom>
          <a:noFill/>
          <a:ln>
            <a:noFill/>
          </a:ln>
        </p:spPr>
      </p:pic>
      <p:sp>
        <p:nvSpPr>
          <p:cNvPr id="300" name="Google Shape;300;p15"/>
          <p:cNvSpPr/>
          <p:nvPr/>
        </p:nvSpPr>
        <p:spPr>
          <a:xfrm>
            <a:off x="7819150" y="968950"/>
            <a:ext cx="435780" cy="538812"/>
          </a:xfrm>
          <a:prstGeom prst="irregularSeal1">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sl">
                <a:solidFill>
                  <a:srgbClr val="FFFFFF"/>
                </a:solidFill>
                <a:highlight>
                  <a:srgbClr val="CC4125"/>
                </a:highlight>
              </a:rPr>
              <a:t>4</a:t>
            </a:r>
            <a:endParaRPr>
              <a:solidFill>
                <a:srgbClr val="FFFFFF"/>
              </a:solidFill>
              <a:highlight>
                <a:srgbClr val="CC4125"/>
              </a:highlight>
            </a:endParaRPr>
          </a:p>
        </p:txBody>
      </p:sp>
      <p:sp>
        <p:nvSpPr>
          <p:cNvPr id="301" name="Google Shape;301;p15"/>
          <p:cNvSpPr txBox="1"/>
          <p:nvPr/>
        </p:nvSpPr>
        <p:spPr>
          <a:xfrm>
            <a:off x="4400775" y="1943850"/>
            <a:ext cx="4476900" cy="5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latin typeface="Nunito"/>
                <a:ea typeface="Nunito"/>
                <a:cs typeface="Nunito"/>
                <a:sym typeface="Nunito"/>
              </a:rPr>
              <a:t>Na katero pihalo igra glasbenica?</a:t>
            </a:r>
            <a:endParaRPr>
              <a:latin typeface="Nunito"/>
              <a:ea typeface="Nunito"/>
              <a:cs typeface="Nunito"/>
              <a:sym typeface="Nunito"/>
            </a:endParaRPr>
          </a:p>
          <a:p>
            <a:pPr marL="0" lvl="0" indent="0" algn="l" rtl="0">
              <a:spcBef>
                <a:spcPts val="0"/>
              </a:spcBef>
              <a:spcAft>
                <a:spcPts val="0"/>
              </a:spcAft>
              <a:buNone/>
            </a:pPr>
            <a:r>
              <a:rPr lang="sl">
                <a:latin typeface="Nunito"/>
                <a:ea typeface="Nunito"/>
                <a:cs typeface="Nunito"/>
                <a:sym typeface="Nunito"/>
              </a:rPr>
              <a:t>Kako imenujemo to solistko?  </a:t>
            </a:r>
            <a:endParaRPr>
              <a:latin typeface="Nunito"/>
              <a:ea typeface="Nunito"/>
              <a:cs typeface="Nunito"/>
              <a:sym typeface="Nunito"/>
            </a:endParaRPr>
          </a:p>
        </p:txBody>
      </p:sp>
      <p:pic>
        <p:nvPicPr>
          <p:cNvPr id="302" name="Google Shape;302;p15" title="Gabriel's Oboe (Clarinet Version) - Clarinet &amp; Piano [Live]">
            <a:hlinkClick r:id="rId9"/>
          </p:cNvPr>
          <p:cNvPicPr preferRelativeResize="0"/>
          <p:nvPr/>
        </p:nvPicPr>
        <p:blipFill>
          <a:blip r:embed="rId10">
            <a:alphaModFix/>
          </a:blip>
          <a:stretch>
            <a:fillRect/>
          </a:stretch>
        </p:blipFill>
        <p:spPr>
          <a:xfrm>
            <a:off x="4467450" y="2720775"/>
            <a:ext cx="2600326" cy="1614500"/>
          </a:xfrm>
          <a:prstGeom prst="rect">
            <a:avLst/>
          </a:prstGeom>
          <a:noFill/>
          <a:ln>
            <a:noFill/>
          </a:ln>
        </p:spPr>
      </p:pic>
      <p:sp>
        <p:nvSpPr>
          <p:cNvPr id="303" name="Google Shape;303;p15"/>
          <p:cNvSpPr txBox="1"/>
          <p:nvPr/>
        </p:nvSpPr>
        <p:spPr>
          <a:xfrm>
            <a:off x="4467450" y="4248900"/>
            <a:ext cx="4124400" cy="6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latin typeface="Nunito"/>
                <a:ea typeface="Nunito"/>
                <a:cs typeface="Nunito"/>
                <a:sym typeface="Nunito"/>
              </a:rPr>
              <a:t>Katero pihalo igra glasbenik?</a:t>
            </a:r>
            <a:endParaRPr>
              <a:latin typeface="Nunito"/>
              <a:ea typeface="Nunito"/>
              <a:cs typeface="Nunito"/>
              <a:sym typeface="Nunito"/>
            </a:endParaRPr>
          </a:p>
          <a:p>
            <a:pPr marL="0" lvl="0" indent="0" algn="l" rtl="0">
              <a:spcBef>
                <a:spcPts val="0"/>
              </a:spcBef>
              <a:spcAft>
                <a:spcPts val="0"/>
              </a:spcAft>
              <a:buNone/>
            </a:pPr>
            <a:r>
              <a:rPr lang="sl">
                <a:latin typeface="Nunito"/>
                <a:ea typeface="Nunito"/>
                <a:cs typeface="Nunito"/>
                <a:sym typeface="Nunito"/>
              </a:rPr>
              <a:t>Kako imenujemo tega solista?</a:t>
            </a:r>
            <a:endParaRPr>
              <a:latin typeface="Nunito"/>
              <a:ea typeface="Nunito"/>
              <a:cs typeface="Nunito"/>
              <a:sym typeface="Nunito"/>
            </a:endParaRPr>
          </a:p>
        </p:txBody>
      </p:sp>
      <p:sp>
        <p:nvSpPr>
          <p:cNvPr id="304" name="Google Shape;304;p15"/>
          <p:cNvSpPr/>
          <p:nvPr/>
        </p:nvSpPr>
        <p:spPr>
          <a:xfrm>
            <a:off x="7383375" y="3796475"/>
            <a:ext cx="435780" cy="538812"/>
          </a:xfrm>
          <a:prstGeom prst="irregularSeal1">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sl">
                <a:solidFill>
                  <a:srgbClr val="FFFFFF"/>
                </a:solidFill>
                <a:highlight>
                  <a:srgbClr val="CC4125"/>
                </a:highlight>
              </a:rPr>
              <a:t>5</a:t>
            </a:r>
            <a:endParaRPr>
              <a:solidFill>
                <a:srgbClr val="FFFFFF"/>
              </a:solidFill>
              <a:highlight>
                <a:srgbClr val="CC4125"/>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AFF99"/>
        </a:solidFill>
        <a:effectLst/>
      </p:bgPr>
    </p:bg>
    <p:spTree>
      <p:nvGrpSpPr>
        <p:cNvPr id="1" name="Shape 308"/>
        <p:cNvGrpSpPr/>
        <p:nvPr/>
      </p:nvGrpSpPr>
      <p:grpSpPr>
        <a:xfrm>
          <a:off x="0" y="0"/>
          <a:ext cx="0" cy="0"/>
          <a:chOff x="0" y="0"/>
          <a:chExt cx="0" cy="0"/>
        </a:xfrm>
      </p:grpSpPr>
      <p:sp>
        <p:nvSpPr>
          <p:cNvPr id="309" name="Google Shape;309;p16"/>
          <p:cNvSpPr txBox="1"/>
          <p:nvPr/>
        </p:nvSpPr>
        <p:spPr>
          <a:xfrm>
            <a:off x="174575" y="543714"/>
            <a:ext cx="4069200" cy="11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Katera trobila predvladujejo  na posnetku? </a:t>
            </a:r>
            <a:endParaRPr/>
          </a:p>
          <a:p>
            <a:pPr marL="0" lvl="0" indent="0" algn="l" rtl="0">
              <a:spcBef>
                <a:spcPts val="0"/>
              </a:spcBef>
              <a:spcAft>
                <a:spcPts val="0"/>
              </a:spcAft>
              <a:buNone/>
            </a:pPr>
            <a:r>
              <a:rPr lang="sl"/>
              <a:t>poslušaj </a:t>
            </a:r>
            <a:r>
              <a:rPr lang="sl" b="1" u="sng">
                <a:solidFill>
                  <a:srgbClr val="FF0000"/>
                </a:solidFill>
                <a:hlinkClick r:id="rId3"/>
              </a:rPr>
              <a:t>TUKAJ</a:t>
            </a:r>
            <a:r>
              <a:rPr lang="sl" b="1">
                <a:solidFill>
                  <a:srgbClr val="FF0000"/>
                </a:solidFill>
              </a:rPr>
              <a:t>.</a:t>
            </a:r>
            <a:endParaRPr b="1">
              <a:solidFill>
                <a:srgbClr val="FF0000"/>
              </a:solidFill>
            </a:endParaRPr>
          </a:p>
          <a:p>
            <a:pPr marL="0" lvl="0" indent="0" algn="l" rtl="0">
              <a:spcBef>
                <a:spcPts val="0"/>
              </a:spcBef>
              <a:spcAft>
                <a:spcPts val="0"/>
              </a:spcAft>
              <a:buNone/>
            </a:pPr>
            <a:r>
              <a:rPr lang="sl"/>
              <a:t>V učbeniku preveri, kako imenujemo še dve različici tega glasbila. (učb. str. 25)</a:t>
            </a:r>
            <a:endParaRPr>
              <a:latin typeface="Nunito"/>
              <a:ea typeface="Nunito"/>
              <a:cs typeface="Nunito"/>
              <a:sym typeface="Nunito"/>
            </a:endParaRPr>
          </a:p>
        </p:txBody>
      </p:sp>
      <p:sp>
        <p:nvSpPr>
          <p:cNvPr id="310" name="Google Shape;310;p16"/>
          <p:cNvSpPr/>
          <p:nvPr/>
        </p:nvSpPr>
        <p:spPr>
          <a:xfrm>
            <a:off x="220875" y="64625"/>
            <a:ext cx="435780" cy="538812"/>
          </a:xfrm>
          <a:prstGeom prst="irregularSeal1">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sl">
                <a:solidFill>
                  <a:srgbClr val="FFFFFF"/>
                </a:solidFill>
                <a:highlight>
                  <a:srgbClr val="980000"/>
                </a:highlight>
              </a:rPr>
              <a:t>6</a:t>
            </a:r>
            <a:endParaRPr>
              <a:solidFill>
                <a:srgbClr val="FFFFFF"/>
              </a:solidFill>
              <a:highlight>
                <a:srgbClr val="980000"/>
              </a:highlight>
            </a:endParaRPr>
          </a:p>
        </p:txBody>
      </p:sp>
      <p:sp>
        <p:nvSpPr>
          <p:cNvPr id="311" name="Google Shape;311;p16"/>
          <p:cNvSpPr/>
          <p:nvPr/>
        </p:nvSpPr>
        <p:spPr>
          <a:xfrm>
            <a:off x="2866150" y="3007300"/>
            <a:ext cx="435780" cy="538812"/>
          </a:xfrm>
          <a:prstGeom prst="irregularSeal1">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sl">
                <a:solidFill>
                  <a:srgbClr val="FFFFFF"/>
                </a:solidFill>
                <a:highlight>
                  <a:srgbClr val="CC4125"/>
                </a:highlight>
              </a:rPr>
              <a:t>7</a:t>
            </a:r>
            <a:endParaRPr>
              <a:solidFill>
                <a:srgbClr val="FFFFFF"/>
              </a:solidFill>
              <a:highlight>
                <a:srgbClr val="CC4125"/>
              </a:highlight>
            </a:endParaRPr>
          </a:p>
        </p:txBody>
      </p:sp>
      <p:sp>
        <p:nvSpPr>
          <p:cNvPr id="312" name="Google Shape;312;p16"/>
          <p:cNvSpPr txBox="1"/>
          <p:nvPr/>
        </p:nvSpPr>
        <p:spPr>
          <a:xfrm>
            <a:off x="41225" y="3760175"/>
            <a:ext cx="3948300" cy="11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Katera trobila igrajo skladbo?</a:t>
            </a:r>
            <a:endParaRPr/>
          </a:p>
          <a:p>
            <a:pPr marL="0" lvl="0" indent="0" algn="l" rtl="0">
              <a:spcBef>
                <a:spcPts val="0"/>
              </a:spcBef>
              <a:spcAft>
                <a:spcPts val="0"/>
              </a:spcAft>
              <a:buNone/>
            </a:pPr>
            <a:r>
              <a:rPr lang="sl"/>
              <a:t>Kako imenujemo skupino 6 glasbenikov?</a:t>
            </a:r>
            <a:endParaRPr/>
          </a:p>
          <a:p>
            <a:pPr marL="0" lvl="0" indent="0" algn="l" rtl="0">
              <a:spcBef>
                <a:spcPts val="0"/>
              </a:spcBef>
              <a:spcAft>
                <a:spcPts val="0"/>
              </a:spcAft>
              <a:buNone/>
            </a:pPr>
            <a:r>
              <a:rPr lang="sl"/>
              <a:t>Kateri dve glasbili še spremljata ?</a:t>
            </a:r>
            <a:endParaRPr/>
          </a:p>
          <a:p>
            <a:pPr marL="0" lvl="0" indent="0" algn="l" rtl="0">
              <a:spcBef>
                <a:spcPts val="0"/>
              </a:spcBef>
              <a:spcAft>
                <a:spcPts val="0"/>
              </a:spcAft>
              <a:buNone/>
            </a:pPr>
            <a:r>
              <a:rPr lang="sl"/>
              <a:t>Na kakšen način spreminjajo višina tona pri tem trobilu?</a:t>
            </a:r>
            <a:endParaRPr/>
          </a:p>
          <a:p>
            <a:pPr marL="0" lvl="0" indent="0" algn="l" rtl="0">
              <a:spcBef>
                <a:spcPts val="0"/>
              </a:spcBef>
              <a:spcAft>
                <a:spcPts val="0"/>
              </a:spcAft>
              <a:buNone/>
            </a:pPr>
            <a:endParaRPr/>
          </a:p>
        </p:txBody>
      </p:sp>
      <p:sp>
        <p:nvSpPr>
          <p:cNvPr id="313" name="Google Shape;313;p16"/>
          <p:cNvSpPr/>
          <p:nvPr/>
        </p:nvSpPr>
        <p:spPr>
          <a:xfrm>
            <a:off x="7819150" y="968950"/>
            <a:ext cx="435780" cy="538812"/>
          </a:xfrm>
          <a:prstGeom prst="irregularSeal1">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sl">
                <a:solidFill>
                  <a:srgbClr val="FFFFFF"/>
                </a:solidFill>
                <a:highlight>
                  <a:srgbClr val="CC4125"/>
                </a:highlight>
              </a:rPr>
              <a:t>8</a:t>
            </a:r>
            <a:endParaRPr>
              <a:solidFill>
                <a:srgbClr val="FFFFFF"/>
              </a:solidFill>
              <a:highlight>
                <a:srgbClr val="CC4125"/>
              </a:highlight>
            </a:endParaRPr>
          </a:p>
        </p:txBody>
      </p:sp>
      <p:sp>
        <p:nvSpPr>
          <p:cNvPr id="314" name="Google Shape;314;p16"/>
          <p:cNvSpPr txBox="1"/>
          <p:nvPr/>
        </p:nvSpPr>
        <p:spPr>
          <a:xfrm>
            <a:off x="4445275" y="1781925"/>
            <a:ext cx="4476900" cy="9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latin typeface="Nunito"/>
                <a:ea typeface="Nunito"/>
                <a:cs typeface="Nunito"/>
                <a:sym typeface="Nunito"/>
              </a:rPr>
              <a:t>Video je v angleščini. Dobro opazuj.</a:t>
            </a:r>
            <a:endParaRPr>
              <a:latin typeface="Nunito"/>
              <a:ea typeface="Nunito"/>
              <a:cs typeface="Nunito"/>
              <a:sym typeface="Nunito"/>
            </a:endParaRPr>
          </a:p>
          <a:p>
            <a:pPr marL="0" lvl="0" indent="0" algn="l" rtl="0">
              <a:spcBef>
                <a:spcPts val="0"/>
              </a:spcBef>
              <a:spcAft>
                <a:spcPts val="0"/>
              </a:spcAft>
              <a:buNone/>
            </a:pPr>
            <a:r>
              <a:rPr lang="sl">
                <a:latin typeface="Nunito"/>
                <a:ea typeface="Nunito"/>
                <a:cs typeface="Nunito"/>
                <a:sym typeface="Nunito"/>
              </a:rPr>
              <a:t>Na katero trobilo igra glasbenica?</a:t>
            </a:r>
            <a:endParaRPr>
              <a:latin typeface="Nunito"/>
              <a:ea typeface="Nunito"/>
              <a:cs typeface="Nunito"/>
              <a:sym typeface="Nunito"/>
            </a:endParaRPr>
          </a:p>
          <a:p>
            <a:pPr marL="0" lvl="0" indent="0" algn="l" rtl="0">
              <a:spcBef>
                <a:spcPts val="0"/>
              </a:spcBef>
              <a:spcAft>
                <a:spcPts val="0"/>
              </a:spcAft>
              <a:buNone/>
            </a:pPr>
            <a:r>
              <a:rPr lang="sl">
                <a:latin typeface="Nunito"/>
                <a:ea typeface="Nunito"/>
                <a:cs typeface="Nunito"/>
                <a:sym typeface="Nunito"/>
              </a:rPr>
              <a:t>Kaj je razlagala, ko se je dotikala cevi in zaklopk? </a:t>
            </a:r>
            <a:endParaRPr>
              <a:latin typeface="Nunito"/>
              <a:ea typeface="Nunito"/>
              <a:cs typeface="Nunito"/>
              <a:sym typeface="Nunito"/>
            </a:endParaRPr>
          </a:p>
          <a:p>
            <a:pPr marL="0" lvl="0" indent="0" algn="l" rtl="0">
              <a:spcBef>
                <a:spcPts val="0"/>
              </a:spcBef>
              <a:spcAft>
                <a:spcPts val="0"/>
              </a:spcAft>
              <a:buNone/>
            </a:pPr>
            <a:r>
              <a:rPr lang="sl">
                <a:latin typeface="Nunito"/>
                <a:ea typeface="Nunito"/>
                <a:cs typeface="Nunito"/>
                <a:sym typeface="Nunito"/>
              </a:rPr>
              <a:t>Kako imenujemo del, ki ga je odvila stran od glasbila?</a:t>
            </a: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
        <p:nvSpPr>
          <p:cNvPr id="315" name="Google Shape;315;p16"/>
          <p:cNvSpPr txBox="1"/>
          <p:nvPr/>
        </p:nvSpPr>
        <p:spPr>
          <a:xfrm>
            <a:off x="4467450" y="4391775"/>
            <a:ext cx="4124400" cy="6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latin typeface="Nunito"/>
                <a:ea typeface="Nunito"/>
                <a:cs typeface="Nunito"/>
                <a:sym typeface="Nunito"/>
              </a:rPr>
              <a:t>Na posnetku slišimo baritone in tube. </a:t>
            </a:r>
            <a:endParaRPr>
              <a:latin typeface="Nunito"/>
              <a:ea typeface="Nunito"/>
              <a:cs typeface="Nunito"/>
              <a:sym typeface="Nunito"/>
            </a:endParaRPr>
          </a:p>
          <a:p>
            <a:pPr marL="0" lvl="0" indent="0" algn="l" rtl="0">
              <a:spcBef>
                <a:spcPts val="0"/>
              </a:spcBef>
              <a:spcAft>
                <a:spcPts val="0"/>
              </a:spcAft>
              <a:buNone/>
            </a:pPr>
            <a:r>
              <a:rPr lang="sl">
                <a:latin typeface="Nunito"/>
                <a:ea typeface="Nunito"/>
                <a:cs typeface="Nunito"/>
                <a:sym typeface="Nunito"/>
              </a:rPr>
              <a:t>Kako ju na videz lahko razlikuješ - prepoznaš?</a:t>
            </a:r>
            <a:endParaRPr>
              <a:latin typeface="Nunito"/>
              <a:ea typeface="Nunito"/>
              <a:cs typeface="Nunito"/>
              <a:sym typeface="Nunito"/>
            </a:endParaRPr>
          </a:p>
        </p:txBody>
      </p:sp>
      <p:sp>
        <p:nvSpPr>
          <p:cNvPr id="316" name="Google Shape;316;p16"/>
          <p:cNvSpPr/>
          <p:nvPr/>
        </p:nvSpPr>
        <p:spPr>
          <a:xfrm>
            <a:off x="5820700" y="3115900"/>
            <a:ext cx="435780" cy="538812"/>
          </a:xfrm>
          <a:prstGeom prst="irregularSeal1">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sl">
                <a:solidFill>
                  <a:srgbClr val="FFFFFF"/>
                </a:solidFill>
                <a:highlight>
                  <a:srgbClr val="CC4125"/>
                </a:highlight>
              </a:rPr>
              <a:t>9</a:t>
            </a:r>
            <a:endParaRPr>
              <a:solidFill>
                <a:srgbClr val="FFFFFF"/>
              </a:solidFill>
              <a:highlight>
                <a:srgbClr val="CC4125"/>
              </a:highlight>
            </a:endParaRPr>
          </a:p>
        </p:txBody>
      </p:sp>
      <p:pic>
        <p:nvPicPr>
          <p:cNvPr id="317" name="Google Shape;317;p16" descr="Toni Sotošek, narodnozabavna  glasba" title="Toni Sotošek - Razigrane pozavne">
            <a:hlinkClick r:id="rId4"/>
          </p:cNvPr>
          <p:cNvPicPr preferRelativeResize="0"/>
          <p:nvPr/>
        </p:nvPicPr>
        <p:blipFill>
          <a:blip r:embed="rId5">
            <a:alphaModFix/>
          </a:blip>
          <a:stretch>
            <a:fillRect/>
          </a:stretch>
        </p:blipFill>
        <p:spPr>
          <a:xfrm>
            <a:off x="174575" y="1781913"/>
            <a:ext cx="2485150" cy="1863862"/>
          </a:xfrm>
          <a:prstGeom prst="rect">
            <a:avLst/>
          </a:prstGeom>
          <a:noFill/>
          <a:ln>
            <a:noFill/>
          </a:ln>
        </p:spPr>
      </p:pic>
      <p:pic>
        <p:nvPicPr>
          <p:cNvPr id="318" name="Google Shape;318;p16" descr="In this film, Katy Woolley introduces her instrument - the horn. &#10;&#10;To learn more about the horn visit http://www.philharmonia.co.uk/explore/instruments/horn &#10;&#10;Why not download our iPad app The Orchestra to learn even more? Visit www.philharmonia.co.uk/app for more information.&#10;&#10;&quot;Have you seen the app called 'The Orchestra'? It is astonishing. For somebody who can't read music to learn how an orchestra functions, to be able to see from the perspective of a flute or a second violin, is really enlightening.&quot; - Sir John Eliot Gardiner, quoted in an interview by Richard Fairman, Financial Times, February 2014&#10;&#10;The Philharmonia's Principal Horn Chair is endowed by The Revd. John Wates in memory of Dennis Brain.&#10;&#10;The Philharmonia's No.2 Horn Chair is endowed by Mrs Beers, Friends of the Philharmonia Orchestra and the Philharmonia Orchestra and Chorus in memory of Ian Beers.&#10;&#10;For more information on Chair Endowments, please visit: http://www.philharmonia.co.uk/support/individual/chair_endowment" title="Instrument: Horn">
            <a:hlinkClick r:id="rId6"/>
          </p:cNvPr>
          <p:cNvPicPr preferRelativeResize="0"/>
          <p:nvPr/>
        </p:nvPicPr>
        <p:blipFill>
          <a:blip r:embed="rId7">
            <a:alphaModFix/>
          </a:blip>
          <a:stretch>
            <a:fillRect/>
          </a:stretch>
        </p:blipFill>
        <p:spPr>
          <a:xfrm>
            <a:off x="4572000" y="142875"/>
            <a:ext cx="2185400" cy="1639050"/>
          </a:xfrm>
          <a:prstGeom prst="rect">
            <a:avLst/>
          </a:prstGeom>
          <a:noFill/>
          <a:ln>
            <a:noFill/>
          </a:ln>
        </p:spPr>
      </p:pic>
      <p:pic>
        <p:nvPicPr>
          <p:cNvPr id="319" name="Google Shape;319;p16" descr="The University of Texas Tuba/Euphonium Studio&#10;Charles Villarrubia, Associate Professor Tuba/Euphonium&#10;&#10;Euphonium&#10;Alex Avila&#10;Jose Flores&#10;Luke Gall&#10;Eric Gonzales&#10;Fabian Vargas&#10;&#10;Tuba&#10;John Flores&#10;Clay Garrett (soloist)&#10;Keith Packman&#10;Danny Trumble&#10;Ben Vasko&#10;T.J. West&#10;&#10;Taylor Rudd, Director of Photography&#10;Mario Mattei, Camera Operator&#10;Jacob Ryan Hamilton, Aerial Photography&#10;Joshua Gall, Recording Engineer&#10;Ani Villarrubia, Production Assistant&#10;&#10;Follow us on Facebook: https://www.facebook.com/UTTubaEuph/" title="Down in the River to Pray">
            <a:hlinkClick r:id="rId8"/>
          </p:cNvPr>
          <p:cNvPicPr preferRelativeResize="0"/>
          <p:nvPr/>
        </p:nvPicPr>
        <p:blipFill>
          <a:blip r:embed="rId9">
            <a:alphaModFix/>
          </a:blip>
          <a:stretch>
            <a:fillRect/>
          </a:stretch>
        </p:blipFill>
        <p:spPr>
          <a:xfrm>
            <a:off x="6496350" y="2777624"/>
            <a:ext cx="2425825" cy="1639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AF451"/>
        </a:solidFill>
        <a:effectLst/>
      </p:bgPr>
    </p:bg>
    <p:spTree>
      <p:nvGrpSpPr>
        <p:cNvPr id="1" name="Shape 323"/>
        <p:cNvGrpSpPr/>
        <p:nvPr/>
      </p:nvGrpSpPr>
      <p:grpSpPr>
        <a:xfrm>
          <a:off x="0" y="0"/>
          <a:ext cx="0" cy="0"/>
          <a:chOff x="0" y="0"/>
          <a:chExt cx="0" cy="0"/>
        </a:xfrm>
      </p:grpSpPr>
      <p:sp>
        <p:nvSpPr>
          <p:cNvPr id="324" name="Google Shape;324;p17"/>
          <p:cNvSpPr txBox="1"/>
          <p:nvPr/>
        </p:nvSpPr>
        <p:spPr>
          <a:xfrm>
            <a:off x="36100" y="0"/>
            <a:ext cx="90648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sz="1800" b="1">
                <a:latin typeface="Nunito"/>
                <a:ea typeface="Nunito"/>
                <a:cs typeface="Nunito"/>
                <a:sym typeface="Nunito"/>
              </a:rPr>
              <a:t>Preverimo tvoj zapis v zvezek:</a:t>
            </a:r>
            <a:endParaRPr sz="1800" b="1">
              <a:latin typeface="Nunito"/>
              <a:ea typeface="Nunito"/>
              <a:cs typeface="Nunito"/>
              <a:sym typeface="Nunito"/>
            </a:endParaRPr>
          </a:p>
          <a:p>
            <a:pPr marL="0" lvl="0" indent="0" algn="ctr" rtl="0">
              <a:spcBef>
                <a:spcPts val="0"/>
              </a:spcBef>
              <a:spcAft>
                <a:spcPts val="0"/>
              </a:spcAft>
              <a:buNone/>
            </a:pPr>
            <a:r>
              <a:rPr lang="sl" sz="1800" b="1">
                <a:solidFill>
                  <a:srgbClr val="FF0000"/>
                </a:solidFill>
                <a:latin typeface="Maven Pro"/>
                <a:ea typeface="Maven Pro"/>
                <a:cs typeface="Maven Pro"/>
                <a:sym typeface="Maven Pro"/>
              </a:rPr>
              <a:t>GLASBENO POPOTOVANJE V SVET GLASBIL učb. str.18 do 27</a:t>
            </a:r>
            <a:endParaRPr sz="1800" b="1">
              <a:solidFill>
                <a:srgbClr val="FF0000"/>
              </a:solidFill>
              <a:latin typeface="Maven Pro"/>
              <a:ea typeface="Maven Pro"/>
              <a:cs typeface="Maven Pro"/>
              <a:sym typeface="Maven Pro"/>
            </a:endParaRPr>
          </a:p>
          <a:p>
            <a:pPr marL="0" lvl="0" indent="0" algn="l" rtl="0">
              <a:spcBef>
                <a:spcPts val="0"/>
              </a:spcBef>
              <a:spcAft>
                <a:spcPts val="0"/>
              </a:spcAft>
              <a:buNone/>
            </a:pPr>
            <a:r>
              <a:rPr lang="sl" sz="1800" b="1">
                <a:solidFill>
                  <a:srgbClr val="FF0000"/>
                </a:solidFill>
                <a:latin typeface="Maven Pro"/>
                <a:ea typeface="Maven Pro"/>
                <a:cs typeface="Maven Pro"/>
                <a:sym typeface="Maven Pro"/>
              </a:rPr>
              <a:t>PIHALA:</a:t>
            </a:r>
            <a:endParaRPr sz="1800" b="1">
              <a:solidFill>
                <a:srgbClr val="FF0000"/>
              </a:solidFill>
              <a:latin typeface="Maven Pro"/>
              <a:ea typeface="Maven Pro"/>
              <a:cs typeface="Maven Pro"/>
              <a:sym typeface="Maven Pro"/>
            </a:endParaRPr>
          </a:p>
          <a:p>
            <a:pPr marL="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sl"/>
              <a:t>To so pihala: </a:t>
            </a:r>
            <a:r>
              <a:rPr lang="sl" b="1"/>
              <a:t>pikolo</a:t>
            </a:r>
            <a:r>
              <a:rPr lang="sl"/>
              <a:t>, prečna flavta, klarinet, basklatinet, oboa, fagot, </a:t>
            </a:r>
            <a:r>
              <a:rPr lang="sl" b="1"/>
              <a:t>angleški rog</a:t>
            </a:r>
            <a:r>
              <a:rPr lang="sl"/>
              <a:t> in različni saksofoni. Glasbenik, ki igra na fagot/ kontrafagot je fagotist/ kontrafagotist.</a:t>
            </a:r>
            <a:endParaRPr>
              <a:solidFill>
                <a:srgbClr val="FFFFFF"/>
              </a:solidFill>
              <a:highlight>
                <a:srgbClr val="CC0000"/>
              </a:highlight>
            </a:endParaRPr>
          </a:p>
          <a:p>
            <a:pPr marL="457200" lvl="0" indent="-317500" algn="l" rtl="0">
              <a:spcBef>
                <a:spcPts val="0"/>
              </a:spcBef>
              <a:spcAft>
                <a:spcPts val="0"/>
              </a:spcAft>
              <a:buSzPts val="1400"/>
              <a:buFont typeface="Maven Pro"/>
              <a:buAutoNum type="arabicPeriod"/>
            </a:pPr>
            <a:r>
              <a:rPr lang="sl" b="1">
                <a:latin typeface="Maven Pro"/>
                <a:ea typeface="Maven Pro"/>
                <a:cs typeface="Maven Pro"/>
                <a:sym typeface="Maven Pro"/>
              </a:rPr>
              <a:t>Prečne flavte.</a:t>
            </a:r>
            <a:r>
              <a:rPr lang="sl">
                <a:latin typeface="Maven Pro"/>
                <a:ea typeface="Maven Pro"/>
                <a:cs typeface="Maven Pro"/>
                <a:sym typeface="Maven Pro"/>
              </a:rPr>
              <a:t> Zasedba je kvartet.</a:t>
            </a:r>
            <a:endParaRPr>
              <a:latin typeface="Maven Pro"/>
              <a:ea typeface="Maven Pro"/>
              <a:cs typeface="Maven Pro"/>
              <a:sym typeface="Maven Pro"/>
            </a:endParaRPr>
          </a:p>
          <a:p>
            <a:pPr marL="457200" lvl="0" indent="-317500" algn="l" rtl="0">
              <a:spcBef>
                <a:spcPts val="0"/>
              </a:spcBef>
              <a:spcAft>
                <a:spcPts val="0"/>
              </a:spcAft>
              <a:buSzPts val="1400"/>
              <a:buFont typeface="Maven Pro"/>
              <a:buAutoNum type="arabicPeriod"/>
            </a:pPr>
            <a:r>
              <a:rPr lang="sl">
                <a:latin typeface="Maven Pro"/>
                <a:ea typeface="Maven Pro"/>
                <a:cs typeface="Maven Pro"/>
                <a:sym typeface="Maven Pro"/>
              </a:rPr>
              <a:t>Pihala so </a:t>
            </a:r>
            <a:r>
              <a:rPr lang="sl" b="1">
                <a:latin typeface="Maven Pro"/>
                <a:ea typeface="Maven Pro"/>
                <a:cs typeface="Maven Pro"/>
                <a:sym typeface="Maven Pro"/>
              </a:rPr>
              <a:t>saksofoni</a:t>
            </a:r>
            <a:r>
              <a:rPr lang="sl">
                <a:latin typeface="Maven Pro"/>
                <a:ea typeface="Maven Pro"/>
                <a:cs typeface="Maven Pro"/>
                <a:sym typeface="Maven Pro"/>
              </a:rPr>
              <a:t>. Zasedba 9 se imenuje NONET.</a:t>
            </a:r>
            <a:endParaRPr>
              <a:latin typeface="Maven Pro"/>
              <a:ea typeface="Maven Pro"/>
              <a:cs typeface="Maven Pro"/>
              <a:sym typeface="Maven Pro"/>
            </a:endParaRPr>
          </a:p>
          <a:p>
            <a:pPr marL="457200" lvl="0" indent="-317500" algn="l" rtl="0">
              <a:spcBef>
                <a:spcPts val="0"/>
              </a:spcBef>
              <a:spcAft>
                <a:spcPts val="0"/>
              </a:spcAft>
              <a:buSzPts val="1400"/>
              <a:buFont typeface="Maven Pro"/>
              <a:buAutoNum type="arabicPeriod"/>
            </a:pPr>
            <a:r>
              <a:rPr lang="sl">
                <a:latin typeface="Maven Pro"/>
                <a:ea typeface="Maven Pro"/>
                <a:cs typeface="Maven Pro"/>
                <a:sym typeface="Maven Pro"/>
              </a:rPr>
              <a:t>Glasbilo je </a:t>
            </a:r>
            <a:r>
              <a:rPr lang="sl" b="1">
                <a:latin typeface="Maven Pro"/>
                <a:ea typeface="Maven Pro"/>
                <a:cs typeface="Maven Pro"/>
                <a:sym typeface="Maven Pro"/>
              </a:rPr>
              <a:t>oboa</a:t>
            </a:r>
            <a:r>
              <a:rPr lang="sl">
                <a:latin typeface="Maven Pro"/>
                <a:ea typeface="Maven Pro"/>
                <a:cs typeface="Maven Pro"/>
                <a:sym typeface="Maven Pro"/>
              </a:rPr>
              <a:t>. Glasbenica je oboistka.</a:t>
            </a:r>
            <a:endParaRPr>
              <a:latin typeface="Maven Pro"/>
              <a:ea typeface="Maven Pro"/>
              <a:cs typeface="Maven Pro"/>
              <a:sym typeface="Maven Pro"/>
            </a:endParaRPr>
          </a:p>
          <a:p>
            <a:pPr marL="457200" lvl="0" indent="-317500" algn="l" rtl="0">
              <a:spcBef>
                <a:spcPts val="0"/>
              </a:spcBef>
              <a:spcAft>
                <a:spcPts val="0"/>
              </a:spcAft>
              <a:buSzPts val="1400"/>
              <a:buFont typeface="Maven Pro"/>
              <a:buAutoNum type="arabicPeriod"/>
            </a:pPr>
            <a:r>
              <a:rPr lang="sl">
                <a:latin typeface="Maven Pro"/>
                <a:ea typeface="Maven Pro"/>
                <a:cs typeface="Maven Pro"/>
                <a:sym typeface="Maven Pro"/>
              </a:rPr>
              <a:t>Glasbilo je </a:t>
            </a:r>
            <a:r>
              <a:rPr lang="sl" b="1">
                <a:latin typeface="Maven Pro"/>
                <a:ea typeface="Maven Pro"/>
                <a:cs typeface="Maven Pro"/>
                <a:sym typeface="Maven Pro"/>
              </a:rPr>
              <a:t>klarinet</a:t>
            </a:r>
            <a:r>
              <a:rPr lang="sl">
                <a:latin typeface="Maven Pro"/>
                <a:ea typeface="Maven Pro"/>
                <a:cs typeface="Maven Pro"/>
                <a:sym typeface="Maven Pro"/>
              </a:rPr>
              <a:t>, glasbenik klarinetist.</a:t>
            </a:r>
            <a:endParaRPr>
              <a:latin typeface="Maven Pro"/>
              <a:ea typeface="Maven Pro"/>
              <a:cs typeface="Maven Pro"/>
              <a:sym typeface="Maven Pro"/>
            </a:endParaRPr>
          </a:p>
          <a:p>
            <a:pPr marL="0" lvl="0" indent="0" algn="l" rtl="0">
              <a:spcBef>
                <a:spcPts val="0"/>
              </a:spcBef>
              <a:spcAft>
                <a:spcPts val="0"/>
              </a:spcAft>
              <a:buNone/>
            </a:pPr>
            <a:endParaRPr>
              <a:latin typeface="Maven Pro"/>
              <a:ea typeface="Maven Pro"/>
              <a:cs typeface="Maven Pro"/>
              <a:sym typeface="Maven Pro"/>
            </a:endParaRPr>
          </a:p>
          <a:p>
            <a:pPr marL="0" lvl="0" indent="0" algn="l" rtl="0">
              <a:spcBef>
                <a:spcPts val="0"/>
              </a:spcBef>
              <a:spcAft>
                <a:spcPts val="0"/>
              </a:spcAft>
              <a:buNone/>
            </a:pPr>
            <a:r>
              <a:rPr lang="sl" sz="1800" b="1">
                <a:solidFill>
                  <a:srgbClr val="FF0000"/>
                </a:solidFill>
                <a:latin typeface="Maven Pro"/>
                <a:ea typeface="Maven Pro"/>
                <a:cs typeface="Maven Pro"/>
                <a:sym typeface="Maven Pro"/>
              </a:rPr>
              <a:t>TROBILA: </a:t>
            </a:r>
            <a:endParaRPr sz="1800" b="1">
              <a:solidFill>
                <a:srgbClr val="FF0000"/>
              </a:solidFill>
              <a:latin typeface="Maven Pro"/>
              <a:ea typeface="Maven Pro"/>
              <a:cs typeface="Maven Pro"/>
              <a:sym typeface="Maven Pro"/>
            </a:endParaRPr>
          </a:p>
          <a:p>
            <a:pPr marL="0" lvl="0" indent="0" algn="l" rtl="0">
              <a:spcBef>
                <a:spcPts val="0"/>
              </a:spcBef>
              <a:spcAft>
                <a:spcPts val="0"/>
              </a:spcAft>
              <a:buNone/>
            </a:pPr>
            <a:endParaRPr>
              <a:latin typeface="Maven Pro"/>
              <a:ea typeface="Maven Pro"/>
              <a:cs typeface="Maven Pro"/>
              <a:sym typeface="Maven Pro"/>
            </a:endParaRPr>
          </a:p>
          <a:p>
            <a:pPr marL="457200" lvl="0" indent="-317500" algn="l" rtl="0">
              <a:spcBef>
                <a:spcPts val="0"/>
              </a:spcBef>
              <a:spcAft>
                <a:spcPts val="0"/>
              </a:spcAft>
              <a:buSzPts val="1400"/>
              <a:buFont typeface="Maven Pro"/>
              <a:buAutoNum type="arabicPeriod"/>
            </a:pPr>
            <a:r>
              <a:rPr lang="sl">
                <a:latin typeface="Maven Pro"/>
                <a:ea typeface="Maven Pro"/>
                <a:cs typeface="Maven Pro"/>
                <a:sym typeface="Maven Pro"/>
              </a:rPr>
              <a:t>Prevladujejo</a:t>
            </a:r>
            <a:r>
              <a:rPr lang="sl" b="1">
                <a:latin typeface="Maven Pro"/>
                <a:ea typeface="Maven Pro"/>
                <a:cs typeface="Maven Pro"/>
                <a:sym typeface="Maven Pro"/>
              </a:rPr>
              <a:t> trobente</a:t>
            </a:r>
            <a:r>
              <a:rPr lang="sl">
                <a:latin typeface="Maven Pro"/>
                <a:ea typeface="Maven Pro"/>
                <a:cs typeface="Maven Pro"/>
                <a:sym typeface="Maven Pro"/>
              </a:rPr>
              <a:t>, poznamo še pikolo in aida trobento.</a:t>
            </a:r>
            <a:endParaRPr>
              <a:latin typeface="Maven Pro"/>
              <a:ea typeface="Maven Pro"/>
              <a:cs typeface="Maven Pro"/>
              <a:sym typeface="Maven Pro"/>
            </a:endParaRPr>
          </a:p>
          <a:p>
            <a:pPr marL="457200" lvl="0" indent="-317500" algn="l" rtl="0">
              <a:spcBef>
                <a:spcPts val="0"/>
              </a:spcBef>
              <a:spcAft>
                <a:spcPts val="0"/>
              </a:spcAft>
              <a:buSzPts val="1400"/>
              <a:buFont typeface="Maven Pro"/>
              <a:buAutoNum type="arabicPeriod"/>
            </a:pPr>
            <a:r>
              <a:rPr lang="sl">
                <a:latin typeface="Maven Pro"/>
                <a:ea typeface="Maven Pro"/>
                <a:cs typeface="Maven Pro"/>
                <a:sym typeface="Maven Pro"/>
              </a:rPr>
              <a:t>Ta trobila so </a:t>
            </a:r>
            <a:r>
              <a:rPr lang="sl" b="1">
                <a:latin typeface="Maven Pro"/>
                <a:ea typeface="Maven Pro"/>
                <a:cs typeface="Maven Pro"/>
                <a:sym typeface="Maven Pro"/>
              </a:rPr>
              <a:t>pozavne</a:t>
            </a:r>
            <a:r>
              <a:rPr lang="sl">
                <a:latin typeface="Maven Pro"/>
                <a:ea typeface="Maven Pro"/>
                <a:cs typeface="Maven Pro"/>
                <a:sym typeface="Maven Pro"/>
              </a:rPr>
              <a:t>, igra skupina sekstet, spremljata harmonika in kitara, ton spreminjajo s potegom cevi.</a:t>
            </a:r>
            <a:endParaRPr>
              <a:latin typeface="Maven Pro"/>
              <a:ea typeface="Maven Pro"/>
              <a:cs typeface="Maven Pro"/>
              <a:sym typeface="Maven Pro"/>
            </a:endParaRPr>
          </a:p>
          <a:p>
            <a:pPr marL="457200" lvl="0" indent="-317500" algn="l" rtl="0">
              <a:spcBef>
                <a:spcPts val="0"/>
              </a:spcBef>
              <a:spcAft>
                <a:spcPts val="0"/>
              </a:spcAft>
              <a:buSzPts val="1400"/>
              <a:buFont typeface="Maven Pro"/>
              <a:buAutoNum type="arabicPeriod"/>
            </a:pPr>
            <a:r>
              <a:rPr lang="sl">
                <a:latin typeface="Maven Pro"/>
                <a:ea typeface="Maven Pro"/>
                <a:cs typeface="Maven Pro"/>
                <a:sym typeface="Maven Pro"/>
              </a:rPr>
              <a:t>Glasbenica igra na </a:t>
            </a:r>
            <a:r>
              <a:rPr lang="sl" b="1">
                <a:latin typeface="Maven Pro"/>
                <a:ea typeface="Maven Pro"/>
                <a:cs typeface="Maven Pro"/>
                <a:sym typeface="Maven Pro"/>
              </a:rPr>
              <a:t>francoski rog</a:t>
            </a:r>
            <a:r>
              <a:rPr lang="sl">
                <a:latin typeface="Maven Pro"/>
                <a:ea typeface="Maven Pro"/>
                <a:cs typeface="Maven Pro"/>
                <a:sym typeface="Maven Pro"/>
              </a:rPr>
              <a:t>. Razlagala je potek zraka skozi cevi.Del, ki ga je odvila, imenujemo odmevnik.</a:t>
            </a:r>
            <a:endParaRPr>
              <a:latin typeface="Maven Pro"/>
              <a:ea typeface="Maven Pro"/>
              <a:cs typeface="Maven Pro"/>
              <a:sym typeface="Maven Pro"/>
            </a:endParaRPr>
          </a:p>
          <a:p>
            <a:pPr marL="457200" lvl="0" indent="-317500" algn="l" rtl="0">
              <a:spcBef>
                <a:spcPts val="0"/>
              </a:spcBef>
              <a:spcAft>
                <a:spcPts val="0"/>
              </a:spcAft>
              <a:buSzPts val="1400"/>
              <a:buFont typeface="Maven Pro"/>
              <a:buAutoNum type="arabicPeriod"/>
            </a:pPr>
            <a:r>
              <a:rPr lang="sl" b="1">
                <a:latin typeface="Maven Pro"/>
                <a:ea typeface="Maven Pro"/>
                <a:cs typeface="Maven Pro"/>
                <a:sym typeface="Maven Pro"/>
              </a:rPr>
              <a:t>Bariton</a:t>
            </a:r>
            <a:r>
              <a:rPr lang="sl">
                <a:latin typeface="Maven Pro"/>
                <a:ea typeface="Maven Pro"/>
                <a:cs typeface="Maven Pro"/>
                <a:sym typeface="Maven Pro"/>
              </a:rPr>
              <a:t> in </a:t>
            </a:r>
            <a:r>
              <a:rPr lang="sl" b="1">
                <a:latin typeface="Maven Pro"/>
                <a:ea typeface="Maven Pro"/>
                <a:cs typeface="Maven Pro"/>
                <a:sym typeface="Maven Pro"/>
              </a:rPr>
              <a:t>tuba</a:t>
            </a:r>
            <a:r>
              <a:rPr lang="sl">
                <a:latin typeface="Maven Pro"/>
                <a:ea typeface="Maven Pro"/>
                <a:cs typeface="Maven Pro"/>
                <a:sym typeface="Maven Pro"/>
              </a:rPr>
              <a:t> se razlikujeta po velikosti - tuba je večja in zveni nižje.</a:t>
            </a:r>
            <a:endParaRPr>
              <a:latin typeface="Maven Pro"/>
              <a:ea typeface="Maven Pro"/>
              <a:cs typeface="Maven Pro"/>
              <a:sym typeface="Maven Pro"/>
            </a:endParaRPr>
          </a:p>
          <a:p>
            <a:pPr marL="0" lvl="0" indent="0" algn="l" rtl="0">
              <a:spcBef>
                <a:spcPts val="0"/>
              </a:spcBef>
              <a:spcAft>
                <a:spcPts val="0"/>
              </a:spcAft>
              <a:buNone/>
            </a:pPr>
            <a:endParaRPr>
              <a:latin typeface="Maven Pro"/>
              <a:ea typeface="Maven Pro"/>
              <a:cs typeface="Maven Pro"/>
              <a:sym typeface="Maven Pro"/>
            </a:endParaRPr>
          </a:p>
          <a:p>
            <a:pPr marL="0" lvl="0" indent="0" algn="l" rtl="0">
              <a:spcBef>
                <a:spcPts val="0"/>
              </a:spcBef>
              <a:spcAft>
                <a:spcPts val="0"/>
              </a:spcAft>
              <a:buNone/>
            </a:pPr>
            <a:r>
              <a:rPr lang="sl">
                <a:highlight>
                  <a:srgbClr val="FFFFFF"/>
                </a:highlight>
                <a:latin typeface="Maven Pro"/>
                <a:ea typeface="Maven Pro"/>
                <a:cs typeface="Maven Pro"/>
                <a:sym typeface="Maven Pro"/>
              </a:rPr>
              <a:t>Upam, da si se spet kaj novega naučil/a. </a:t>
            </a:r>
            <a:endParaRPr>
              <a:highlight>
                <a:srgbClr val="FFFFFF"/>
              </a:highlight>
              <a:latin typeface="Maven Pro"/>
              <a:ea typeface="Maven Pro"/>
              <a:cs typeface="Maven Pro"/>
              <a:sym typeface="Maven Pro"/>
            </a:endParaRPr>
          </a:p>
          <a:p>
            <a:pPr marL="0" lvl="0" indent="0" algn="l" rtl="0">
              <a:spcBef>
                <a:spcPts val="0"/>
              </a:spcBef>
              <a:spcAft>
                <a:spcPts val="0"/>
              </a:spcAft>
              <a:buNone/>
            </a:pPr>
            <a:r>
              <a:rPr lang="sl">
                <a:highlight>
                  <a:srgbClr val="FFFFFF"/>
                </a:highlight>
                <a:latin typeface="Maven Pro"/>
                <a:ea typeface="Maven Pro"/>
                <a:cs typeface="Maven Pro"/>
                <a:sym typeface="Maven Pro"/>
              </a:rPr>
              <a:t>Če poznaš kakšno zanimivost o pihalih ali trobilih, jo zapiši v svoj zvezek.                        Učiteljica Tanja Avsec</a:t>
            </a:r>
            <a:endParaRPr>
              <a:highlight>
                <a:srgbClr val="FFFFFF"/>
              </a:highlight>
              <a:latin typeface="Maven Pro"/>
              <a:ea typeface="Maven Pro"/>
              <a:cs typeface="Maven Pro"/>
              <a:sym typeface="Maven Pro"/>
            </a:endParaRPr>
          </a:p>
          <a:p>
            <a:pPr marL="0" lvl="0" indent="457200" algn="l" rtl="0">
              <a:spcBef>
                <a:spcPts val="0"/>
              </a:spcBef>
              <a:spcAft>
                <a:spcPts val="0"/>
              </a:spcAft>
              <a:buNone/>
            </a:pPr>
            <a:endParaRPr>
              <a:latin typeface="Maven Pro"/>
              <a:ea typeface="Maven Pro"/>
              <a:cs typeface="Maven Pro"/>
              <a:sym typeface="Maven Pro"/>
            </a:endParaRPr>
          </a:p>
          <a:p>
            <a:pPr marL="0" lvl="0" indent="457200" algn="l" rtl="0">
              <a:spcBef>
                <a:spcPts val="0"/>
              </a:spcBef>
              <a:spcAft>
                <a:spcPts val="0"/>
              </a:spcAft>
              <a:buNone/>
            </a:pPr>
            <a:endParaRPr>
              <a:latin typeface="Maven Pro"/>
              <a:ea typeface="Maven Pro"/>
              <a:cs typeface="Maven Pro"/>
              <a:sym typeface="Maven Pro"/>
            </a:endParaRPr>
          </a:p>
          <a:p>
            <a:pPr marL="0" lvl="0" indent="0" algn="l" rtl="0">
              <a:spcBef>
                <a:spcPts val="0"/>
              </a:spcBef>
              <a:spcAft>
                <a:spcPts val="0"/>
              </a:spcAft>
              <a:buNone/>
            </a:pPr>
            <a:endParaRPr>
              <a:solidFill>
                <a:srgbClr val="FFFFFF"/>
              </a:solidFill>
              <a:highlight>
                <a:srgbClr val="CC0000"/>
              </a:highlight>
            </a:endParaRPr>
          </a:p>
          <a:p>
            <a:pPr marL="0" lvl="0" indent="0" algn="l" rtl="0">
              <a:spcBef>
                <a:spcPts val="0"/>
              </a:spcBef>
              <a:spcAft>
                <a:spcPts val="0"/>
              </a:spcAft>
              <a:buNone/>
            </a:pPr>
            <a:endParaRPr>
              <a:solidFill>
                <a:srgbClr val="FFFFFF"/>
              </a:solidFill>
              <a:highlight>
                <a:srgbClr val="CC4125"/>
              </a:highlight>
            </a:endParaRPr>
          </a:p>
          <a:p>
            <a:pPr marL="0" lvl="0" indent="0" algn="l" rtl="0">
              <a:spcBef>
                <a:spcPts val="0"/>
              </a:spcBef>
              <a:spcAft>
                <a:spcPts val="0"/>
              </a:spcAft>
              <a:buNone/>
            </a:pPr>
            <a:endParaRPr sz="1800" b="1">
              <a:latin typeface="Maven Pro"/>
              <a:ea typeface="Maven Pro"/>
              <a:cs typeface="Maven Pro"/>
              <a:sym typeface="Maven Pro"/>
            </a:endParaRPr>
          </a:p>
          <a:p>
            <a:pPr marL="0" lvl="0" indent="0" algn="l" rtl="0">
              <a:spcBef>
                <a:spcPts val="0"/>
              </a:spcBef>
              <a:spcAft>
                <a:spcPts val="0"/>
              </a:spcAft>
              <a:buNone/>
            </a:pPr>
            <a:endParaRPr>
              <a:solidFill>
                <a:srgbClr val="FFFFFF"/>
              </a:solidFill>
              <a:highlight>
                <a:srgbClr val="CC4125"/>
              </a:highlight>
            </a:endParaRPr>
          </a:p>
          <a:p>
            <a:pPr marL="0" lvl="0" indent="0" algn="l" rtl="0">
              <a:spcBef>
                <a:spcPts val="0"/>
              </a:spcBef>
              <a:spcAft>
                <a:spcPts val="0"/>
              </a:spcAft>
              <a:buNone/>
            </a:pPr>
            <a:endParaRPr sz="1800" b="1">
              <a:solidFill>
                <a:srgbClr val="7030A0"/>
              </a:solidFill>
              <a:latin typeface="Maven Pro"/>
              <a:ea typeface="Maven Pro"/>
              <a:cs typeface="Maven Pro"/>
              <a:sym typeface="Maven Pro"/>
            </a:endParaRPr>
          </a:p>
          <a:p>
            <a:pPr marL="0" lvl="0" indent="0" algn="l" rtl="0">
              <a:spcBef>
                <a:spcPts val="0"/>
              </a:spcBef>
              <a:spcAft>
                <a:spcPts val="0"/>
              </a:spcAft>
              <a:buNone/>
            </a:pPr>
            <a:endParaRPr sz="1800" b="1">
              <a:solidFill>
                <a:srgbClr val="7030A0"/>
              </a:solidFill>
              <a:latin typeface="Maven Pro"/>
              <a:ea typeface="Maven Pro"/>
              <a:cs typeface="Maven Pro"/>
              <a:sym typeface="Maven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AF451"/>
        </a:solidFill>
        <a:effectLst/>
      </p:bgPr>
    </p:bg>
    <p:spTree>
      <p:nvGrpSpPr>
        <p:cNvPr id="1" name="Shape 328"/>
        <p:cNvGrpSpPr/>
        <p:nvPr/>
      </p:nvGrpSpPr>
      <p:grpSpPr>
        <a:xfrm>
          <a:off x="0" y="0"/>
          <a:ext cx="0" cy="0"/>
          <a:chOff x="0" y="0"/>
          <a:chExt cx="0" cy="0"/>
        </a:xfrm>
      </p:grpSpPr>
      <p:sp>
        <p:nvSpPr>
          <p:cNvPr id="329" name="Google Shape;329;p18"/>
          <p:cNvSpPr txBox="1"/>
          <p:nvPr/>
        </p:nvSpPr>
        <p:spPr>
          <a:xfrm>
            <a:off x="118325" y="135825"/>
            <a:ext cx="8848200" cy="49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sz="1800" b="1">
                <a:solidFill>
                  <a:srgbClr val="FF0000"/>
                </a:solidFill>
                <a:latin typeface="Maven Pro"/>
                <a:ea typeface="Maven Pro"/>
                <a:cs typeface="Maven Pro"/>
                <a:sym typeface="Maven Pro"/>
              </a:rPr>
              <a:t>GLASBENO POPOTOVANJE V SVET GLASBIL učb. str.18 do 27</a:t>
            </a:r>
            <a:endParaRPr sz="1800" b="1">
              <a:solidFill>
                <a:srgbClr val="FF0000"/>
              </a:solidFill>
              <a:latin typeface="Maven Pro"/>
              <a:ea typeface="Maven Pro"/>
              <a:cs typeface="Maven Pro"/>
              <a:sym typeface="Maven Pro"/>
            </a:endParaRPr>
          </a:p>
          <a:p>
            <a:pPr marL="0" lvl="0" indent="0" algn="l" rtl="0">
              <a:spcBef>
                <a:spcPts val="0"/>
              </a:spcBef>
              <a:spcAft>
                <a:spcPts val="0"/>
              </a:spcAft>
              <a:buNone/>
            </a:pPr>
            <a:endParaRPr sz="1800" b="1">
              <a:solidFill>
                <a:srgbClr val="FF0000"/>
              </a:solidFill>
              <a:latin typeface="Maven Pro"/>
              <a:ea typeface="Maven Pro"/>
              <a:cs typeface="Maven Pro"/>
              <a:sym typeface="Maven Pro"/>
            </a:endParaRPr>
          </a:p>
          <a:p>
            <a:pPr marL="0" lvl="0" indent="0" algn="ctr" rtl="0">
              <a:spcBef>
                <a:spcPts val="0"/>
              </a:spcBef>
              <a:spcAft>
                <a:spcPts val="0"/>
              </a:spcAft>
              <a:buNone/>
            </a:pPr>
            <a:endParaRPr sz="1800" b="1">
              <a:solidFill>
                <a:srgbClr val="FF0000"/>
              </a:solidFill>
              <a:latin typeface="Maven Pro"/>
              <a:ea typeface="Maven Pro"/>
              <a:cs typeface="Maven Pro"/>
              <a:sym typeface="Maven Pro"/>
            </a:endParaRPr>
          </a:p>
          <a:p>
            <a:pPr marL="0" lvl="0" indent="0" algn="ctr" rtl="0">
              <a:spcBef>
                <a:spcPts val="0"/>
              </a:spcBef>
              <a:spcAft>
                <a:spcPts val="0"/>
              </a:spcAft>
              <a:buNone/>
            </a:pPr>
            <a:endParaRPr sz="1800" b="1">
              <a:solidFill>
                <a:srgbClr val="FF0000"/>
              </a:solidFill>
              <a:latin typeface="Maven Pro"/>
              <a:ea typeface="Maven Pro"/>
              <a:cs typeface="Maven Pro"/>
              <a:sym typeface="Maven Pro"/>
            </a:endParaRPr>
          </a:p>
          <a:p>
            <a:pPr marL="0" lvl="0" indent="457200" algn="l" rtl="0">
              <a:spcBef>
                <a:spcPts val="0"/>
              </a:spcBef>
              <a:spcAft>
                <a:spcPts val="0"/>
              </a:spcAft>
              <a:buNone/>
            </a:pPr>
            <a:endParaRPr>
              <a:latin typeface="Maven Pro"/>
              <a:ea typeface="Maven Pro"/>
              <a:cs typeface="Maven Pro"/>
              <a:sym typeface="Maven Pro"/>
            </a:endParaRPr>
          </a:p>
          <a:p>
            <a:pPr marL="0" lvl="0" indent="0" algn="l" rtl="0">
              <a:spcBef>
                <a:spcPts val="0"/>
              </a:spcBef>
              <a:spcAft>
                <a:spcPts val="0"/>
              </a:spcAft>
              <a:buNone/>
            </a:pPr>
            <a:endParaRPr>
              <a:solidFill>
                <a:srgbClr val="FFFFFF"/>
              </a:solidFill>
              <a:highlight>
                <a:srgbClr val="CC0000"/>
              </a:highlight>
            </a:endParaRPr>
          </a:p>
          <a:p>
            <a:pPr marL="0" lvl="0" indent="0" algn="l" rtl="0">
              <a:spcBef>
                <a:spcPts val="0"/>
              </a:spcBef>
              <a:spcAft>
                <a:spcPts val="0"/>
              </a:spcAft>
              <a:buNone/>
            </a:pPr>
            <a:endParaRPr>
              <a:solidFill>
                <a:srgbClr val="FFFFFF"/>
              </a:solidFill>
              <a:highlight>
                <a:srgbClr val="CC4125"/>
              </a:highlight>
            </a:endParaRPr>
          </a:p>
          <a:p>
            <a:pPr marL="0" lvl="0" indent="0" algn="l" rtl="0">
              <a:spcBef>
                <a:spcPts val="0"/>
              </a:spcBef>
              <a:spcAft>
                <a:spcPts val="0"/>
              </a:spcAft>
              <a:buNone/>
            </a:pPr>
            <a:endParaRPr sz="1800" b="1">
              <a:latin typeface="Maven Pro"/>
              <a:ea typeface="Maven Pro"/>
              <a:cs typeface="Maven Pro"/>
              <a:sym typeface="Maven Pro"/>
            </a:endParaRPr>
          </a:p>
          <a:p>
            <a:pPr marL="0" lvl="0" indent="0" algn="l" rtl="0">
              <a:spcBef>
                <a:spcPts val="0"/>
              </a:spcBef>
              <a:spcAft>
                <a:spcPts val="0"/>
              </a:spcAft>
              <a:buNone/>
            </a:pPr>
            <a:endParaRPr>
              <a:solidFill>
                <a:srgbClr val="FFFFFF"/>
              </a:solidFill>
              <a:highlight>
                <a:srgbClr val="CC4125"/>
              </a:highlight>
            </a:endParaRPr>
          </a:p>
          <a:p>
            <a:pPr marL="0" lvl="0" indent="0" algn="l" rtl="0">
              <a:spcBef>
                <a:spcPts val="0"/>
              </a:spcBef>
              <a:spcAft>
                <a:spcPts val="0"/>
              </a:spcAft>
              <a:buNone/>
            </a:pPr>
            <a:endParaRPr sz="1800" b="1">
              <a:solidFill>
                <a:srgbClr val="7030A0"/>
              </a:solidFill>
              <a:latin typeface="Maven Pro"/>
              <a:ea typeface="Maven Pro"/>
              <a:cs typeface="Maven Pro"/>
              <a:sym typeface="Maven Pro"/>
            </a:endParaRPr>
          </a:p>
          <a:p>
            <a:pPr marL="0" lvl="0" indent="0" algn="l" rtl="0">
              <a:spcBef>
                <a:spcPts val="0"/>
              </a:spcBef>
              <a:spcAft>
                <a:spcPts val="0"/>
              </a:spcAft>
              <a:buNone/>
            </a:pPr>
            <a:endParaRPr sz="1800" b="1">
              <a:solidFill>
                <a:srgbClr val="7030A0"/>
              </a:solidFill>
              <a:latin typeface="Maven Pro"/>
              <a:ea typeface="Maven Pro"/>
              <a:cs typeface="Maven Pro"/>
              <a:sym typeface="Maven Pro"/>
            </a:endParaRPr>
          </a:p>
        </p:txBody>
      </p:sp>
      <p:pic>
        <p:nvPicPr>
          <p:cNvPr id="330" name="Google Shape;330;p18"/>
          <p:cNvPicPr preferRelativeResize="0"/>
          <p:nvPr/>
        </p:nvPicPr>
        <p:blipFill>
          <a:blip r:embed="rId3">
            <a:alphaModFix/>
          </a:blip>
          <a:stretch>
            <a:fillRect/>
          </a:stretch>
        </p:blipFill>
        <p:spPr>
          <a:xfrm>
            <a:off x="285824" y="1078775"/>
            <a:ext cx="2067399" cy="3680173"/>
          </a:xfrm>
          <a:prstGeom prst="rect">
            <a:avLst/>
          </a:prstGeom>
          <a:noFill/>
          <a:ln>
            <a:noFill/>
          </a:ln>
        </p:spPr>
      </p:pic>
      <p:pic>
        <p:nvPicPr>
          <p:cNvPr id="331" name="Google Shape;331;p18"/>
          <p:cNvPicPr preferRelativeResize="0"/>
          <p:nvPr/>
        </p:nvPicPr>
        <p:blipFill>
          <a:blip r:embed="rId4">
            <a:alphaModFix/>
          </a:blip>
          <a:stretch>
            <a:fillRect/>
          </a:stretch>
        </p:blipFill>
        <p:spPr>
          <a:xfrm>
            <a:off x="2597816" y="1136000"/>
            <a:ext cx="1929451" cy="1435750"/>
          </a:xfrm>
          <a:prstGeom prst="rect">
            <a:avLst/>
          </a:prstGeom>
          <a:noFill/>
          <a:ln>
            <a:noFill/>
          </a:ln>
        </p:spPr>
      </p:pic>
      <p:pic>
        <p:nvPicPr>
          <p:cNvPr id="332" name="Google Shape;332;p18"/>
          <p:cNvPicPr preferRelativeResize="0"/>
          <p:nvPr/>
        </p:nvPicPr>
        <p:blipFill>
          <a:blip r:embed="rId5">
            <a:alphaModFix/>
          </a:blip>
          <a:stretch>
            <a:fillRect/>
          </a:stretch>
        </p:blipFill>
        <p:spPr>
          <a:xfrm>
            <a:off x="7452875" y="3152650"/>
            <a:ext cx="1413226" cy="1606299"/>
          </a:xfrm>
          <a:prstGeom prst="rect">
            <a:avLst/>
          </a:prstGeom>
          <a:noFill/>
          <a:ln>
            <a:noFill/>
          </a:ln>
        </p:spPr>
      </p:pic>
      <p:pic>
        <p:nvPicPr>
          <p:cNvPr id="333" name="Google Shape;333;p18"/>
          <p:cNvPicPr preferRelativeResize="0"/>
          <p:nvPr/>
        </p:nvPicPr>
        <p:blipFill>
          <a:blip r:embed="rId6">
            <a:alphaModFix/>
          </a:blip>
          <a:stretch>
            <a:fillRect/>
          </a:stretch>
        </p:blipFill>
        <p:spPr>
          <a:xfrm>
            <a:off x="2597825" y="2861475"/>
            <a:ext cx="2288375" cy="2030400"/>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400</Words>
  <Application>Microsoft Office PowerPoint</Application>
  <PresentationFormat>Diaprojekcija na zaslonu (16:9)</PresentationFormat>
  <Paragraphs>89</Paragraphs>
  <Slides>6</Slides>
  <Notes>6</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6</vt:i4>
      </vt:variant>
    </vt:vector>
  </HeadingPairs>
  <TitlesOfParts>
    <vt:vector size="10" baseType="lpstr">
      <vt:lpstr>Maven Pro</vt:lpstr>
      <vt:lpstr>Nunito</vt:lpstr>
      <vt:lpstr>Arial</vt:lpstr>
      <vt:lpstr>Momentum</vt:lpstr>
      <vt:lpstr>Tvoj naslov v zvezek: GLASBENO POPOTOVANJE  V SVET GLASBIL učb. str.18 do 27</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Tvoj naslov v zvezek: GLASBENO POPOTOVANJE  V SVET GLASBIL učb. str.18 do 27</dc:title>
  <dc:creator>Uporabnik</dc:creator>
  <cp:lastModifiedBy>Uporabnik</cp:lastModifiedBy>
  <cp:revision>1</cp:revision>
  <dcterms:modified xsi:type="dcterms:W3CDTF">2020-04-16T16:31:40Z</dcterms:modified>
</cp:coreProperties>
</file>