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8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D26176-0180-4817-893C-7CC6D4018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02D137D-8AA7-484C-9AA2-D04388062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7CA7B0F-4B8F-4A21-B7EC-32B6143F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B45-816B-4CEF-90F0-90F1EA611DF3}" type="datetimeFigureOut">
              <a:rPr lang="sl-SI" smtClean="0"/>
              <a:t>24. 04. 2020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DF07AD9-8D75-4027-8117-E6149C41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CDEC4F2-08B2-4CD6-913C-0DF0A5F97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E5C-55AA-41D8-BC2F-CECF65CAA45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0138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4FEA37-8F48-4F8A-8000-5C0819B3E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A00B55C-205B-4628-8323-26F009D9C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0C1A333-ACF3-46E6-B668-676DCFAC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B45-816B-4CEF-90F0-90F1EA611DF3}" type="datetimeFigureOut">
              <a:rPr lang="sl-SI" smtClean="0"/>
              <a:t>24. 04. 2020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CA33D7F-B186-4495-A4DC-6BB81D0FD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9F5F092-D1BD-467C-A59D-48CDC135E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E5C-55AA-41D8-BC2F-CECF65CAA45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592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AA81CB27-7F7D-4E2E-BF14-31CF9A7B64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4BE1399-E643-4BE7-87AE-0DA747E94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5930888-A7A0-4401-A28A-74EB9B7C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B45-816B-4CEF-90F0-90F1EA611DF3}" type="datetimeFigureOut">
              <a:rPr lang="sl-SI" smtClean="0"/>
              <a:t>24. 04. 2020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6D461F5-F426-4E4B-96DF-06469D65D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BEBC335-FCF5-41AD-94DE-2C9F78720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E5C-55AA-41D8-BC2F-CECF65CAA45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790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9A1ABD-BA8F-49D3-A321-D33467F8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FB12C54-15BD-4D4C-A5A7-371B575EA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AE41DB9-229B-465D-9D5C-F1F28A308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B45-816B-4CEF-90F0-90F1EA611DF3}" type="datetimeFigureOut">
              <a:rPr lang="sl-SI" smtClean="0"/>
              <a:t>24. 04. 2020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4406DE1-22B2-4231-B2D3-658B8327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3DC0E2C-2A0D-4F2A-A312-9B4622A3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E5C-55AA-41D8-BC2F-CECF65CAA45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3809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077069-9468-4025-9993-676332EFF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EB82C32-90BC-44A1-AF6D-AE4F81C8F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AAB04BA-78F2-41F5-9CD0-E19C655F6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B45-816B-4CEF-90F0-90F1EA611DF3}" type="datetimeFigureOut">
              <a:rPr lang="sl-SI" smtClean="0"/>
              <a:t>24. 04. 2020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B777284-C5D4-4E93-9D89-95EC35710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74ABC4F-5008-42F7-A8C2-7CF3277EF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E5C-55AA-41D8-BC2F-CECF65CAA45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5000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59B2D8-FFDE-4266-B2A6-FDEFF5A00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D7C077E-76B4-428E-94B2-14BA586CB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827669C-F0CE-47DD-B563-55A6F2C55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4A434D0-058E-40F4-BB3F-614914497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B45-816B-4CEF-90F0-90F1EA611DF3}" type="datetimeFigureOut">
              <a:rPr lang="sl-SI" smtClean="0"/>
              <a:t>24. 04. 2020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F8486E0-34C2-43B8-A382-88252DF3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DFEA49F-DD13-4D40-AE88-B503391B9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E5C-55AA-41D8-BC2F-CECF65CAA45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6846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BD4DCF-2E1D-4FC9-BC8C-57B763757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AD82856-5906-42A1-8CFF-A3F642126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E4EB426-AA97-44CD-81F3-912ED2112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480672F-BD47-4900-9FBE-519B71F7A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9E3215E7-DB0C-4A1D-BB9E-C1A16AD6E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270BA5BD-4520-440B-9471-6B0B895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B45-816B-4CEF-90F0-90F1EA611DF3}" type="datetimeFigureOut">
              <a:rPr lang="sl-SI" smtClean="0"/>
              <a:t>24. 04. 2020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04D1A1F5-A27C-44EA-88C8-72339F361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28AC2E2D-B465-4696-8386-53CEA69E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E5C-55AA-41D8-BC2F-CECF65CAA45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0661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1A8767-0569-4133-ACAF-81F530D9D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3EE5F9BD-ACD5-49CF-AE91-A780CC95B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B45-816B-4CEF-90F0-90F1EA611DF3}" type="datetimeFigureOut">
              <a:rPr lang="sl-SI" smtClean="0"/>
              <a:t>24. 04. 2020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02E135A8-6FC6-4D42-A164-227163B89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24EF9499-0101-4115-B260-45A3B216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E5C-55AA-41D8-BC2F-CECF65CAA45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737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CE3E7A42-0F3A-4A0A-BB29-1A00746B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B45-816B-4CEF-90F0-90F1EA611DF3}" type="datetimeFigureOut">
              <a:rPr lang="sl-SI" smtClean="0"/>
              <a:t>24. 04. 2020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998778D7-5CE3-455A-AAEB-896EFA22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720C596-1A0B-4A12-896D-AD206CE8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E5C-55AA-41D8-BC2F-CECF65CAA45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71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11527D-D317-4749-A344-151E18221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BDBCD2B-09D9-4F2A-B41F-81AA726FA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281D847-5511-4340-BFC3-4D2A9B72C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24B6134-B500-4ABC-8DBD-DC20F8918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B45-816B-4CEF-90F0-90F1EA611DF3}" type="datetimeFigureOut">
              <a:rPr lang="sl-SI" smtClean="0"/>
              <a:t>24. 04. 2020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F953241-9FBD-4B9E-8EE5-1DF47CFBB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E1CC080-81DA-42E5-A94C-206121C4F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E5C-55AA-41D8-BC2F-CECF65CAA45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55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249B5ED-AAD7-456F-A5CA-87BA5B8B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7B8A5E5F-476D-469E-A7FE-7CFAA7DCA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EB02862-6EEA-48E9-BAAF-60D3A352B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C3C7B50-C1F8-41D2-9556-E7CFE423D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B45-816B-4CEF-90F0-90F1EA611DF3}" type="datetimeFigureOut">
              <a:rPr lang="sl-SI" smtClean="0"/>
              <a:t>24. 04. 2020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3CEABC7-8516-45A1-9866-F67039E06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6FD8206-2488-4E4C-A638-FB041BE5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E5C-55AA-41D8-BC2F-CECF65CAA45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1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112">
              <a:schemeClr val="accent4">
                <a:lumMod val="60000"/>
                <a:lumOff val="40000"/>
              </a:schemeClr>
            </a:gs>
            <a:gs pos="0">
              <a:schemeClr val="accent2">
                <a:lumMod val="75000"/>
              </a:schemeClr>
            </a:gs>
            <a:gs pos="83000">
              <a:srgbClr val="FFC000"/>
            </a:gs>
            <a:gs pos="100000">
              <a:srgbClr val="FF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2897FC14-BFB5-4407-A014-A7E46296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B54067D-A1AE-4CCA-AA89-14BB92678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32FE7CE-A406-4F6F-B1EA-402F0AB83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40B45-816B-4CEF-90F0-90F1EA611DF3}" type="datetimeFigureOut">
              <a:rPr lang="sl-SI" smtClean="0"/>
              <a:t>24. 04. 2020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6355001-7ABF-4B30-8D54-0B59798B3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D5F42AF-BB4E-4E82-B55D-C0C3EC877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E2E5C-55AA-41D8-BC2F-CECF65CAA45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42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2.mp3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6.mp3"/><Relationship Id="rId7" Type="http://schemas.openxmlformats.org/officeDocument/2006/relationships/image" Target="../media/image8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0.mp3"/><Relationship Id="rId7" Type="http://schemas.openxmlformats.org/officeDocument/2006/relationships/image" Target="../media/image11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2.mp3"/><Relationship Id="rId7" Type="http://schemas.openxmlformats.org/officeDocument/2006/relationships/image" Target="../media/image13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Modern Music Notes Brush Pack - Free Photoshop Brushes at Brusheezy!">
            <a:extLst>
              <a:ext uri="{FF2B5EF4-FFF2-40B4-BE49-F238E27FC236}">
                <a16:creationId xmlns:a16="http://schemas.microsoft.com/office/drawing/2014/main" id="{323CB067-D533-4D7D-954C-98269212056C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6" b="18268"/>
          <a:stretch/>
        </p:blipFill>
        <p:spPr bwMode="auto">
          <a:xfrm>
            <a:off x="2814440" y="364871"/>
            <a:ext cx="6563120" cy="3518276"/>
          </a:xfrm>
          <a:prstGeom prst="rect">
            <a:avLst/>
          </a:prstGeom>
          <a:solidFill>
            <a:srgbClr val="DE850A"/>
          </a:solidFill>
          <a:ln>
            <a:noFill/>
          </a:ln>
          <a:effectLst>
            <a:glow>
              <a:schemeClr val="accent1">
                <a:alpha val="51000"/>
              </a:schemeClr>
            </a:glow>
            <a:softEdge rad="2667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AADA4BFD-091F-4AF7-AC64-080406740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2802" y="1122363"/>
            <a:ext cx="12190196" cy="4991674"/>
          </a:xfrm>
        </p:spPr>
        <p:txBody>
          <a:bodyPr>
            <a:normAutofit fontScale="90000"/>
          </a:bodyPr>
          <a:lstStyle/>
          <a:p>
            <a:br>
              <a:rPr lang="sl-SI" sz="7200" b="1" dirty="0"/>
            </a:br>
            <a:br>
              <a:rPr lang="sl-SI" sz="7200" b="1" dirty="0"/>
            </a:br>
            <a:br>
              <a:rPr lang="sl-SI" sz="7200" b="1" dirty="0"/>
            </a:br>
            <a:r>
              <a:rPr lang="sl-SI" sz="7200" b="1" dirty="0">
                <a:latin typeface="Comic Sans MS" panose="030F0702030302020204" pitchFamily="66" charset="0"/>
              </a:rPr>
              <a:t>GLASBA ZA RAZLIČNE PRILOŽNOSTI</a:t>
            </a: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395D52E5-510E-4C2A-A1E6-48BFD79A0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441" y="3602038"/>
            <a:ext cx="10240559" cy="1655762"/>
          </a:xfrm>
        </p:spPr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33317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F6F0F5A4-0B36-4297-AFEF-17F2E5395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F41B8D9F-203F-4A8E-9488-B8CFBB18AD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b="1" dirty="0">
                <a:latin typeface="Comic Sans MS" panose="030F0702030302020204" pitchFamily="66" charset="0"/>
              </a:rPr>
              <a:t>LJUDSKA GLASBA</a:t>
            </a:r>
          </a:p>
          <a:p>
            <a:endParaRPr lang="sl-SI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b="1" dirty="0">
              <a:latin typeface="Comic Sans MS" panose="030F0702030302020204" pitchFamily="66" charset="0"/>
            </a:endParaRPr>
          </a:p>
          <a:p>
            <a:r>
              <a:rPr lang="sl-SI" b="1" dirty="0">
                <a:latin typeface="Comic Sans MS" panose="030F0702030302020204" pitchFamily="66" charset="0"/>
              </a:rPr>
              <a:t>POPULARNA GLASBA</a:t>
            </a:r>
          </a:p>
          <a:p>
            <a:endParaRPr lang="sl-SI" b="1" dirty="0">
              <a:latin typeface="Comic Sans MS" panose="030F0702030302020204" pitchFamily="66" charset="0"/>
            </a:endParaRPr>
          </a:p>
          <a:p>
            <a:endParaRPr lang="sl-SI" b="1" dirty="0">
              <a:latin typeface="Comic Sans MS" panose="030F0702030302020204" pitchFamily="66" charset="0"/>
            </a:endParaRPr>
          </a:p>
          <a:p>
            <a:r>
              <a:rPr lang="sl-SI" b="1" dirty="0">
                <a:latin typeface="Comic Sans MS" panose="030F0702030302020204" pitchFamily="66" charset="0"/>
              </a:rPr>
              <a:t>PLESNA GLASBA</a:t>
            </a:r>
          </a:p>
          <a:p>
            <a:endParaRPr lang="sl-SI" b="1" dirty="0">
              <a:latin typeface="Comic Sans MS" panose="030F0702030302020204" pitchFamily="66" charset="0"/>
            </a:endParaRPr>
          </a:p>
          <a:p>
            <a:endParaRPr lang="sl-SI" b="1" dirty="0">
              <a:latin typeface="Comic Sans MS" panose="030F0702030302020204" pitchFamily="66" charset="0"/>
            </a:endParaRPr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1A67147D-4E6F-4450-B61E-22AF506FDC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b="1" dirty="0">
                <a:latin typeface="Comic Sans MS" panose="030F0702030302020204" pitchFamily="66" charset="0"/>
              </a:rPr>
              <a:t>KLASIČNA ALI UMETNIŠKA GLASBA</a:t>
            </a:r>
          </a:p>
          <a:p>
            <a:pPr marL="0" indent="0">
              <a:buNone/>
            </a:pPr>
            <a:endParaRPr lang="sl-SI" b="1" dirty="0">
              <a:latin typeface="Comic Sans MS" panose="030F0702030302020204" pitchFamily="66" charset="0"/>
            </a:endParaRPr>
          </a:p>
          <a:p>
            <a:r>
              <a:rPr lang="sl-SI" b="1" dirty="0">
                <a:latin typeface="Comic Sans MS" panose="030F0702030302020204" pitchFamily="66" charset="0"/>
              </a:rPr>
              <a:t>JAZZ</a:t>
            </a:r>
          </a:p>
          <a:p>
            <a:endParaRPr lang="sl-SI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b="1" dirty="0">
              <a:latin typeface="Comic Sans MS" panose="030F0702030302020204" pitchFamily="66" charset="0"/>
            </a:endParaRPr>
          </a:p>
          <a:p>
            <a:r>
              <a:rPr lang="sl-SI" b="1" dirty="0">
                <a:latin typeface="Comic Sans MS" panose="030F0702030302020204" pitchFamily="66" charset="0"/>
              </a:rPr>
              <a:t>NARODNO-ZABAVNA GLASBA</a:t>
            </a:r>
          </a:p>
        </p:txBody>
      </p:sp>
    </p:spTree>
    <p:extLst>
      <p:ext uri="{BB962C8B-B14F-4D97-AF65-F5344CB8AC3E}">
        <p14:creationId xmlns:p14="http://schemas.microsoft.com/office/powerpoint/2010/main" val="9153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Gorenjski glas | Praznik žetve jih povezuje in bogati">
            <a:extLst>
              <a:ext uri="{FF2B5EF4-FFF2-40B4-BE49-F238E27FC236}">
                <a16:creationId xmlns:a16="http://schemas.microsoft.com/office/drawing/2014/main" id="{87969EBB-EDC7-433A-BC35-11740E222D8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57" y="2918264"/>
            <a:ext cx="3095625" cy="2067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46CCCBB7-2735-447D-AF35-D7C6B18A9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Comic Sans MS" panose="030F0702030302020204" pitchFamily="66" charset="0"/>
              </a:rPr>
              <a:t>LJUDSKA GLASBA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D304B20A-1C1F-48CA-8E28-D9E6696C5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693" y="1361440"/>
            <a:ext cx="11067757" cy="5541108"/>
          </a:xfrm>
        </p:spPr>
        <p:txBody>
          <a:bodyPr>
            <a:normAutofit/>
          </a:bodyPr>
          <a:lstStyle/>
          <a:p>
            <a:r>
              <a:rPr lang="sl-SI" dirty="0">
                <a:latin typeface="Comic Sans MS" panose="030F0702030302020204" pitchFamily="66" charset="0"/>
              </a:rPr>
              <a:t>ljudske pesmi (uspavanke, otroške izštevanke, ljubezenske, pesmi ob raznih kmečkih opravilih, pogrebne),</a:t>
            </a:r>
          </a:p>
          <a:p>
            <a:pPr marL="0" indent="0">
              <a:buNone/>
            </a:pPr>
            <a:endParaRPr lang="sl-SI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dirty="0">
              <a:latin typeface="Comic Sans MS" panose="030F0702030302020204" pitchFamily="66" charset="0"/>
            </a:endParaRPr>
          </a:p>
          <a:p>
            <a:r>
              <a:rPr lang="sl-SI" dirty="0">
                <a:latin typeface="Comic Sans MS" panose="030F0702030302020204" pitchFamily="66" charset="0"/>
              </a:rPr>
              <a:t>ljudska inštrumentalna glasba (ljudski godci na ljudska glasbila),</a:t>
            </a:r>
          </a:p>
          <a:p>
            <a:pPr marL="0" indent="0">
              <a:buNone/>
            </a:pPr>
            <a:endParaRPr lang="sl-SI" dirty="0">
              <a:latin typeface="Comic Sans MS" panose="030F0702030302020204" pitchFamily="66" charset="0"/>
            </a:endParaRPr>
          </a:p>
          <a:p>
            <a:r>
              <a:rPr lang="sl-SI" dirty="0">
                <a:latin typeface="Comic Sans MS" panose="030F0702030302020204" pitchFamily="66" charset="0"/>
              </a:rPr>
              <a:t>ljudski plesi (folklorne skupine).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31A98BAD-BD32-40CE-BF7F-8BAAD6E0861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941" y="2918264"/>
            <a:ext cx="2836838" cy="213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Mladinska folklorna skupina Mengeš si je priplesala zlato plaketo ...">
            <a:extLst>
              <a:ext uri="{FF2B5EF4-FFF2-40B4-BE49-F238E27FC236}">
                <a16:creationId xmlns:a16="http://schemas.microsoft.com/office/drawing/2014/main" id="{48186C7B-6AF9-4D8C-B78A-8C2FA3B7D9A0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038" y="2918264"/>
            <a:ext cx="3948550" cy="213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Track Artist - Track 2">
            <a:hlinkClick r:id="" action="ppaction://media"/>
            <a:extLst>
              <a:ext uri="{FF2B5EF4-FFF2-40B4-BE49-F238E27FC236}">
                <a16:creationId xmlns:a16="http://schemas.microsoft.com/office/drawing/2014/main" id="{436F1EBB-99A6-4A5A-AB2D-68ACD6A63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53747" y="5796889"/>
            <a:ext cx="967935" cy="967935"/>
          </a:xfrm>
          <a:prstGeom prst="rect">
            <a:avLst/>
          </a:prstGeom>
        </p:spPr>
      </p:pic>
      <p:pic>
        <p:nvPicPr>
          <p:cNvPr id="11" name="Track Artist - Track 27">
            <a:hlinkClick r:id="" action="ppaction://media"/>
            <a:extLst>
              <a:ext uri="{FF2B5EF4-FFF2-40B4-BE49-F238E27FC236}">
                <a16:creationId xmlns:a16="http://schemas.microsoft.com/office/drawing/2014/main" id="{B423F742-1761-4D5E-9DD1-BA7458C9D4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4614" y="5796889"/>
            <a:ext cx="967935" cy="96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42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99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46CCCBB7-2735-447D-AF35-D7C6B18A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476"/>
            <a:ext cx="10515600" cy="1325563"/>
          </a:xfrm>
        </p:spPr>
        <p:txBody>
          <a:bodyPr/>
          <a:lstStyle/>
          <a:p>
            <a:r>
              <a:rPr lang="sl-SI" dirty="0">
                <a:latin typeface="Comic Sans MS" panose="030F0702030302020204" pitchFamily="66" charset="0"/>
              </a:rPr>
              <a:t>KLASIČNA ALI UMETNIŠKA GLASBA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D304B20A-1C1F-48CA-8E28-D9E6696C5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693" y="1753772"/>
            <a:ext cx="11067757" cy="4647028"/>
          </a:xfrm>
        </p:spPr>
        <p:txBody>
          <a:bodyPr>
            <a:normAutofit/>
          </a:bodyPr>
          <a:lstStyle/>
          <a:p>
            <a:r>
              <a:rPr lang="sl-SI" dirty="0">
                <a:latin typeface="Comic Sans MS" panose="030F0702030302020204" pitchFamily="66" charset="0"/>
              </a:rPr>
              <a:t>razvijala se je od 9. stoletja naprej,</a:t>
            </a:r>
          </a:p>
          <a:p>
            <a:r>
              <a:rPr lang="sl-SI" dirty="0">
                <a:latin typeface="Comic Sans MS" panose="030F0702030302020204" pitchFamily="66" charset="0"/>
              </a:rPr>
              <a:t>ustvarjajo in izvajajo jo:</a:t>
            </a:r>
          </a:p>
          <a:p>
            <a:pPr lvl="3"/>
            <a:r>
              <a:rPr lang="sl-SI" dirty="0">
                <a:latin typeface="Comic Sans MS" panose="030F0702030302020204" pitchFamily="66" charset="0"/>
              </a:rPr>
              <a:t>glasbeno izobraženi ustvarjalci – skladatelji,</a:t>
            </a:r>
          </a:p>
          <a:p>
            <a:pPr lvl="3"/>
            <a:r>
              <a:rPr lang="sl-SI" dirty="0">
                <a:latin typeface="Comic Sans MS" panose="030F0702030302020204" pitchFamily="66" charset="0"/>
              </a:rPr>
              <a:t>poustvarjalci – pevci in inštrumentalisti,</a:t>
            </a:r>
          </a:p>
          <a:p>
            <a:pPr marL="0" indent="0">
              <a:buNone/>
            </a:pPr>
            <a:endParaRPr lang="sl-SI" dirty="0">
              <a:latin typeface="Comic Sans MS" panose="030F0702030302020204" pitchFamily="66" charset="0"/>
            </a:endParaRPr>
          </a:p>
          <a:p>
            <a:r>
              <a:rPr lang="sl-SI" dirty="0">
                <a:latin typeface="Comic Sans MS" panose="030F0702030302020204" pitchFamily="66" charset="0"/>
              </a:rPr>
              <a:t>zapisana z notami,</a:t>
            </a:r>
          </a:p>
          <a:p>
            <a:r>
              <a:rPr lang="sl-SI" dirty="0">
                <a:latin typeface="Comic Sans MS" panose="030F0702030302020204" pitchFamily="66" charset="0"/>
              </a:rPr>
              <a:t>umetniška vrednost,</a:t>
            </a:r>
          </a:p>
          <a:p>
            <a:r>
              <a:rPr lang="sl-SI" dirty="0">
                <a:latin typeface="Comic Sans MS" panose="030F0702030302020204" pitchFamily="66" charset="0"/>
              </a:rPr>
              <a:t>glasbeno predznanje poslušalca.</a:t>
            </a:r>
          </a:p>
        </p:txBody>
      </p:sp>
      <p:pic>
        <p:nvPicPr>
          <p:cNvPr id="10" name="Slika 9" descr="Konservatorij Maribor | Godalni orkester">
            <a:extLst>
              <a:ext uri="{FF2B5EF4-FFF2-40B4-BE49-F238E27FC236}">
                <a16:creationId xmlns:a16="http://schemas.microsoft.com/office/drawing/2014/main" id="{6C9CA3C7-68E7-425A-910E-3CF27D73D42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637" y="1863090"/>
            <a:ext cx="4643412" cy="311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Artist - Track 20">
            <a:hlinkClick r:id="" action="ppaction://media"/>
            <a:extLst>
              <a:ext uri="{FF2B5EF4-FFF2-40B4-BE49-F238E27FC236}">
                <a16:creationId xmlns:a16="http://schemas.microsoft.com/office/drawing/2014/main" id="{D707EF24-C572-444D-AD36-4C9812FCA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991" y="5620434"/>
            <a:ext cx="1038274" cy="1038274"/>
          </a:xfrm>
          <a:prstGeom prst="rect">
            <a:avLst/>
          </a:prstGeom>
        </p:spPr>
      </p:pic>
      <p:pic>
        <p:nvPicPr>
          <p:cNvPr id="3" name="Track Artist - Track 23">
            <a:hlinkClick r:id="" action="ppaction://media"/>
            <a:extLst>
              <a:ext uri="{FF2B5EF4-FFF2-40B4-BE49-F238E27FC236}">
                <a16:creationId xmlns:a16="http://schemas.microsoft.com/office/drawing/2014/main" id="{8DE60D03-4115-48F0-8DBD-A5137F3A09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87409" y="5620434"/>
            <a:ext cx="996071" cy="99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8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4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7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46CCCBB7-2735-447D-AF35-D7C6B18A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476"/>
            <a:ext cx="10515600" cy="1325563"/>
          </a:xfrm>
        </p:spPr>
        <p:txBody>
          <a:bodyPr/>
          <a:lstStyle/>
          <a:p>
            <a:r>
              <a:rPr lang="sl-SI" dirty="0">
                <a:latin typeface="Comic Sans MS" panose="030F0702030302020204" pitchFamily="66" charset="0"/>
              </a:rPr>
              <a:t>POPULARNA GLASBA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D304B20A-1C1F-48CA-8E28-D9E6696C5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694" y="1753772"/>
            <a:ext cx="8033018" cy="4951828"/>
          </a:xfrm>
        </p:spPr>
        <p:txBody>
          <a:bodyPr>
            <a:normAutofit lnSpcReduction="10000"/>
          </a:bodyPr>
          <a:lstStyle/>
          <a:p>
            <a:r>
              <a:rPr lang="sl-SI" dirty="0">
                <a:latin typeface="Comic Sans MS" panose="030F0702030302020204" pitchFamily="66" charset="0"/>
              </a:rPr>
              <a:t>to so številne glasbene zvrsti, ki so razširjene med različnimi družbenimi skupinami,</a:t>
            </a:r>
          </a:p>
          <a:p>
            <a:r>
              <a:rPr lang="sl-SI" dirty="0">
                <a:latin typeface="Comic Sans MS" panose="030F0702030302020204" pitchFamily="66" charset="0"/>
              </a:rPr>
              <a:t>pogosto se predvaja (radio, TV, svetovni splet),</a:t>
            </a:r>
          </a:p>
          <a:p>
            <a:r>
              <a:rPr lang="sl-SI" dirty="0">
                <a:latin typeface="Comic Sans MS" panose="030F0702030302020204" pitchFamily="66" charset="0"/>
              </a:rPr>
              <a:t>manj zahtevna za poslušalce,</a:t>
            </a:r>
          </a:p>
          <a:p>
            <a:r>
              <a:rPr lang="sl-SI" dirty="0">
                <a:latin typeface="Comic Sans MS" panose="030F0702030302020204" pitchFamily="66" charset="0"/>
              </a:rPr>
              <a:t>komercialno naravnana,</a:t>
            </a:r>
          </a:p>
          <a:p>
            <a:r>
              <a:rPr lang="sl-SI" dirty="0">
                <a:latin typeface="Comic Sans MS" panose="030F0702030302020204" pitchFamily="66" charset="0"/>
              </a:rPr>
              <a:t>enostavnejša od klasične glasbe, melodije se ponavljajo,</a:t>
            </a:r>
          </a:p>
          <a:p>
            <a:r>
              <a:rPr lang="sl-SI" dirty="0">
                <a:latin typeface="Comic Sans MS" panose="030F0702030302020204" pitchFamily="66" charset="0"/>
              </a:rPr>
              <a:t>ima tudi umetniška dela,</a:t>
            </a:r>
          </a:p>
          <a:p>
            <a:r>
              <a:rPr lang="sl-SI" dirty="0">
                <a:latin typeface="Comic Sans MS" panose="030F0702030302020204" pitchFamily="66" charset="0"/>
              </a:rPr>
              <a:t>zvrsti: </a:t>
            </a:r>
            <a:r>
              <a:rPr lang="sl-SI" dirty="0" err="1">
                <a:latin typeface="Comic Sans MS" panose="030F0702030302020204" pitchFamily="66" charset="0"/>
              </a:rPr>
              <a:t>country</a:t>
            </a:r>
            <a:r>
              <a:rPr lang="sl-SI" dirty="0">
                <a:latin typeface="Comic Sans MS" panose="030F0702030302020204" pitchFamily="66" charset="0"/>
              </a:rPr>
              <a:t>, </a:t>
            </a:r>
            <a:r>
              <a:rPr lang="sl-SI" dirty="0" err="1">
                <a:latin typeface="Comic Sans MS" panose="030F0702030302020204" pitchFamily="66" charset="0"/>
              </a:rPr>
              <a:t>blues</a:t>
            </a:r>
            <a:r>
              <a:rPr lang="sl-SI" dirty="0">
                <a:latin typeface="Comic Sans MS" panose="030F0702030302020204" pitchFamily="66" charset="0"/>
              </a:rPr>
              <a:t>, rock </a:t>
            </a:r>
            <a:r>
              <a:rPr lang="sl-SI" dirty="0" err="1">
                <a:latin typeface="Comic Sans MS" panose="030F0702030302020204" pitchFamily="66" charset="0"/>
              </a:rPr>
              <a:t>and</a:t>
            </a:r>
            <a:r>
              <a:rPr lang="sl-SI" dirty="0">
                <a:latin typeface="Comic Sans MS" panose="030F0702030302020204" pitchFamily="66" charset="0"/>
              </a:rPr>
              <a:t> </a:t>
            </a:r>
            <a:r>
              <a:rPr lang="sl-SI" dirty="0" err="1">
                <a:latin typeface="Comic Sans MS" panose="030F0702030302020204" pitchFamily="66" charset="0"/>
              </a:rPr>
              <a:t>roll</a:t>
            </a:r>
            <a:r>
              <a:rPr lang="sl-SI" dirty="0">
                <a:latin typeface="Comic Sans MS" panose="030F0702030302020204" pitchFamily="66" charset="0"/>
              </a:rPr>
              <a:t>, pop, rock, </a:t>
            </a:r>
            <a:r>
              <a:rPr lang="sl-SI" dirty="0" err="1">
                <a:latin typeface="Comic Sans MS" panose="030F0702030302020204" pitchFamily="66" charset="0"/>
              </a:rPr>
              <a:t>heavy</a:t>
            </a:r>
            <a:r>
              <a:rPr lang="sl-SI" dirty="0">
                <a:latin typeface="Comic Sans MS" panose="030F0702030302020204" pitchFamily="66" charset="0"/>
              </a:rPr>
              <a:t> metal, punk, disco, </a:t>
            </a:r>
            <a:r>
              <a:rPr lang="sl-SI" dirty="0" err="1">
                <a:latin typeface="Comic Sans MS" panose="030F0702030302020204" pitchFamily="66" charset="0"/>
              </a:rPr>
              <a:t>techno</a:t>
            </a:r>
            <a:r>
              <a:rPr lang="sl-SI" dirty="0">
                <a:latin typeface="Comic Sans MS" panose="030F0702030302020204" pitchFamily="66" charset="0"/>
              </a:rPr>
              <a:t>, </a:t>
            </a:r>
            <a:r>
              <a:rPr lang="sl-SI" dirty="0" err="1">
                <a:latin typeface="Comic Sans MS" panose="030F0702030302020204" pitchFamily="66" charset="0"/>
              </a:rPr>
              <a:t>rave</a:t>
            </a:r>
            <a:r>
              <a:rPr lang="sl-SI" dirty="0">
                <a:latin typeface="Comic Sans MS" panose="030F0702030302020204" pitchFamily="66" charset="0"/>
              </a:rPr>
              <a:t>, </a:t>
            </a:r>
            <a:r>
              <a:rPr lang="sl-SI" dirty="0" err="1">
                <a:latin typeface="Comic Sans MS" panose="030F0702030302020204" pitchFamily="66" charset="0"/>
              </a:rPr>
              <a:t>rap</a:t>
            </a:r>
            <a:r>
              <a:rPr lang="sl-SI" dirty="0">
                <a:latin typeface="Comic Sans MS" panose="030F0702030302020204" pitchFamily="66" charset="0"/>
              </a:rPr>
              <a:t>, </a:t>
            </a:r>
            <a:r>
              <a:rPr lang="sl-SI" dirty="0" err="1">
                <a:latin typeface="Comic Sans MS" panose="030F0702030302020204" pitchFamily="66" charset="0"/>
              </a:rPr>
              <a:t>house</a:t>
            </a:r>
            <a:r>
              <a:rPr lang="sl-SI" dirty="0">
                <a:latin typeface="Comic Sans MS" panose="030F0702030302020204" pitchFamily="66" charset="0"/>
              </a:rPr>
              <a:t> idr.</a:t>
            </a:r>
          </a:p>
          <a:p>
            <a:endParaRPr lang="sl-SI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dirty="0">
              <a:latin typeface="Comic Sans MS" panose="030F0702030302020204" pitchFamily="66" charset="0"/>
            </a:endParaRPr>
          </a:p>
        </p:txBody>
      </p:sp>
      <p:pic>
        <p:nvPicPr>
          <p:cNvPr id="7" name="Slika 6" descr="QUEEN 2020 - KOLEDAR A3 OFF. - FELIX.si">
            <a:extLst>
              <a:ext uri="{FF2B5EF4-FFF2-40B4-BE49-F238E27FC236}">
                <a16:creationId xmlns:a16="http://schemas.microsoft.com/office/drawing/2014/main" id="{8FDF553B-1751-4E18-8741-A5DAA78EB24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8" r="14889"/>
          <a:stretch/>
        </p:blipFill>
        <p:spPr bwMode="auto">
          <a:xfrm>
            <a:off x="8992771" y="299476"/>
            <a:ext cx="2448951" cy="3236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Slika 7" descr="Ed Sheeran, slabši kot pred leti | Student.si">
            <a:extLst>
              <a:ext uri="{FF2B5EF4-FFF2-40B4-BE49-F238E27FC236}">
                <a16:creationId xmlns:a16="http://schemas.microsoft.com/office/drawing/2014/main" id="{A6381DAA-0B04-48BE-BB35-9AE8D736491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7" y="3841701"/>
            <a:ext cx="3146425" cy="165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Queen - The Show Must Go On (Official Video) (1)">
            <a:hlinkClick r:id="" action="ppaction://media"/>
            <a:extLst>
              <a:ext uri="{FF2B5EF4-FFF2-40B4-BE49-F238E27FC236}">
                <a16:creationId xmlns:a16="http://schemas.microsoft.com/office/drawing/2014/main" id="{D2DA3B99-CAA4-40D5-B983-1A681104D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8427" y="2386452"/>
            <a:ext cx="822569" cy="822569"/>
          </a:xfrm>
          <a:prstGeom prst="rect">
            <a:avLst/>
          </a:prstGeom>
        </p:spPr>
      </p:pic>
      <p:pic>
        <p:nvPicPr>
          <p:cNvPr id="9" name="Ed Sheeran - Shape Of You [Official Lyric Video]">
            <a:hlinkClick r:id="" action="ppaction://media"/>
            <a:extLst>
              <a:ext uri="{FF2B5EF4-FFF2-40B4-BE49-F238E27FC236}">
                <a16:creationId xmlns:a16="http://schemas.microsoft.com/office/drawing/2014/main" id="{92CDA35E-C41E-441E-943A-0A0D056E65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0474" y="5770000"/>
            <a:ext cx="794434" cy="7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3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62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35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46CCCBB7-2735-447D-AF35-D7C6B18A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476"/>
            <a:ext cx="10515600" cy="1325563"/>
          </a:xfrm>
        </p:spPr>
        <p:txBody>
          <a:bodyPr/>
          <a:lstStyle/>
          <a:p>
            <a:r>
              <a:rPr lang="sl-SI" dirty="0">
                <a:latin typeface="Comic Sans MS" panose="030F0702030302020204" pitchFamily="66" charset="0"/>
              </a:rPr>
              <a:t>JAZZ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D304B20A-1C1F-48CA-8E28-D9E6696C5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694" y="1753772"/>
            <a:ext cx="6016648" cy="4951828"/>
          </a:xfrm>
        </p:spPr>
        <p:txBody>
          <a:bodyPr>
            <a:normAutofit/>
          </a:bodyPr>
          <a:lstStyle/>
          <a:p>
            <a:r>
              <a:rPr lang="sl-SI" dirty="0">
                <a:latin typeface="Comic Sans MS" panose="030F0702030302020204" pitchFamily="66" charset="0"/>
              </a:rPr>
              <a:t>razvije se v 20. stoletju,</a:t>
            </a:r>
          </a:p>
          <a:p>
            <a:r>
              <a:rPr lang="sl-SI" dirty="0">
                <a:latin typeface="Comic Sans MS" panose="030F0702030302020204" pitchFamily="66" charset="0"/>
              </a:rPr>
              <a:t>nastane v ZDA (mešanje glasbe ameriških črncev in evropske glasbe,</a:t>
            </a:r>
          </a:p>
          <a:p>
            <a:r>
              <a:rPr lang="sl-SI" dirty="0">
                <a:latin typeface="Comic Sans MS" panose="030F0702030302020204" pitchFamily="66" charset="0"/>
              </a:rPr>
              <a:t>značilnosti – enakomeren ritmični utrip, sinkope, improvizacija,</a:t>
            </a:r>
          </a:p>
          <a:p>
            <a:r>
              <a:rPr lang="sl-SI" dirty="0">
                <a:latin typeface="Comic Sans MS" panose="030F0702030302020204" pitchFamily="66" charset="0"/>
              </a:rPr>
              <a:t>izvajalci – solisti, manjše skupine (</a:t>
            </a:r>
            <a:r>
              <a:rPr lang="sl-SI" dirty="0" err="1">
                <a:latin typeface="Comic Sans MS" panose="030F0702030302020204" pitchFamily="66" charset="0"/>
              </a:rPr>
              <a:t>combo</a:t>
            </a:r>
            <a:r>
              <a:rPr lang="sl-SI" dirty="0">
                <a:latin typeface="Comic Sans MS" panose="030F0702030302020204" pitchFamily="66" charset="0"/>
              </a:rPr>
              <a:t>), velike skupine (big band).</a:t>
            </a:r>
          </a:p>
          <a:p>
            <a:pPr marL="0" indent="0">
              <a:buNone/>
            </a:pPr>
            <a:endParaRPr lang="sl-SI" dirty="0">
              <a:latin typeface="Comic Sans MS" panose="030F0702030302020204" pitchFamily="66" charset="0"/>
            </a:endParaRPr>
          </a:p>
        </p:txBody>
      </p:sp>
      <p:pic>
        <p:nvPicPr>
          <p:cNvPr id="10" name="Slika 9" descr="Uroš Perić – 10 let – Big band orkester RTV Slovenija">
            <a:extLst>
              <a:ext uri="{FF2B5EF4-FFF2-40B4-BE49-F238E27FC236}">
                <a16:creationId xmlns:a16="http://schemas.microsoft.com/office/drawing/2014/main" id="{3664621B-5EA5-44B2-AD95-2F235715B28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342" y="3898460"/>
            <a:ext cx="5453575" cy="234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he Glenn Miller Orchestra - In the Mood">
            <a:hlinkClick r:id="" action="ppaction://media"/>
            <a:extLst>
              <a:ext uri="{FF2B5EF4-FFF2-40B4-BE49-F238E27FC236}">
                <a16:creationId xmlns:a16="http://schemas.microsoft.com/office/drawing/2014/main" id="{11513B6C-E3D6-4130-A85E-A1A5F536B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3489" y="2774071"/>
            <a:ext cx="841326" cy="841326"/>
          </a:xfrm>
          <a:prstGeom prst="rect">
            <a:avLst/>
          </a:prstGeom>
        </p:spPr>
      </p:pic>
      <p:pic>
        <p:nvPicPr>
          <p:cNvPr id="3" name="Candy Dulfer &amp; David Stewart - Lily Was Here">
            <a:hlinkClick r:id="" action="ppaction://media"/>
            <a:extLst>
              <a:ext uri="{FF2B5EF4-FFF2-40B4-BE49-F238E27FC236}">
                <a16:creationId xmlns:a16="http://schemas.microsoft.com/office/drawing/2014/main" id="{87EE6562-6DFF-4929-BBAE-AF628F4A21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18952" y="2692009"/>
            <a:ext cx="1005449" cy="100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6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1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46CCCBB7-2735-447D-AF35-D7C6B18A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476"/>
            <a:ext cx="10515600" cy="1325563"/>
          </a:xfrm>
        </p:spPr>
        <p:txBody>
          <a:bodyPr/>
          <a:lstStyle/>
          <a:p>
            <a:r>
              <a:rPr lang="sl-SI" dirty="0">
                <a:latin typeface="Comic Sans MS" panose="030F0702030302020204" pitchFamily="66" charset="0"/>
              </a:rPr>
              <a:t>PLESNA GLASBA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D304B20A-1C1F-48CA-8E28-D9E6696C5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694" y="1331742"/>
            <a:ext cx="7793866" cy="5226782"/>
          </a:xfrm>
        </p:spPr>
        <p:txBody>
          <a:bodyPr>
            <a:normAutofit fontScale="92500"/>
          </a:bodyPr>
          <a:lstStyle/>
          <a:p>
            <a:r>
              <a:rPr lang="sl-SI" dirty="0">
                <a:latin typeface="Comic Sans MS" panose="030F0702030302020204" pitchFamily="66" charset="0"/>
              </a:rPr>
              <a:t>skozi zgodovino postane ples pomemben delo človekove zabave in umetnosti,</a:t>
            </a:r>
          </a:p>
          <a:p>
            <a:r>
              <a:rPr lang="sl-SI" dirty="0">
                <a:latin typeface="Comic Sans MS" panose="030F0702030302020204" pitchFamily="66" charset="0"/>
              </a:rPr>
              <a:t>delitev:</a:t>
            </a:r>
          </a:p>
          <a:p>
            <a:pPr lvl="1"/>
            <a:r>
              <a:rPr lang="sl-SI" dirty="0">
                <a:latin typeface="Comic Sans MS" panose="030F0702030302020204" pitchFamily="66" charset="0"/>
              </a:rPr>
              <a:t>umetniški plesi,</a:t>
            </a:r>
          </a:p>
          <a:p>
            <a:pPr lvl="1"/>
            <a:r>
              <a:rPr lang="sl-SI" dirty="0">
                <a:latin typeface="Comic Sans MS" panose="030F0702030302020204" pitchFamily="66" charset="0"/>
              </a:rPr>
              <a:t>športni plesi,</a:t>
            </a:r>
          </a:p>
          <a:p>
            <a:pPr lvl="1"/>
            <a:r>
              <a:rPr lang="sl-SI" dirty="0">
                <a:latin typeface="Comic Sans MS" panose="030F0702030302020204" pitchFamily="66" charset="0"/>
              </a:rPr>
              <a:t>standardni plesi,</a:t>
            </a:r>
          </a:p>
          <a:p>
            <a:pPr lvl="1"/>
            <a:r>
              <a:rPr lang="sl-SI" dirty="0">
                <a:latin typeface="Comic Sans MS" panose="030F0702030302020204" pitchFamily="66" charset="0"/>
              </a:rPr>
              <a:t>dvorni plesi,</a:t>
            </a:r>
          </a:p>
          <a:p>
            <a:pPr lvl="1"/>
            <a:r>
              <a:rPr lang="sl-SI" dirty="0">
                <a:latin typeface="Comic Sans MS" panose="030F0702030302020204" pitchFamily="66" charset="0"/>
              </a:rPr>
              <a:t>ljudski plesi,</a:t>
            </a:r>
          </a:p>
          <a:p>
            <a:pPr lvl="1"/>
            <a:r>
              <a:rPr lang="sl-SI" dirty="0">
                <a:latin typeface="Comic Sans MS" panose="030F0702030302020204" pitchFamily="66" charset="0"/>
              </a:rPr>
              <a:t>obredni plesi,</a:t>
            </a:r>
          </a:p>
          <a:p>
            <a:r>
              <a:rPr lang="sl-SI" dirty="0">
                <a:latin typeface="Comic Sans MS" panose="030F0702030302020204" pitchFamily="66" charset="0"/>
              </a:rPr>
              <a:t>danes se nanaša na glasbo napisano za spremljavo družabnih plesov ob živi ali posneti glasbi,</a:t>
            </a:r>
          </a:p>
          <a:p>
            <a:r>
              <a:rPr lang="sl-SI" dirty="0">
                <a:latin typeface="Comic Sans MS" panose="030F0702030302020204" pitchFamily="66" charset="0"/>
              </a:rPr>
              <a:t>elektronska plesna glasba, disco glasba, DJ-ji.</a:t>
            </a:r>
          </a:p>
          <a:p>
            <a:endParaRPr lang="sl-SI" dirty="0">
              <a:latin typeface="Comic Sans MS" panose="030F0702030302020204" pitchFamily="66" charset="0"/>
            </a:endParaRPr>
          </a:p>
        </p:txBody>
      </p:sp>
      <p:pic>
        <p:nvPicPr>
          <p:cNvPr id="7" name="Slika 6" descr="Asians Learn the Code of the Tango - WSJ">
            <a:extLst>
              <a:ext uri="{FF2B5EF4-FFF2-40B4-BE49-F238E27FC236}">
                <a16:creationId xmlns:a16="http://schemas.microsoft.com/office/drawing/2014/main" id="{684F0B08-6EB2-4650-A65B-632B2613B71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98" y="1704608"/>
            <a:ext cx="3781425" cy="2520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Total Traktor Training for Cooking Up Hot Tracks | Udemy">
            <a:extLst>
              <a:ext uri="{FF2B5EF4-FFF2-40B4-BE49-F238E27FC236}">
                <a16:creationId xmlns:a16="http://schemas.microsoft.com/office/drawing/2014/main" id="{9A7D2B02-4225-4B8B-B516-4275EF3EA1D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844" y="4337244"/>
            <a:ext cx="3727731" cy="20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Tango Instrumental">
            <a:hlinkClick r:id="" action="ppaction://media"/>
            <a:extLst>
              <a:ext uri="{FF2B5EF4-FFF2-40B4-BE49-F238E27FC236}">
                <a16:creationId xmlns:a16="http://schemas.microsoft.com/office/drawing/2014/main" id="{06331EA8-27ED-4ED7-906E-F0F0BC279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04221" y="2281701"/>
            <a:ext cx="855394" cy="855394"/>
          </a:xfrm>
          <a:prstGeom prst="rect">
            <a:avLst/>
          </a:prstGeom>
        </p:spPr>
      </p:pic>
      <p:pic>
        <p:nvPicPr>
          <p:cNvPr id="9" name="!!! BEST TECHNO SONG !!!">
            <a:hlinkClick r:id="" action="ppaction://media"/>
            <a:extLst>
              <a:ext uri="{FF2B5EF4-FFF2-40B4-BE49-F238E27FC236}">
                <a16:creationId xmlns:a16="http://schemas.microsoft.com/office/drawing/2014/main" id="{C8A6E0CC-77FD-403E-A704-7BD0594588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44898" y="4489057"/>
            <a:ext cx="785055" cy="78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90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104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46CCCBB7-2735-447D-AF35-D7C6B18A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476"/>
            <a:ext cx="10515600" cy="1325563"/>
          </a:xfrm>
        </p:spPr>
        <p:txBody>
          <a:bodyPr/>
          <a:lstStyle/>
          <a:p>
            <a:r>
              <a:rPr lang="sl-SI" dirty="0">
                <a:latin typeface="Comic Sans MS" panose="030F0702030302020204" pitchFamily="66" charset="0"/>
              </a:rPr>
              <a:t>NARODNA-ZABAVNA GLASBA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D304B20A-1C1F-48CA-8E28-D9E6696C5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694" y="1871002"/>
            <a:ext cx="6541841" cy="4687521"/>
          </a:xfrm>
        </p:spPr>
        <p:txBody>
          <a:bodyPr>
            <a:normAutofit/>
          </a:bodyPr>
          <a:lstStyle/>
          <a:p>
            <a:r>
              <a:rPr lang="sl-SI" dirty="0">
                <a:latin typeface="Comic Sans MS" panose="030F0702030302020204" pitchFamily="66" charset="0"/>
              </a:rPr>
              <a:t>združuje elemente ljudske in zabavne glasbe,</a:t>
            </a:r>
          </a:p>
          <a:p>
            <a:r>
              <a:rPr lang="sl-SI" dirty="0">
                <a:latin typeface="Comic Sans MS" panose="030F0702030302020204" pitchFamily="66" charset="0"/>
              </a:rPr>
              <a:t>ritem polke in valčka,</a:t>
            </a:r>
          </a:p>
          <a:p>
            <a:r>
              <a:rPr lang="sl-SI" dirty="0">
                <a:latin typeface="Comic Sans MS" panose="030F0702030302020204" pitchFamily="66" charset="0"/>
              </a:rPr>
              <a:t>inštrumenti: klavirska harmonika, diatonična harmonika (frajtonarica), kitara, citre, kontrabas, bariton, trobenta, klarinet,</a:t>
            </a:r>
          </a:p>
          <a:p>
            <a:r>
              <a:rPr lang="sl-SI" dirty="0">
                <a:latin typeface="Comic Sans MS" panose="030F0702030302020204" pitchFamily="66" charset="0"/>
              </a:rPr>
              <a:t>Ansambel bratov Avsenik,</a:t>
            </a:r>
          </a:p>
          <a:p>
            <a:r>
              <a:rPr lang="sl-SI" dirty="0">
                <a:latin typeface="Comic Sans MS" panose="030F0702030302020204" pitchFamily="66" charset="0"/>
              </a:rPr>
              <a:t>Ansambel Lojzeta Slaka.</a:t>
            </a:r>
          </a:p>
        </p:txBody>
      </p:sp>
      <p:pic>
        <p:nvPicPr>
          <p:cNvPr id="10" name="Slika 9" descr="Ansambel Bratov Avsenik- Polka za klarinet / Polka für klarinette ...">
            <a:extLst>
              <a:ext uri="{FF2B5EF4-FFF2-40B4-BE49-F238E27FC236}">
                <a16:creationId xmlns:a16="http://schemas.microsoft.com/office/drawing/2014/main" id="{868D24F9-11E6-47C1-BC40-CAF7006776D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843" y="1331742"/>
            <a:ext cx="347091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lika 10" descr="Ansambel Lojzeta Slaka | Discography | Discogs">
            <a:extLst>
              <a:ext uri="{FF2B5EF4-FFF2-40B4-BE49-F238E27FC236}">
                <a16:creationId xmlns:a16="http://schemas.microsoft.com/office/drawing/2014/main" id="{0D4C02D9-E265-4F93-9CA8-13AED9F43B0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806" y="3810585"/>
            <a:ext cx="28575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nsambel bratov Avsenik - Na Golici">
            <a:hlinkClick r:id="" action="ppaction://media"/>
            <a:extLst>
              <a:ext uri="{FF2B5EF4-FFF2-40B4-BE49-F238E27FC236}">
                <a16:creationId xmlns:a16="http://schemas.microsoft.com/office/drawing/2014/main" id="{2C19075D-C845-4535-BACD-881389D74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0041" y="1390747"/>
            <a:ext cx="770988" cy="770988"/>
          </a:xfrm>
          <a:prstGeom prst="rect">
            <a:avLst/>
          </a:prstGeom>
        </p:spPr>
      </p:pic>
      <p:pic>
        <p:nvPicPr>
          <p:cNvPr id="3" name="Lojze Slak - Čebelar">
            <a:hlinkClick r:id="" action="ppaction://media"/>
            <a:extLst>
              <a:ext uri="{FF2B5EF4-FFF2-40B4-BE49-F238E27FC236}">
                <a16:creationId xmlns:a16="http://schemas.microsoft.com/office/drawing/2014/main" id="{2FD3FDDC-4F57-483B-ADD1-AE9D123DCA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6363" y="4466295"/>
            <a:ext cx="766298" cy="7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6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57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13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323</Words>
  <Application>Microsoft Office PowerPoint</Application>
  <PresentationFormat>Širokozaslonsko</PresentationFormat>
  <Paragraphs>64</Paragraphs>
  <Slides>8</Slides>
  <Notes>0</Notes>
  <HiddenSlides>0</HiddenSlides>
  <MMClips>12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Officeova tema</vt:lpstr>
      <vt:lpstr>   GLASBA ZA RAZLIČNE PRILOŽNOSTI</vt:lpstr>
      <vt:lpstr>PowerPointova predstavitev</vt:lpstr>
      <vt:lpstr>LJUDSKA GLASBA</vt:lpstr>
      <vt:lpstr>KLASIČNA ALI UMETNIŠKA GLASBA</vt:lpstr>
      <vt:lpstr>POPULARNA GLASBA</vt:lpstr>
      <vt:lpstr>JAZZ</vt:lpstr>
      <vt:lpstr>PLESNA GLASBA</vt:lpstr>
      <vt:lpstr>NARODNA-ZABAVNA GLASBA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GLASBA ZA RAZLIČNE PRILOŽNOSTI</dc:title>
  <dc:creator>Rebeka &amp; Marko</dc:creator>
  <cp:lastModifiedBy>Rebeka &amp; Marko</cp:lastModifiedBy>
  <cp:revision>11</cp:revision>
  <dcterms:created xsi:type="dcterms:W3CDTF">2020-04-24T04:18:07Z</dcterms:created>
  <dcterms:modified xsi:type="dcterms:W3CDTF">2020-04-24T09:43:38Z</dcterms:modified>
</cp:coreProperties>
</file>