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8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23e10bc80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23e10bc80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723e10bc80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723e10bc80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723e10bc80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723e10bc80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723e10bc80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723e10bc80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723f75e032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723f75e032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l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9L9AOPxhZwY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youtube.com/watch?v=3N7Ie3IVGtU" TargetMode="External"/><Relationship Id="rId5" Type="http://schemas.openxmlformats.org/officeDocument/2006/relationships/hyperlink" Target="https://www.youtube.com/watch?v=STSWLX23xqc" TargetMode="External"/><Relationship Id="rId4" Type="http://schemas.openxmlformats.org/officeDocument/2006/relationships/hyperlink" Target="https://www.youtube.com/watch?v=gNNkhop45G8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10uMNwixy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youtube.com/watch?v=Wd6qZS1_1aU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61150" y="101550"/>
            <a:ext cx="8903700" cy="49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 sz="2800">
                <a:solidFill>
                  <a:schemeClr val="dk2"/>
                </a:solidFill>
              </a:rPr>
              <a:t>Uporabi zvezek in učb. str. 14 do 17.</a:t>
            </a:r>
            <a:endParaRPr sz="2800">
              <a:solidFill>
                <a:schemeClr val="dk2"/>
              </a:solidFill>
            </a:endParaRPr>
          </a:p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 sz="2800">
                <a:solidFill>
                  <a:schemeClr val="dk2"/>
                </a:solidFill>
              </a:rPr>
              <a:t>V zvezek si že pri prejšnji uri zapisal naslov:</a:t>
            </a:r>
            <a:endParaRPr sz="28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rgbClr val="FF0000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 sz="2800">
                <a:solidFill>
                  <a:srgbClr val="FF0000"/>
                </a:solidFill>
              </a:rPr>
              <a:t>GLASBENE DRUŽINE IN ZNANSTVENE SKUPINE</a:t>
            </a:r>
            <a:endParaRPr sz="2800">
              <a:solidFill>
                <a:srgbClr val="FF0000"/>
              </a:solidFill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" sz="2800">
                <a:solidFill>
                  <a:schemeClr val="dk2"/>
                </a:solidFill>
                <a:highlight>
                  <a:srgbClr val="FFE599"/>
                </a:highlight>
              </a:rPr>
              <a:t>                                  </a:t>
            </a:r>
            <a:endParaRPr sz="2800">
              <a:solidFill>
                <a:schemeClr val="dk2"/>
              </a:solidFill>
              <a:highlight>
                <a:srgbClr val="FFE599"/>
              </a:highlight>
            </a:endParaRPr>
          </a:p>
          <a:p>
            <a:pPr marL="91440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2"/>
              </a:solidFill>
              <a:highlight>
                <a:srgbClr val="EAD1DC"/>
              </a:highlight>
            </a:endParaRPr>
          </a:p>
          <a:p>
            <a:pPr marL="91440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2"/>
              </a:solidFill>
              <a:highlight>
                <a:srgbClr val="EAD1DC"/>
              </a:highlight>
            </a:endParaRPr>
          </a:p>
          <a:p>
            <a:pPr marL="9144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l" sz="2800">
                <a:solidFill>
                  <a:schemeClr val="dk2"/>
                </a:solidFill>
                <a:highlight>
                  <a:srgbClr val="EAD1DC"/>
                </a:highlight>
              </a:rPr>
              <a:t>Poglej po vrsti </a:t>
            </a:r>
            <a:r>
              <a:rPr lang="sl" sz="2800" u="sng">
                <a:solidFill>
                  <a:srgbClr val="FF00FF"/>
                </a:solidFill>
                <a:highlight>
                  <a:srgbClr val="FFFFFF"/>
                </a:highlight>
              </a:rPr>
              <a:t>POSNETKE</a:t>
            </a:r>
            <a:r>
              <a:rPr lang="sl" sz="2800">
                <a:solidFill>
                  <a:schemeClr val="dk2"/>
                </a:solidFill>
                <a:highlight>
                  <a:srgbClr val="EAD1DC"/>
                </a:highlight>
              </a:rPr>
              <a:t> in zapiši v zvezek šele, ko prideš do konca prosojnic.</a:t>
            </a:r>
            <a:endParaRPr sz="2800">
              <a:solidFill>
                <a:srgbClr val="FF0000"/>
              </a:solidFill>
              <a:highlight>
                <a:srgbClr val="EAD1DC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2"/>
              </a:solidFill>
              <a:highlight>
                <a:srgbClr val="EAD1DC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chemeClr val="dk2"/>
              </a:solidFill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4875725" y="1914000"/>
            <a:ext cx="2632200" cy="110700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" sz="1800" b="1">
                <a:solidFill>
                  <a:srgbClr val="FF00FF"/>
                </a:solidFill>
              </a:rPr>
              <a:t>KLIK! na vsako takšno besedo.</a:t>
            </a:r>
            <a:endParaRPr sz="1800" b="1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161150" y="120875"/>
            <a:ext cx="8671200" cy="444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"/>
              <a:t>     </a:t>
            </a:r>
            <a:r>
              <a:rPr lang="sl" sz="2800"/>
              <a:t>2. </a:t>
            </a:r>
            <a:r>
              <a:rPr lang="sl" sz="2800" b="1">
                <a:solidFill>
                  <a:srgbClr val="0B5394"/>
                </a:solidFill>
              </a:rPr>
              <a:t>Znanstvene skupine glasbil:</a:t>
            </a:r>
            <a:endParaRPr sz="2800" b="1">
              <a:solidFill>
                <a:srgbClr val="0B5394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 sz="2800"/>
              <a:t>	</a:t>
            </a:r>
            <a:endParaRPr sz="28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 sz="2800"/>
              <a:t>Kako ločimo znanstvene skupine? Najprej določimo </a:t>
            </a:r>
            <a:r>
              <a:rPr lang="sl" sz="2800">
                <a:solidFill>
                  <a:srgbClr val="0000FF"/>
                </a:solidFill>
              </a:rPr>
              <a:t>ZVOČILO </a:t>
            </a:r>
            <a:r>
              <a:rPr lang="sl" sz="2800"/>
              <a:t>- to je </a:t>
            </a:r>
            <a:r>
              <a:rPr lang="sl" sz="2800">
                <a:solidFill>
                  <a:srgbClr val="0000FF"/>
                </a:solidFill>
              </a:rPr>
              <a:t>snov</a:t>
            </a:r>
            <a:r>
              <a:rPr lang="sl" sz="2800"/>
              <a:t>, ki pri vsakem glasbilu </a:t>
            </a:r>
            <a:r>
              <a:rPr lang="sl" sz="2800">
                <a:solidFill>
                  <a:srgbClr val="0000FF"/>
                </a:solidFill>
              </a:rPr>
              <a:t>zazveni</a:t>
            </a:r>
            <a:r>
              <a:rPr lang="sl" sz="2800"/>
              <a:t>. </a:t>
            </a:r>
            <a:endParaRPr sz="28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8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" sz="2800"/>
              <a:t>Ni nujno, da je to del glasbila. </a:t>
            </a:r>
            <a:endParaRPr sz="28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" sz="2800"/>
              <a:t>Na primer:</a:t>
            </a:r>
            <a:endParaRPr sz="28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80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body" idx="1"/>
          </p:nvPr>
        </p:nvSpPr>
        <p:spPr>
          <a:xfrm>
            <a:off x="311700" y="75"/>
            <a:ext cx="8520600" cy="514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 sz="2400" u="sng">
                <a:solidFill>
                  <a:srgbClr val="FF00FF"/>
                </a:solidFill>
                <a:hlinkClick r:id="rId3"/>
              </a:rPr>
              <a:t>STRUNA </a:t>
            </a:r>
            <a:r>
              <a:rPr lang="sl" sz="2400">
                <a:solidFill>
                  <a:srgbClr val="FF00FF"/>
                </a:solidFill>
              </a:rPr>
              <a:t>j</a:t>
            </a:r>
            <a:r>
              <a:rPr lang="sl" sz="2400"/>
              <a:t>e zvočilo pri </a:t>
            </a:r>
            <a:r>
              <a:rPr lang="sl" sz="2400" u="sng">
                <a:solidFill>
                  <a:srgbClr val="FF00FF"/>
                </a:solidFill>
                <a:hlinkClick r:id="rId4"/>
              </a:rPr>
              <a:t>KORDOFONIH</a:t>
            </a:r>
            <a:r>
              <a:rPr lang="sl" sz="2400">
                <a:solidFill>
                  <a:srgbClr val="FF00FF"/>
                </a:solidFill>
              </a:rPr>
              <a:t> </a:t>
            </a:r>
            <a:r>
              <a:rPr lang="sl" sz="2400"/>
              <a:t> - STRUNSKIH GLASBILIH.</a:t>
            </a:r>
            <a:endParaRPr sz="2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sl" sz="2400">
                <a:solidFill>
                  <a:srgbClr val="4A86E8"/>
                </a:solidFill>
              </a:rPr>
              <a:t>Katere glasbene družine imajo strunska glasbila? Ne pozabi na izjeme! Preveri v učbeniku.</a:t>
            </a:r>
            <a:endParaRPr sz="2400">
              <a:solidFill>
                <a:srgbClr val="4A86E8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sl" sz="2400" u="sng">
                <a:solidFill>
                  <a:srgbClr val="FF00FF"/>
                </a:solidFill>
                <a:hlinkClick r:id="rId5"/>
              </a:rPr>
              <a:t>MEMBRANA</a:t>
            </a:r>
            <a:r>
              <a:rPr lang="sl" sz="2400"/>
              <a:t> je zvočilo pri </a:t>
            </a:r>
            <a:r>
              <a:rPr lang="sl" sz="2400" u="sng">
                <a:solidFill>
                  <a:srgbClr val="FF00FF"/>
                </a:solidFill>
                <a:hlinkClick r:id="rId6"/>
              </a:rPr>
              <a:t>MEMBRANOFONIH</a:t>
            </a:r>
            <a:r>
              <a:rPr lang="sl" sz="2400"/>
              <a:t> - GLASBILIH Z OPNO ( drugo ime za membrano).</a:t>
            </a:r>
            <a:endParaRPr sz="24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 sz="2400">
                <a:solidFill>
                  <a:schemeClr val="accent5"/>
                </a:solidFill>
              </a:rPr>
              <a:t>Katera glasbena družina ima največ membranofonov? Ali poznaš kakšno izjemo? Preveri v učbeniku.</a:t>
            </a:r>
            <a:endParaRPr sz="2400">
              <a:solidFill>
                <a:schemeClr val="accent5"/>
              </a:solidFill>
            </a:endParaRPr>
          </a:p>
        </p:txBody>
      </p:sp>
      <p:sp>
        <p:nvSpPr>
          <p:cNvPr id="66" name="Google Shape;66;p15"/>
          <p:cNvSpPr/>
          <p:nvPr/>
        </p:nvSpPr>
        <p:spPr>
          <a:xfrm>
            <a:off x="1034075" y="67150"/>
            <a:ext cx="1799400" cy="53730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" sz="1800">
                <a:solidFill>
                  <a:srgbClr val="FF00FF"/>
                </a:solidFill>
              </a:rPr>
              <a:t>klik! itd....</a:t>
            </a:r>
            <a:endParaRPr sz="180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body" idx="1"/>
          </p:nvPr>
        </p:nvSpPr>
        <p:spPr>
          <a:xfrm>
            <a:off x="402300" y="170725"/>
            <a:ext cx="8741700" cy="435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" sz="2400" u="sng">
                <a:solidFill>
                  <a:srgbClr val="FF00FF"/>
                </a:solidFill>
                <a:hlinkClick r:id="rId3"/>
              </a:rPr>
              <a:t>ZRAK</a:t>
            </a:r>
            <a:r>
              <a:rPr lang="sl" sz="2400">
                <a:solidFill>
                  <a:srgbClr val="FF00FF"/>
                </a:solidFill>
              </a:rPr>
              <a:t> </a:t>
            </a:r>
            <a:r>
              <a:rPr lang="sl" sz="2400">
                <a:solidFill>
                  <a:srgbClr val="000000"/>
                </a:solidFill>
              </a:rPr>
              <a:t>j</a:t>
            </a:r>
            <a:r>
              <a:rPr lang="sl" sz="2400"/>
              <a:t>e zvočilo pri </a:t>
            </a:r>
            <a:r>
              <a:rPr lang="sl" sz="2400" u="sng">
                <a:solidFill>
                  <a:srgbClr val="FF00FF"/>
                </a:solidFill>
                <a:hlinkClick r:id="rId4"/>
              </a:rPr>
              <a:t>AEROFONIH</a:t>
            </a:r>
            <a:r>
              <a:rPr lang="sl" sz="2400"/>
              <a:t>  - ZRAKOVNIH GLASBILIH.</a:t>
            </a:r>
            <a:endParaRPr sz="2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sl" sz="2400">
                <a:solidFill>
                  <a:schemeClr val="accent5"/>
                </a:solidFill>
              </a:rPr>
              <a:t>Katere glasbene družine imajo zrakovna glasbila? Ne pozabi na izjeme! Preveri v učbeniku.</a:t>
            </a:r>
            <a:endParaRPr sz="2400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>
            <a:off x="2024950" y="134700"/>
            <a:ext cx="6807300" cy="492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sl" sz="2400"/>
              <a:t> </a:t>
            </a:r>
            <a:endParaRPr sz="2400"/>
          </a:p>
        </p:txBody>
      </p:sp>
      <p:pic>
        <p:nvPicPr>
          <p:cNvPr id="77" name="Google Shape;7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15300" y="1342525"/>
            <a:ext cx="5816949" cy="35479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7"/>
          <p:cNvSpPr txBox="1"/>
          <p:nvPr/>
        </p:nvSpPr>
        <p:spPr>
          <a:xfrm>
            <a:off x="83650" y="1719500"/>
            <a:ext cx="2931600" cy="317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" sz="2400">
                <a:solidFill>
                  <a:schemeClr val="accent5"/>
                </a:solidFill>
              </a:rPr>
              <a:t>V katero družino jih uvrščamo?</a:t>
            </a:r>
            <a:endParaRPr sz="2400">
              <a:solidFill>
                <a:schemeClr val="accent5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sl" sz="2400">
                <a:solidFill>
                  <a:schemeClr val="accent5"/>
                </a:solidFill>
              </a:rPr>
              <a:t>Poimenuj samozvočnike na tej sliki in v učb. na str. 14.</a:t>
            </a:r>
            <a:endParaRPr sz="2400">
              <a:solidFill>
                <a:schemeClr val="accent5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79" name="Google Shape;79;p17"/>
          <p:cNvSpPr txBox="1"/>
          <p:nvPr/>
        </p:nvSpPr>
        <p:spPr>
          <a:xfrm>
            <a:off x="131175" y="114350"/>
            <a:ext cx="8701200" cy="149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 sz="2400">
                <a:solidFill>
                  <a:srgbClr val="FF00FF"/>
                </a:solidFill>
              </a:rPr>
              <a:t>IDIOFONI</a:t>
            </a:r>
            <a:r>
              <a:rPr lang="sl" sz="2400">
                <a:solidFill>
                  <a:schemeClr val="dk2"/>
                </a:solidFill>
              </a:rPr>
              <a:t> ali </a:t>
            </a:r>
            <a:r>
              <a:rPr lang="sl" sz="2400">
                <a:solidFill>
                  <a:srgbClr val="FF00FF"/>
                </a:solidFill>
              </a:rPr>
              <a:t>SAMOZVOČNIKI</a:t>
            </a:r>
            <a:r>
              <a:rPr lang="sl" sz="2400">
                <a:solidFill>
                  <a:schemeClr val="dk2"/>
                </a:solidFill>
              </a:rPr>
              <a:t> so glasbila, pri katerih je zvočilo njihovo lastno telo, sami zazvenijo.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236750" y="1023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" sz="2400"/>
              <a:t>Tvoj zapis bi moral izgledati takole: </a:t>
            </a: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48775" y="625625"/>
            <a:ext cx="8961900" cy="451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sl"/>
              <a:t>Glasbene družine: </a:t>
            </a: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sl">
                <a:highlight>
                  <a:srgbClr val="FFFF00"/>
                </a:highlight>
              </a:rPr>
              <a:t>imaš zapisano še iz prejšnje ure!!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sl"/>
              <a:t>2. Znanstvene skupine:</a:t>
            </a:r>
            <a:endParaRPr/>
          </a:p>
          <a:p>
            <a:pPr marL="45720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sl">
                <a:solidFill>
                  <a:srgbClr val="0000FF"/>
                </a:solidFill>
              </a:rPr>
              <a:t>Zvočilo</a:t>
            </a:r>
            <a:r>
              <a:rPr lang="sl"/>
              <a:t> je snov, ki zazveni pri glasbilu.</a:t>
            </a: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sl">
                <a:solidFill>
                  <a:srgbClr val="0000FF"/>
                </a:solidFill>
              </a:rPr>
              <a:t>Kordofone</a:t>
            </a:r>
            <a:r>
              <a:rPr lang="sl"/>
              <a:t> imajo družine brenkal, godal in glasbila s tipkami.</a:t>
            </a: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l"/>
              <a:t>Največ </a:t>
            </a:r>
            <a:r>
              <a:rPr lang="sl">
                <a:solidFill>
                  <a:srgbClr val="0000FF"/>
                </a:solidFill>
              </a:rPr>
              <a:t>membranofonov</a:t>
            </a:r>
            <a:r>
              <a:rPr lang="sl"/>
              <a:t> najdemo pri tolkalih. Izjema je pihalo kazoo( posnetek).</a:t>
            </a: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l">
                <a:solidFill>
                  <a:srgbClr val="0000FF"/>
                </a:solidFill>
              </a:rPr>
              <a:t>Aerofoni</a:t>
            </a:r>
            <a:r>
              <a:rPr lang="sl"/>
              <a:t> so pihala, trobila in orgle ter harmonika pri glasbilih s tipkami.</a:t>
            </a: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l">
                <a:solidFill>
                  <a:srgbClr val="0000FF"/>
                </a:solidFill>
              </a:rPr>
              <a:t>Idiofoni </a:t>
            </a:r>
            <a:r>
              <a:rPr lang="sl"/>
              <a:t>so samozvočniki, ker sami zazvenijo.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sl"/>
              <a:t>Tako. Tvoja naloga je, da se naučiš poimenovati vsa glasbila, ki se pojavijo na slikah v učb. od str. 14 do str. 17.Naslednji teden bomo namreč spoznavali že posamična glasbila. 													Učiteljica Tanja Avsec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Microsoft Office PowerPoint</Application>
  <PresentationFormat>Diaprojekcija na zaslonu (16:9)</PresentationFormat>
  <Paragraphs>44</Paragraphs>
  <Slides>6</Slides>
  <Notes>6</Notes>
  <HiddenSlides>0</HiddenSlides>
  <MMClips>0</MMClips>
  <ScaleCrop>false</ScaleCrop>
  <HeadingPairs>
    <vt:vector size="6" baseType="variant">
      <vt:variant>
        <vt:lpstr>Uporabljene pisave</vt:lpstr>
      </vt:variant>
      <vt:variant>
        <vt:i4>1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Tvoj zapis bi moral izgledati takole: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Uporabnik</dc:creator>
  <cp:lastModifiedBy>Uporabnik</cp:lastModifiedBy>
  <cp:revision>1</cp:revision>
  <dcterms:modified xsi:type="dcterms:W3CDTF">2020-04-16T16:33:02Z</dcterms:modified>
</cp:coreProperties>
</file>