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f63d352e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f63d352e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f63d352e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f63d352e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f63d352e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f63d352e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f63d352e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f63d352e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f63d352e1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f63d352e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f63d352e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f63d352e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f63d352e1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f63d352e1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www.youtube.com/watch?v=PBE8FqFdBB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www.youtube.com/watch?v=nx002D9N6q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www.youtube.com/watch?v=O-IOqz1WMD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www.youtube.com/watch?v=J32SZdb66J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www.youtube.com/watch?v=PWMyb1Utlz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www.youtube.com/watch?v=yygNdTxoH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l"/>
              <a:t>Renesančni plesi</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7" name="Google Shape;57;p13"/>
          <p:cNvSpPr txBox="1"/>
          <p:nvPr/>
        </p:nvSpPr>
        <p:spPr>
          <a:xfrm>
            <a:off x="156375" y="365750"/>
            <a:ext cx="8846700" cy="1920300"/>
          </a:xfrm>
          <a:prstGeom prst="rect">
            <a:avLst/>
          </a:prstGeom>
          <a:noFill/>
          <a:ln>
            <a:noFill/>
          </a:ln>
          <a:effectLst>
            <a:outerShdw blurRad="57150" dist="19050" dir="5400000" algn="bl" rotWithShape="0">
              <a:srgbClr val="1155CC">
                <a:alpha val="50000"/>
              </a:srgbClr>
            </a:outerShdw>
            <a:reflection stA="70000" dist="38100" dir="5400000" fadeDir="5400012" sy="-100000" algn="bl" rotWithShape="0"/>
          </a:effectLst>
        </p:spPr>
        <p:txBody>
          <a:bodyPr spcFirstLastPara="1" wrap="square" lIns="91425" tIns="91425" rIns="91425" bIns="91425" anchor="t" anchorCtr="0">
            <a:noAutofit/>
          </a:bodyPr>
          <a:lstStyle/>
          <a:p>
            <a:pPr marL="0" lvl="0" indent="0" algn="l" rtl="0">
              <a:spcBef>
                <a:spcPts val="0"/>
              </a:spcBef>
              <a:spcAft>
                <a:spcPts val="0"/>
              </a:spcAft>
              <a:buNone/>
            </a:pPr>
            <a:r>
              <a:rPr lang="sl" sz="6000"/>
              <a:t>RENESANČNI     PLESI</a:t>
            </a:r>
            <a:endParaRPr sz="6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l"/>
              <a:t>Renesančni plesi</a:t>
            </a:r>
            <a:endParaRPr/>
          </a:p>
        </p:txBody>
      </p:sp>
      <p:sp>
        <p:nvSpPr>
          <p:cNvPr id="63" name="Google Shape;63;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4" name="Google Shape;64;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5" name="Google Shape;65;p14" title="Shakespeare in love Dance ( High Quality ).">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
        <p:nvSpPr>
          <p:cNvPr id="66" name="Google Shape;66;p14"/>
          <p:cNvSpPr txBox="1"/>
          <p:nvPr/>
        </p:nvSpPr>
        <p:spPr>
          <a:xfrm>
            <a:off x="102425" y="156750"/>
            <a:ext cx="4154100" cy="5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sz="3000"/>
              <a:t>PAVANA</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l"/>
              <a:t>Renesančni plesi</a:t>
            </a:r>
            <a:endParaRPr/>
          </a:p>
        </p:txBody>
      </p:sp>
      <p:sp>
        <p:nvSpPr>
          <p:cNvPr id="72" name="Google Shape;72;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73" name="Google Shape;73;p15"/>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74" name="Google Shape;74;p15" descr="Elizabeth Movie Clip - watch all clips http://j.mp/yDXtUC&#10;click to subscribe http://j.mp/sNDUs5&#10;&#10;Robert (Joseph Fiennes) and Elizabeth (Cate Blanchett) dance a Volta, which their only time together to flirt.&#10;&#10;TM &amp; © Universal (2012)&#10;Cast: Joseph Fiennes, Cate Blanchett, Hayley Burroughs, Kelly Macdonald, Emily Mortimer&#10;Director: Shekhar Kapur&#10;MOVIECLIPS YouTube Channel: http://j.mp/vqieFG&#10;Join our Facebook page: http://j.mp/tb8OMH&#10;Follow us on Twitter: http://j.mp/rZzGsm&#10;Buy Movie: http://amzn.to/u9V9tw&#10;Producer: Eric Fellner, Liza Chasin, Debra Hayward&#10;Screenwriter: Michael Hirst&#10;Film Description: This British-made historical drama depicts the rise of young Elizabeth Tudor to Queen of England, a reign of intrigue and betrayals. In 1554, Queen Mary I (Kathy Burke) tries to restore Catholicism as England's single faith. With no heir to the crown, she maneuvers to keep her Protestant half-sister Elizabeth (Cate Blanchett) from succeeding her, but her efforts fail. With Mary dead, Elizabeth is proclaimed Queen of England in November 1558. Elizabeth relishes the return from exile of her childhood sweetheart, Lord Robert Dudley (Joseph Fiennes). Chief adviser Sir William Cecil (Richard Attenborough) urges the young Queen to forget personal matters and instead address the country's pressing problems. England is bankrupt, has no army, and is under serious threat from abroad. Elizabeth even has enemies within her own court, the most dangerous being the Duke of Norfolk (Christopher Eccleston). Hoping for an heir, Cecil suggests marriage candidates -- King Philip II of Spain or the French Duc d'Anjou (Vincent Cassel) -- to secure the realm. Elizabeth agrees to meet their ambassadors, but her true feelings are revealed when she meets Dudley for a secret tryst. French &quot;warrior queen&quot; Mary of Guise (Fanny Ardent) amasses troops at the Scottish border. Elizabeth bows to the pro-War lobby led by Norfolk, despite protests from her Master of Spies, the enigmatic Sir Francis Walsingham (Geoffrey Rush), but the decision to fight leads to a humiliating defeat. As dark clouds of court conspiracies gather, and the possibility of assassination looms, Elizabeth strikes out at her enemies and puts her trust in Walsingham. Shown at 1998 film fests (Venice, Toronto), this is the first English-language film of Indian director Shekhar Kapur, who shot on locations at Northumberland, Derbyshire, North Yorkshire, and at Shepperton Studios.&#10;&#10;elizabeth,&quot;elizabeth clip&quot;,&quot;elizabeth gillies&quot;,&quot;elizabeth taylor&quot;,&quot;cate blanchett&quot;,&quot;emily mortimer&quot;,&quot;joseph fiennes&quot;,&quot;kelly macdonald&quot;,&quot;hayley burroughs&quot;,&quot;shekhar kapur&quot;,&quot;dress videos&quot;,biography,drama,epics,&quot;period pieces&quot;,&quot;united kingdom&quot;,&quot;eric fellner&quot;,&quot;liza chasin&quot;,&quot;debra hayward&quot;,&quot;ethics videos&quot;,&quot;sacrifice videos&quot;,&quot;dance floor videos&quot;,&quot;elizabeth i&quot;,&quot;kat ashley&quot;,&quot;isabel knollys&quot;,&quot;elizabeths dwarf&quot;,&quot;movie clips&quot;,movieclipsdotcom,#AMG:V+++173470,/m/0m31m,/m/0154qm,/m/02tr7d,/m/03k545" title="Elizabeth (5/11) Movie CLIP - Elizabeth and Robert Dance a Volta (1998) HD">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
        <p:nvSpPr>
          <p:cNvPr id="75" name="Google Shape;75;p15"/>
          <p:cNvSpPr txBox="1"/>
          <p:nvPr/>
        </p:nvSpPr>
        <p:spPr>
          <a:xfrm>
            <a:off x="141600" y="195950"/>
            <a:ext cx="3252600" cy="4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sz="3000"/>
              <a:t>VOLTA</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l"/>
              <a:t>Renesančni plesi</a:t>
            </a:r>
            <a:endParaRPr/>
          </a:p>
        </p:txBody>
      </p:sp>
      <p:sp>
        <p:nvSpPr>
          <p:cNvPr id="81" name="Google Shape;81;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82" name="Google Shape;82;p16"/>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83" name="Google Shape;83;p16" descr="Изакко КОЛОМБО&#10;(Италия)&#10;шалмей, бомбарда, тэйбор-пайп, волынка&#10;&#10;Ансамбль старинных духовых инструментов&#10;ALTA CAPELLA&#10;Художественный руководитель --&#10;ИВАН ВЕЛИКАНОВ&#10;(цинк, ударные)&#10;Наталья БАЕВА (шалмей)&#10;Ольга СЫЧЕВА (дульциан)&#10;Александра МИХЕЕВА (кулисная труба)&#10;Георгий МАНСУРОВ (шалмей, блок-флейта, ударные)&#10;Максим ЕМЕЛЬЯНЫЧЕВ (цинк, бомбарда)&#10;Михаил ОЛЕНЕВ (сакбут)&#10;&#10;CANÇON DE PIFARI&#10;&#10;15 января, воскресенье&#10;РАХМАНИНОВСКИЙ ЗАЛ&#10;&#10;II Международный фестиваль музыки и танца эпохи Возрождения&#10;La Renaissance&#10;&#10;Ансамбль исторического танца&#10;TIME OF DANCE&#10;Художественный руководитель --&#10;НАТАЛИЯ КАЙДАНОВСКАЯ&#10;&#10;Елизавета МАКАРЕНКО&#10;Александра МАМАЕВА&#10;Дарья МАГЛЕВАНАЯ&#10;Мария УСПЕНСКАЯ&#10;Эльвира МАХМУТОВА&#10;Антон САВЧУК&#10;Кирилл ПРОКОПОВ&#10;Дмитрий ЛИХАЧЕВ&#10;Дмитрий ОВОДОВ" title="Thoinot Arbeau (1520 -- 1595) Gaillarde">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
        <p:nvSpPr>
          <p:cNvPr id="84" name="Google Shape;84;p16"/>
          <p:cNvSpPr txBox="1"/>
          <p:nvPr/>
        </p:nvSpPr>
        <p:spPr>
          <a:xfrm>
            <a:off x="233050" y="222075"/>
            <a:ext cx="3435600" cy="4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sz="3000"/>
              <a:t>GALLIARDA</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l"/>
              <a:t>Renesančni plesi</a:t>
            </a:r>
            <a:endParaRPr/>
          </a:p>
        </p:txBody>
      </p:sp>
      <p:sp>
        <p:nvSpPr>
          <p:cNvPr id="90" name="Google Shape;90;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91" name="Google Shape;91;p17"/>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92" name="Google Shape;92;p17" descr="These two short pieces belong to the genre known as 'consort music', a popular form of domestic music-making in Elizabethan England.&#10;&#10;Not much is known about the life of Anthony Holborne. He appears to have been born about the year 1545 and to have died, probably in London, in 1602.&#10;He published two collections of his music, the one in which these two pieces appear in 1599, containing 65 works, and an earlier one with the title The Cittharn School in 1597 with 58 works.&#10;&#10;Recorder : Shigheharu Yamaoka&#10;Viola da gamba : Hiroshi Fukuzawa&#10;Lute : Akiko Sato&#10;Harpsichord : Naoya Ohtsuka&#10;Classical dance : Yoko Ichise, Sayaka Kasuya&#10;&#10;&#10;アントニー・ホルボーンAntony Holborne(1545頃〜1602)&#10;《パヴァーン Pavane とガリアード Galliard》&#10;ホルボーンの作品を65曲収めた大規模な曲集『パヴァーン，ガリアード，アルメイン，その他の短いエア集 Pavans, Galliards, Almains, and Other Short Aeirs』(ロンドン，1599)に伝わる合奏曲。16世紀の英国では，大陸の舞曲が大流行していた。優雅にゆったりと歩むような2拍子のパヴァーンと軽やかで速い3拍子のガリアードは，当時もっとも流行した舞曲。このように性格の異なる舞曲を対にし，音楽に合わせて踊る習慣があった。エリザベス1世は，宮廷舞踏，とくにガリアードを得意としていたことで有名で，イタリアやフランスから流行舞踊をとりいれては舞踏会を開いて楽しんでいた。本日は，パヴァーンとガリアードを踊りとともにお楽しみ頂きたい。&#10;シ&#10;&#10;リコーダー：山岡 重治&#10;ヴィオラ・ダ・ガンバ：福澤 宏&#10;リュート：佐藤 亜紀子&#10;チェンバロ：大塚 直哉&#10;古典舞踏：市瀬 陽子, 粕谷 清佳" title="Antony Holborne (1545〜1602)  Pavane &amp; Galliard">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
        <p:nvSpPr>
          <p:cNvPr id="93" name="Google Shape;93;p17"/>
          <p:cNvSpPr txBox="1"/>
          <p:nvPr/>
        </p:nvSpPr>
        <p:spPr>
          <a:xfrm>
            <a:off x="167725" y="91450"/>
            <a:ext cx="4023300" cy="5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sz="2400"/>
              <a:t>PAVANA IN GALLIARDA</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l"/>
              <a:t>Renesančni plesi</a:t>
            </a:r>
            <a:endParaRPr/>
          </a:p>
        </p:txBody>
      </p:sp>
      <p:sp>
        <p:nvSpPr>
          <p:cNvPr id="99" name="Google Shape;99;p1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00" name="Google Shape;100;p18"/>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01" name="Google Shape;101;p18" descr="Denmark 2013 06 23. Lithuanians medieval dance performance. Saltarello.&#10;https://www.facebook.com/SaltaGladius " title="Saltarello. Medieval dance. Lithuanian dancers">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
        <p:nvSpPr>
          <p:cNvPr id="102" name="Google Shape;102;p18"/>
          <p:cNvSpPr txBox="1"/>
          <p:nvPr/>
        </p:nvSpPr>
        <p:spPr>
          <a:xfrm>
            <a:off x="180800" y="104500"/>
            <a:ext cx="30567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sz="3000"/>
              <a:t>SALTARELLO</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l"/>
              <a:t>Renesančni plesi</a:t>
            </a:r>
            <a:endParaRPr/>
          </a:p>
        </p:txBody>
      </p:sp>
      <p:sp>
        <p:nvSpPr>
          <p:cNvPr id="108" name="Google Shape;108;p1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09" name="Google Shape;109;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19"/>
          <p:cNvSpPr txBox="1"/>
          <p:nvPr/>
        </p:nvSpPr>
        <p:spPr>
          <a:xfrm>
            <a:off x="219975" y="0"/>
            <a:ext cx="8856600" cy="51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sz="1800"/>
              <a:t>Zapis v zvezek 3. teden</a:t>
            </a:r>
            <a:endParaRPr sz="1800"/>
          </a:p>
          <a:p>
            <a:pPr marL="0" lvl="0" indent="0" algn="l" rtl="0">
              <a:spcBef>
                <a:spcPts val="0"/>
              </a:spcBef>
              <a:spcAft>
                <a:spcPts val="0"/>
              </a:spcAft>
              <a:buNone/>
            </a:pPr>
            <a:endParaRPr sz="1800">
              <a:solidFill>
                <a:srgbClr val="FFFFFF"/>
              </a:solidFill>
            </a:endParaRPr>
          </a:p>
          <a:p>
            <a:pPr marL="0" lvl="0" indent="0" algn="l" rtl="0">
              <a:spcBef>
                <a:spcPts val="0"/>
              </a:spcBef>
              <a:spcAft>
                <a:spcPts val="0"/>
              </a:spcAft>
              <a:buNone/>
            </a:pPr>
            <a:r>
              <a:rPr lang="sl" sz="2400">
                <a:solidFill>
                  <a:srgbClr val="FF0000"/>
                </a:solidFill>
              </a:rPr>
              <a:t>RENESANČNI PLESI</a:t>
            </a:r>
            <a:endParaRPr sz="2400">
              <a:solidFill>
                <a:srgbClr val="FF0000"/>
              </a:solidFill>
            </a:endParaRPr>
          </a:p>
          <a:p>
            <a:pPr marL="0" lvl="0" indent="0" algn="l" rtl="0">
              <a:spcBef>
                <a:spcPts val="0"/>
              </a:spcBef>
              <a:spcAft>
                <a:spcPts val="0"/>
              </a:spcAft>
              <a:buNone/>
            </a:pPr>
            <a:r>
              <a:rPr lang="sl" sz="2400">
                <a:solidFill>
                  <a:srgbClr val="FFFFFF"/>
                </a:solidFill>
              </a:rPr>
              <a:t> </a:t>
            </a:r>
            <a:endParaRPr sz="2400">
              <a:solidFill>
                <a:srgbClr val="FFFFFF"/>
              </a:solidFill>
            </a:endParaRPr>
          </a:p>
          <a:p>
            <a:pPr marL="457200" lvl="0" indent="-381000" algn="l" rtl="0">
              <a:spcBef>
                <a:spcPts val="0"/>
              </a:spcBef>
              <a:spcAft>
                <a:spcPts val="0"/>
              </a:spcAft>
              <a:buClr>
                <a:srgbClr val="FFFFFF"/>
              </a:buClr>
              <a:buSzPts val="2400"/>
              <a:buAutoNum type="arabicPeriod"/>
            </a:pPr>
            <a:r>
              <a:rPr lang="sl" sz="2400">
                <a:solidFill>
                  <a:srgbClr val="FFFFFF"/>
                </a:solidFill>
              </a:rPr>
              <a:t>Ogledal/a sem si posnetke</a:t>
            </a:r>
            <a:endParaRPr sz="2400">
              <a:solidFill>
                <a:srgbClr val="FFFFFF"/>
              </a:solidFill>
            </a:endParaRPr>
          </a:p>
          <a:p>
            <a:pPr marL="457200" lvl="0" indent="-381000" algn="l" rtl="0">
              <a:spcBef>
                <a:spcPts val="0"/>
              </a:spcBef>
              <a:spcAft>
                <a:spcPts val="0"/>
              </a:spcAft>
              <a:buClr>
                <a:srgbClr val="FFFFFF"/>
              </a:buClr>
              <a:buSzPts val="2400"/>
              <a:buAutoNum type="arabicPeriod"/>
            </a:pPr>
            <a:r>
              <a:rPr lang="sl" sz="2400">
                <a:solidFill>
                  <a:srgbClr val="FFFFFF"/>
                </a:solidFill>
              </a:rPr>
              <a:t>Plesi so </a:t>
            </a:r>
            <a:r>
              <a:rPr lang="sl" sz="2400">
                <a:solidFill>
                  <a:srgbClr val="FFFFFF"/>
                </a:solidFill>
                <a:highlight>
                  <a:srgbClr val="A64D79"/>
                </a:highlight>
              </a:rPr>
              <a:t>DVORNI</a:t>
            </a:r>
            <a:r>
              <a:rPr lang="sl" sz="2400">
                <a:solidFill>
                  <a:srgbClr val="FFFFFF"/>
                </a:solidFill>
              </a:rPr>
              <a:t> ( počasni, koračni)  </a:t>
            </a:r>
            <a:endParaRPr sz="2400">
              <a:solidFill>
                <a:srgbClr val="FFFFFF"/>
              </a:solidFill>
            </a:endParaRPr>
          </a:p>
          <a:p>
            <a:pPr marL="0" lvl="0" indent="0" algn="l" rtl="0">
              <a:spcBef>
                <a:spcPts val="0"/>
              </a:spcBef>
              <a:spcAft>
                <a:spcPts val="0"/>
              </a:spcAft>
              <a:buNone/>
            </a:pPr>
            <a:r>
              <a:rPr lang="sl" sz="2400">
                <a:solidFill>
                  <a:srgbClr val="FFFFFF"/>
                </a:solidFill>
              </a:rPr>
              <a:t>              in  </a:t>
            </a:r>
            <a:r>
              <a:rPr lang="sl" sz="2400">
                <a:solidFill>
                  <a:srgbClr val="FFFFFF"/>
                </a:solidFill>
                <a:highlight>
                  <a:srgbClr val="B45F06"/>
                </a:highlight>
              </a:rPr>
              <a:t>LJUDSKI (KMEČKI) - poskočni, koračni</a:t>
            </a:r>
            <a:endParaRPr sz="2400">
              <a:solidFill>
                <a:srgbClr val="FFFFFF"/>
              </a:solidFill>
              <a:highlight>
                <a:srgbClr val="B45F06"/>
              </a:highlight>
            </a:endParaRPr>
          </a:p>
          <a:p>
            <a:pPr marL="457200" lvl="0" indent="-381000" algn="l" rtl="0">
              <a:spcBef>
                <a:spcPts val="0"/>
              </a:spcBef>
              <a:spcAft>
                <a:spcPts val="0"/>
              </a:spcAft>
              <a:buClr>
                <a:srgbClr val="FFFFFF"/>
              </a:buClr>
              <a:buSzPts val="2400"/>
              <a:buAutoNum type="arabicPeriod"/>
            </a:pPr>
            <a:r>
              <a:rPr lang="sl" sz="2400">
                <a:solidFill>
                  <a:srgbClr val="FFFFFF"/>
                </a:solidFill>
              </a:rPr>
              <a:t>Vsi so bili skupinski, z menjavanjem parov</a:t>
            </a:r>
            <a:endParaRPr sz="2400">
              <a:solidFill>
                <a:srgbClr val="FFFFFF"/>
              </a:solidFill>
            </a:endParaRPr>
          </a:p>
          <a:p>
            <a:pPr marL="457200" lvl="0" indent="-381000" algn="l" rtl="0">
              <a:spcBef>
                <a:spcPts val="0"/>
              </a:spcBef>
              <a:spcAft>
                <a:spcPts val="0"/>
              </a:spcAft>
              <a:buClr>
                <a:srgbClr val="FFFFFF"/>
              </a:buClr>
              <a:buSzPts val="2400"/>
              <a:buAutoNum type="arabicPeriod"/>
            </a:pPr>
            <a:r>
              <a:rPr lang="sl" sz="2400">
                <a:solidFill>
                  <a:srgbClr val="FFFFFF"/>
                </a:solidFill>
              </a:rPr>
              <a:t>Najbolj znani: volta, pavana, saltarello, galliarda</a:t>
            </a:r>
            <a:endParaRPr sz="2400">
              <a:solidFill>
                <a:srgbClr val="FFFFFF"/>
              </a:solidFill>
            </a:endParaRPr>
          </a:p>
          <a:p>
            <a:pPr marL="457200" lvl="0" indent="-381000" algn="l" rtl="0">
              <a:spcBef>
                <a:spcPts val="0"/>
              </a:spcBef>
              <a:spcAft>
                <a:spcPts val="0"/>
              </a:spcAft>
              <a:buClr>
                <a:srgbClr val="FFFFFF"/>
              </a:buClr>
              <a:buSzPts val="2400"/>
              <a:buAutoNum type="arabicPeriod"/>
            </a:pPr>
            <a:r>
              <a:rPr lang="sl" sz="2400">
                <a:solidFill>
                  <a:srgbClr val="FFFFFF"/>
                </a:solidFill>
              </a:rPr>
              <a:t>Kateri izmed plesov na posnetkih je dvorni in živahen? Odgovori.</a:t>
            </a:r>
            <a:endParaRPr sz="2400">
              <a:solidFill>
                <a:srgbClr val="FFFFFF"/>
              </a:solidFill>
            </a:endParaRPr>
          </a:p>
          <a:p>
            <a:pPr marL="457200" lvl="0" indent="-381000" algn="l" rtl="0">
              <a:spcBef>
                <a:spcPts val="0"/>
              </a:spcBef>
              <a:spcAft>
                <a:spcPts val="0"/>
              </a:spcAft>
              <a:buSzPts val="2400"/>
              <a:buAutoNum type="arabicPeriod"/>
            </a:pPr>
            <a:r>
              <a:rPr lang="sl" sz="2400"/>
              <a:t>še nagradno vprašanje: kAteri pomembni renesančni umetnik je na sliki - Ali je povezan z glasbo - Kako se imenuje človek na sliki?</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l"/>
              <a:t>Renesančni plesi</a:t>
            </a:r>
            <a:endParaRPr/>
          </a:p>
        </p:txBody>
      </p:sp>
      <p:sp>
        <p:nvSpPr>
          <p:cNvPr id="116" name="Google Shape;116;p2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17" name="Google Shape;117;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8" name="Google Shape;118;p20"/>
          <p:cNvSpPr txBox="1"/>
          <p:nvPr/>
        </p:nvSpPr>
        <p:spPr>
          <a:xfrm>
            <a:off x="219975" y="0"/>
            <a:ext cx="8856600" cy="51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 sz="2400">
                <a:solidFill>
                  <a:srgbClr val="FF0000"/>
                </a:solidFill>
              </a:rPr>
              <a:t>Še zanimivi posnetek:</a:t>
            </a:r>
            <a:endParaRPr sz="2400">
              <a:solidFill>
                <a:srgbClr val="FF0000"/>
              </a:solidFill>
            </a:endParaRPr>
          </a:p>
          <a:p>
            <a:pPr marL="0" lvl="0" indent="0" algn="l" rtl="0">
              <a:spcBef>
                <a:spcPts val="0"/>
              </a:spcBef>
              <a:spcAft>
                <a:spcPts val="0"/>
              </a:spcAft>
              <a:buNone/>
            </a:pPr>
            <a:r>
              <a:rPr lang="sl" sz="2400">
                <a:solidFill>
                  <a:srgbClr val="FFFFFF"/>
                </a:solidFill>
              </a:rPr>
              <a:t>Naj te znani igralec Heath Ledger popelje skozi renesančni ples v sodobnost.</a:t>
            </a:r>
            <a:endParaRPr sz="2400">
              <a:solidFill>
                <a:srgbClr val="FFFFFF"/>
              </a:solidFill>
            </a:endParaRPr>
          </a:p>
          <a:p>
            <a:pPr marL="0" lvl="0" indent="0" algn="l" rtl="0">
              <a:spcBef>
                <a:spcPts val="0"/>
              </a:spcBef>
              <a:spcAft>
                <a:spcPts val="0"/>
              </a:spcAft>
              <a:buNone/>
            </a:pPr>
            <a:r>
              <a:rPr lang="sl" sz="2400">
                <a:solidFill>
                  <a:srgbClr val="FFFFFF"/>
                </a:solidFill>
              </a:rPr>
              <a:t>Poskusi zaplesati začetne </a:t>
            </a:r>
            <a:endParaRPr sz="2400">
              <a:solidFill>
                <a:srgbClr val="FFFFFF"/>
              </a:solidFill>
            </a:endParaRPr>
          </a:p>
          <a:p>
            <a:pPr marL="0" lvl="0" indent="0" algn="l" rtl="0">
              <a:spcBef>
                <a:spcPts val="0"/>
              </a:spcBef>
              <a:spcAft>
                <a:spcPts val="0"/>
              </a:spcAft>
              <a:buNone/>
            </a:pPr>
            <a:r>
              <a:rPr lang="sl" sz="2400">
                <a:solidFill>
                  <a:srgbClr val="FFFFFF"/>
                </a:solidFill>
              </a:rPr>
              <a:t>korake:-)) </a:t>
            </a:r>
            <a:endParaRPr sz="2400">
              <a:solidFill>
                <a:srgbClr val="FFFFFF"/>
              </a:solidFill>
            </a:endParaRPr>
          </a:p>
          <a:p>
            <a:pPr marL="0" lvl="0" indent="0" algn="l" rtl="0">
              <a:spcBef>
                <a:spcPts val="0"/>
              </a:spcBef>
              <a:spcAft>
                <a:spcPts val="0"/>
              </a:spcAft>
              <a:buNone/>
            </a:pPr>
            <a:r>
              <a:rPr lang="sl" sz="2400">
                <a:solidFill>
                  <a:srgbClr val="FFFFFF"/>
                </a:solidFill>
              </a:rPr>
              <a:t>     Uspešna boš,</a:t>
            </a:r>
            <a:endParaRPr sz="2400">
              <a:solidFill>
                <a:srgbClr val="FFFFFF"/>
              </a:solidFill>
            </a:endParaRPr>
          </a:p>
          <a:p>
            <a:pPr marL="457200" lvl="0" indent="0" algn="l" rtl="0">
              <a:spcBef>
                <a:spcPts val="0"/>
              </a:spcBef>
              <a:spcAft>
                <a:spcPts val="0"/>
              </a:spcAft>
              <a:buNone/>
            </a:pPr>
            <a:r>
              <a:rPr lang="sl" sz="2400">
                <a:solidFill>
                  <a:srgbClr val="FFFFFF"/>
                </a:solidFill>
              </a:rPr>
              <a:t>ko boš znala </a:t>
            </a:r>
            <a:endParaRPr sz="2400">
              <a:solidFill>
                <a:srgbClr val="FFFFFF"/>
              </a:solidFill>
            </a:endParaRPr>
          </a:p>
          <a:p>
            <a:pPr marL="457200" lvl="0" indent="0" algn="l" rtl="0">
              <a:spcBef>
                <a:spcPts val="0"/>
              </a:spcBef>
              <a:spcAft>
                <a:spcPts val="0"/>
              </a:spcAft>
              <a:buNone/>
            </a:pPr>
            <a:r>
              <a:rPr lang="sl" sz="2400">
                <a:solidFill>
                  <a:srgbClr val="FFFFFF"/>
                </a:solidFill>
              </a:rPr>
              <a:t>zaplesati vsaj </a:t>
            </a:r>
            <a:endParaRPr sz="2400">
              <a:solidFill>
                <a:srgbClr val="FFFFFF"/>
              </a:solidFill>
            </a:endParaRPr>
          </a:p>
          <a:p>
            <a:pPr marL="457200" lvl="0" indent="0" algn="l" rtl="0">
              <a:spcBef>
                <a:spcPts val="0"/>
              </a:spcBef>
              <a:spcAft>
                <a:spcPts val="0"/>
              </a:spcAft>
              <a:buNone/>
            </a:pPr>
            <a:r>
              <a:rPr lang="sl" sz="2400">
                <a:solidFill>
                  <a:srgbClr val="FFFFFF"/>
                </a:solidFill>
              </a:rPr>
              <a:t>dva renesančna </a:t>
            </a:r>
            <a:endParaRPr sz="2400">
              <a:solidFill>
                <a:srgbClr val="FFFFFF"/>
              </a:solidFill>
            </a:endParaRPr>
          </a:p>
          <a:p>
            <a:pPr marL="457200" lvl="0" indent="0" algn="l" rtl="0">
              <a:spcBef>
                <a:spcPts val="0"/>
              </a:spcBef>
              <a:spcAft>
                <a:spcPts val="0"/>
              </a:spcAft>
              <a:buNone/>
            </a:pPr>
            <a:r>
              <a:rPr lang="sl" sz="2400">
                <a:solidFill>
                  <a:srgbClr val="FFFFFF"/>
                </a:solidFill>
              </a:rPr>
              <a:t>plesna koraka ( slike).</a:t>
            </a:r>
            <a:endParaRPr sz="2400">
              <a:solidFill>
                <a:srgbClr val="FFFFFF"/>
              </a:solidFill>
            </a:endParaRPr>
          </a:p>
        </p:txBody>
      </p:sp>
      <p:sp>
        <p:nvSpPr>
          <p:cNvPr id="119" name="Google Shape;119;p20"/>
          <p:cNvSpPr txBox="1"/>
          <p:nvPr/>
        </p:nvSpPr>
        <p:spPr>
          <a:xfrm>
            <a:off x="481225" y="4506675"/>
            <a:ext cx="8451600" cy="2352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sl" sz="900"/>
              <a:t>Leonardo da Vinci											Vitruvijski človek</a:t>
            </a:r>
            <a:endParaRPr sz="900"/>
          </a:p>
        </p:txBody>
      </p:sp>
      <p:pic>
        <p:nvPicPr>
          <p:cNvPr id="120" name="Google Shape;120;p20" descr="A Knight's Tale movie clips: http://j.mp/2mOrnhr&#10;BUY THE MOVIE: http://bit.ly/2nMClXQ&#10;Don't miss the HOTTEST NEW TRAILERS: http://bit.ly/1u2y6pr&#10;&#10;CLIP DESCRIPTION:&#10;Adhemar (Rufus Sewell) tries to embarrass William (Heath Ledger) by having him show off a dance from his country.&#10;&#10;FILM DESCRIPTION:&#10;Heath Ledger stars as William Thatcher, a low-born 14th century squire who, in a fit of inspired spontaneity, replaces his deceased employer as the competitor at a jousting competition. Jousting is a pastime only permitted to knights, who are of noble birth, but Thatcher wins and decides to continue his new pursuits. With the help of his two fellow squire friends Wat and Roland (Alan Tudyk and Mark Addy) and none other than the gambling-addicted Geoffrey Chaucer (Paul Bettany), Thatcher has soon adopted a false identity and is winning one joust after another on his way to a championship in London. His victories inspire the affection of a female fan, Jocelyn (Shannyn Sossamon), and the ire of a competitor, Count Adehmar (Rufus Sewell), but Thatcher's ruse is threatened with exposure.&#10;&#10;CREDITS:&#10;TM &amp; © Sony (2001)&#10;Cast: Rufus Sewell, Shannyn Sossamon, Heath Ledger, Brnice Bejo&#10;Director: Brian Helgeland&#10;Producers: Todd Black, Brian Helgeland, Tim Van Rellim&#10;Screenwriter: Brian Helgeland&#10;&#10;WHO ARE WE?&#10;The MOVIECLIPS channel is the largest collection of licensed movie clips on the web. Here you will find unforgettable moments, scenes and lines from all your favorite films. Made by movie fans, for movie fans.&#10;&#10;SUBSCRIBE TO OUR MOVIE CHANNELS:&#10;MOVIECLIPS: http://bit.ly/1u2yaWd&#10;ComingSoon: http://bit.ly/1DVpgtR&#10;Indie &amp; Film Festivals: http://bit.ly/1wbkfYg&#10;Hero Central: http://bit.ly/1AMUZwv&#10;Extras: http://bit.ly/1u431fr&#10;Classic Trailers: http://bit.ly/1u43jDe&#10;Pop-Up Trailers: http://bit.ly/1z7EtZR&#10;Movie News: http://bit.ly/1C3Ncd2&#10;Movie Games: http://bit.ly/1ygDV13&#10;Fandango: http://bit.ly/1Bl79ye&#10;Fandango FrontRunners: http://bit.ly/1CggQfC&#10;&#10;HIT US UP:&#10;Facebook: http://on.fb.me/1y8M8ax&#10;Twitter: http://bit.ly/1ghOWmt&#10;Pinterest: http://bit.ly/14wL9De&#10;Tumblr: http://bit.ly/1vUwhH7" title="A Knight's Tale (2001) - A Dance From Gelderland Scene (4/10) | Movieclips">
            <a:hlinkClick r:id="rId4"/>
          </p:cNvPr>
          <p:cNvPicPr preferRelativeResize="0"/>
          <p:nvPr/>
        </p:nvPicPr>
        <p:blipFill>
          <a:blip r:embed="rId5">
            <a:alphaModFix/>
          </a:blip>
          <a:stretch>
            <a:fillRect/>
          </a:stretch>
        </p:blipFill>
        <p:spPr>
          <a:xfrm>
            <a:off x="4360825" y="1649600"/>
            <a:ext cx="3199975" cy="23999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Words>
  <Application>Microsoft Office PowerPoint</Application>
  <PresentationFormat>Diaprojekcija na zaslonu (16:9)</PresentationFormat>
  <Paragraphs>35</Paragraphs>
  <Slides>8</Slides>
  <Notes>8</Notes>
  <HiddenSlides>0</HiddenSlides>
  <MMClips>0</MMClips>
  <ScaleCrop>false</ScaleCrop>
  <HeadingPairs>
    <vt:vector size="6" baseType="variant">
      <vt:variant>
        <vt:lpstr>Uporabljene pisave</vt:lpstr>
      </vt:variant>
      <vt:variant>
        <vt:i4>1</vt:i4>
      </vt:variant>
      <vt:variant>
        <vt:lpstr>Tema</vt:lpstr>
      </vt:variant>
      <vt:variant>
        <vt:i4>1</vt:i4>
      </vt:variant>
      <vt:variant>
        <vt:lpstr>Naslovi diapozitivov</vt:lpstr>
      </vt:variant>
      <vt:variant>
        <vt:i4>8</vt:i4>
      </vt:variant>
    </vt:vector>
  </HeadingPairs>
  <TitlesOfParts>
    <vt:vector size="10" baseType="lpstr">
      <vt:lpstr>Arial</vt:lpstr>
      <vt:lpstr>Simple Light</vt:lpstr>
      <vt:lpstr>Renesančni plesi</vt:lpstr>
      <vt:lpstr>Renesančni plesi</vt:lpstr>
      <vt:lpstr>Renesančni plesi</vt:lpstr>
      <vt:lpstr>Renesančni plesi</vt:lpstr>
      <vt:lpstr>Renesančni plesi</vt:lpstr>
      <vt:lpstr>Renesančni plesi</vt:lpstr>
      <vt:lpstr>Renesančni plesi</vt:lpstr>
      <vt:lpstr>Renesančni plesi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Renesančni plesi</dc:title>
  <dc:creator>Uporabnik</dc:creator>
  <cp:lastModifiedBy>Uporabnik</cp:lastModifiedBy>
  <cp:revision>1</cp:revision>
  <dcterms:modified xsi:type="dcterms:W3CDTF">2020-04-16T16:32:41Z</dcterms:modified>
</cp:coreProperties>
</file>