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55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39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21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5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7050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73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91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1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4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3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9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4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0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7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9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99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acobus Gallus - Wikipedia"/>
          <p:cNvPicPr/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b="6598"/>
          <a:stretch/>
        </p:blipFill>
        <p:spPr bwMode="auto">
          <a:xfrm>
            <a:off x="1089764" y="0"/>
            <a:ext cx="9895561" cy="67891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70060" y="1368895"/>
            <a:ext cx="7550970" cy="3240683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sl-SI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l-SI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sl-SI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l-SI" sz="73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RENESANSA </a:t>
            </a:r>
            <a:br>
              <a:rPr lang="sl-SI" sz="73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sl-SI" sz="73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 SLOVENSKEM</a:t>
            </a:r>
            <a:endParaRPr lang="sl-SI" sz="7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102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481203"/>
          </a:xfrm>
        </p:spPr>
        <p:txBody>
          <a:bodyPr>
            <a:normAutofit/>
          </a:bodyPr>
          <a:lstStyle/>
          <a:p>
            <a:r>
              <a:rPr lang="sl-SI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Primož trubar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123147" y="1885950"/>
            <a:ext cx="6678328" cy="441483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Bil je reformator/protestant:</a:t>
            </a:r>
          </a:p>
          <a:p>
            <a:pPr marL="800100" lvl="1" indent="-342900">
              <a:buFontTx/>
              <a:buChar char="-"/>
            </a:pP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začetnik </a:t>
            </a:r>
            <a:r>
              <a:rPr lang="en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</a:t>
            </a: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Martin Luther (1517 teze o potrebni prenovi katoliške cerkve),</a:t>
            </a:r>
          </a:p>
          <a:p>
            <a:pPr marL="800100" lvl="1" indent="-342900">
              <a:buFontTx/>
              <a:buChar char="-"/>
            </a:pPr>
            <a:r>
              <a:rPr lang="sl-SI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težnja po razumevanju bogoslužja (ne v latinščini</a:t>
            </a: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</a:t>
            </a:r>
          </a:p>
          <a:p>
            <a:pPr marL="800100" lvl="1" indent="-342900">
              <a:buFontTx/>
              <a:buChar char="-"/>
            </a:pPr>
            <a:r>
              <a:rPr lang="sl-SI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v</a:t>
            </a: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sak naj v svojem jeziku prebira Sveto pismo.</a:t>
            </a:r>
          </a:p>
        </p:txBody>
      </p:sp>
      <p:pic>
        <p:nvPicPr>
          <p:cNvPr id="6" name="Picture 5" descr="Primož Trubar, veliki reformator | Revija Anim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67003"/>
            <a:ext cx="4438933" cy="2784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9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685801"/>
            <a:ext cx="10058400" cy="1042988"/>
          </a:xfrm>
        </p:spPr>
        <p:txBody>
          <a:bodyPr>
            <a:normAutofit/>
          </a:bodyPr>
          <a:lstStyle/>
          <a:p>
            <a:r>
              <a:rPr lang="sl-SI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Primož trubar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57600" y="1885950"/>
            <a:ext cx="8358187" cy="437927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je utemeljitelj slovenskega knjižnega jezika,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Katekizem in Abecednik </a:t>
            </a:r>
            <a:r>
              <a:rPr lang="en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</a:t>
            </a: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1550,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prva slovenska pesmarica Eni psalmi </a:t>
            </a:r>
            <a:r>
              <a:rPr lang="en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</a:t>
            </a: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1567,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Nu pujte.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l-SI" sz="3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 descr="Zborovska glasba na Slovenskem | Naši zbori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8"/>
          <a:stretch/>
        </p:blipFill>
        <p:spPr bwMode="auto">
          <a:xfrm>
            <a:off x="385762" y="1728789"/>
            <a:ext cx="2666365" cy="4536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Track Artist -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1706" y="4795838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7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974" y="357188"/>
            <a:ext cx="5457825" cy="1233617"/>
          </a:xfrm>
        </p:spPr>
        <p:txBody>
          <a:bodyPr>
            <a:normAutofit/>
          </a:bodyPr>
          <a:lstStyle/>
          <a:p>
            <a:r>
              <a:rPr lang="sl-SI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</a:t>
            </a:r>
            <a:r>
              <a:rPr lang="sl-SI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ACOBUS GALLUS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ankovec: 200 Tolarjev (Slovenija) (Izadje 1992-93) Wor:P-15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6" y="4114800"/>
            <a:ext cx="407352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allusova dvorana | Cankarjev d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96" y="1399223"/>
            <a:ext cx="4510088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13. MEDNARODNO ZBOROVSKO TEKMOVANJE GALLUS - MARIBOR 20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17536"/>
            <a:ext cx="4587876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Rebeka&amp;Marko\Downloads\IMG_20200421_21122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26602" b="17068"/>
          <a:stretch/>
        </p:blipFill>
        <p:spPr bwMode="auto">
          <a:xfrm>
            <a:off x="7734139" y="4804094"/>
            <a:ext cx="1847850" cy="1690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77596" y="4185067"/>
            <a:ext cx="489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GALLUSOVA DVORANA V CANKARJEVEM DOMU V LJUBLJANI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212" y="5525869"/>
            <a:ext cx="4400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BANKOVEC ZA 200 TOLARJEV </a:t>
            </a:r>
            <a:r>
              <a:rPr lang="en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</a:t>
            </a:r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JACOBUS GALLUS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270" y="650830"/>
            <a:ext cx="452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atin typeface="Comic Sans MS" panose="030F0702030302020204" pitchFamily="66" charset="0"/>
              </a:rPr>
              <a:t>MEDNARODNO ZBOROVSKO TEKMOVANJE GALLUS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9079" y="5671234"/>
            <a:ext cx="212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GALLUSOVA ZNAČKA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974" y="357188"/>
            <a:ext cx="5457825" cy="1585911"/>
          </a:xfrm>
        </p:spPr>
        <p:txBody>
          <a:bodyPr>
            <a:normAutofit/>
          </a:bodyPr>
          <a:lstStyle/>
          <a:p>
            <a:r>
              <a:rPr lang="sl-SI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</a:t>
            </a:r>
            <a:r>
              <a:rPr lang="sl-SI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ACOBUS GALLUS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4974" y="1581061"/>
            <a:ext cx="7665929" cy="5019763"/>
          </a:xfrm>
        </p:spPr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Ime:</a:t>
            </a:r>
          </a:p>
          <a:p>
            <a:pPr marL="342900" indent="-342900">
              <a:buFontTx/>
              <a:buChar char="-"/>
            </a:pPr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Jakob Petelin Kranjski,</a:t>
            </a:r>
          </a:p>
          <a:p>
            <a:pPr marL="342900" indent="-342900">
              <a:buFontTx/>
              <a:buChar char="-"/>
            </a:pPr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Iacobus Gallus Carniolus,</a:t>
            </a:r>
          </a:p>
          <a:p>
            <a:pPr marL="342900" indent="-342900">
              <a:buFontTx/>
              <a:buChar char="-"/>
            </a:pPr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Iacobus Handl Gallus.</a:t>
            </a:r>
          </a:p>
          <a:p>
            <a:pPr marL="342900" indent="-342900">
              <a:buFontTx/>
              <a:buChar char="-"/>
            </a:pPr>
            <a:endParaRPr lang="sl-SI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Rodil se je na Kranjskem.</a:t>
            </a:r>
          </a:p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Izobraževal se je v samostanu v Stični.</a:t>
            </a:r>
          </a:p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Pisal madrigale in motete.</a:t>
            </a:r>
            <a:endParaRPr lang="sl-SI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Deloval in umrl v Pragi.</a:t>
            </a:r>
          </a:p>
          <a:p>
            <a:endParaRPr lang="sl-SI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NAJPOMEMBNEJŠI SLOVENSKI SKLADATELJ.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 descr="Slika:Jakobus Händl Gallus dictus Carniolus 1590.png - Wikipedija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54" y="572768"/>
            <a:ext cx="4370084" cy="5456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3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14313"/>
            <a:ext cx="10058400" cy="942975"/>
          </a:xfrm>
        </p:spPr>
        <p:txBody>
          <a:bodyPr/>
          <a:lstStyle/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Poslušaj in reši tabelo 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718333"/>
              </p:ext>
            </p:extLst>
          </p:nvPr>
        </p:nvGraphicFramePr>
        <p:xfrm>
          <a:off x="398464" y="1348313"/>
          <a:ext cx="11545885" cy="42238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9177">
                  <a:extLst>
                    <a:ext uri="{9D8B030D-6E8A-4147-A177-3AD203B41FA5}">
                      <a16:colId xmlns:a16="http://schemas.microsoft.com/office/drawing/2014/main" val="2914162801"/>
                    </a:ext>
                  </a:extLst>
                </a:gridCol>
                <a:gridCol w="2309177">
                  <a:extLst>
                    <a:ext uri="{9D8B030D-6E8A-4147-A177-3AD203B41FA5}">
                      <a16:colId xmlns:a16="http://schemas.microsoft.com/office/drawing/2014/main" val="1925865772"/>
                    </a:ext>
                  </a:extLst>
                </a:gridCol>
                <a:gridCol w="2309177">
                  <a:extLst>
                    <a:ext uri="{9D8B030D-6E8A-4147-A177-3AD203B41FA5}">
                      <a16:colId xmlns:a16="http://schemas.microsoft.com/office/drawing/2014/main" val="1905382400"/>
                    </a:ext>
                  </a:extLst>
                </a:gridCol>
                <a:gridCol w="2309177">
                  <a:extLst>
                    <a:ext uri="{9D8B030D-6E8A-4147-A177-3AD203B41FA5}">
                      <a16:colId xmlns:a16="http://schemas.microsoft.com/office/drawing/2014/main" val="2907684646"/>
                    </a:ext>
                  </a:extLst>
                </a:gridCol>
                <a:gridCol w="2309177">
                  <a:extLst>
                    <a:ext uri="{9D8B030D-6E8A-4147-A177-3AD203B41FA5}">
                      <a16:colId xmlns:a16="http://schemas.microsoft.com/office/drawing/2014/main" val="844344313"/>
                    </a:ext>
                  </a:extLst>
                </a:gridCol>
              </a:tblGrid>
              <a:tr h="1228069"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Naslov</a:t>
                      </a:r>
                      <a:r>
                        <a:rPr lang="sl-SI" sz="2000" baseline="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skladbe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madrigal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motet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homofonija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polifonija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953961"/>
                  </a:ext>
                </a:extLst>
              </a:tr>
              <a:tr h="1497872">
                <a:tc>
                  <a:txBody>
                    <a:bodyPr/>
                    <a:lstStyle/>
                    <a:p>
                      <a:r>
                        <a:rPr lang="sl-SI" sz="2000" b="1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Musica noster amor</a:t>
                      </a:r>
                    </a:p>
                    <a:p>
                      <a:endParaRPr lang="sl-SI" sz="2000" b="1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sl-SI" sz="2000" b="1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243507"/>
                  </a:ext>
                </a:extLst>
              </a:tr>
              <a:tr h="1497872">
                <a:tc>
                  <a:txBody>
                    <a:bodyPr/>
                    <a:lstStyle/>
                    <a:p>
                      <a:r>
                        <a:rPr lang="sl-SI" sz="2000" b="1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Ecce, quomodo moritur iustus</a:t>
                      </a:r>
                    </a:p>
                    <a:p>
                      <a:endParaRPr lang="sl-SI" sz="2000" b="1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en-US" sz="2000" b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268546"/>
                  </a:ext>
                </a:extLst>
              </a:tr>
            </a:tbl>
          </a:graphicData>
        </a:graphic>
      </p:graphicFrame>
      <p:pic>
        <p:nvPicPr>
          <p:cNvPr id="5" name="Jacobus Gallus - Musica noster amor (Glasba, naša ljubezen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351" y="3082926"/>
            <a:ext cx="609600" cy="609600"/>
          </a:xfrm>
          <a:prstGeom prst="rect">
            <a:avLst/>
          </a:prstGeom>
        </p:spPr>
      </p:pic>
      <p:pic>
        <p:nvPicPr>
          <p:cNvPr id="6" name="Jacobus Gallus - Ecce, quomodo moritur iustus (Glejte, kako umira pravični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351" y="474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14313"/>
            <a:ext cx="10058400" cy="942975"/>
          </a:xfrm>
        </p:spPr>
        <p:txBody>
          <a:bodyPr/>
          <a:lstStyle/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REŠITVE 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464" y="5043488"/>
            <a:ext cx="11174411" cy="1657350"/>
          </a:xfrm>
        </p:spPr>
        <p:txBody>
          <a:bodyPr/>
          <a:lstStyle/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HOMOFONIJA je večglasje, kjer je ena melodija glavna, ostale jo spremljajo.</a:t>
            </a:r>
          </a:p>
          <a:p>
            <a:r>
              <a:rPr lang="sl-SI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POLIFONIJA je večglasje, kjer so vsi glasovi enakovredni in se med seboj prepletajo</a:t>
            </a:r>
            <a:r>
              <a:rPr lang="sl-SI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416262"/>
              </p:ext>
            </p:extLst>
          </p:nvPr>
        </p:nvGraphicFramePr>
        <p:xfrm>
          <a:off x="398464" y="1348313"/>
          <a:ext cx="10344150" cy="34796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8830">
                  <a:extLst>
                    <a:ext uri="{9D8B030D-6E8A-4147-A177-3AD203B41FA5}">
                      <a16:colId xmlns:a16="http://schemas.microsoft.com/office/drawing/2014/main" val="2914162801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1925865772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1905382400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2907684646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844344313"/>
                    </a:ext>
                  </a:extLst>
                </a:gridCol>
              </a:tblGrid>
              <a:tr h="858356"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Naslov</a:t>
                      </a:r>
                      <a:r>
                        <a:rPr lang="sl-SI" sz="2000" baseline="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skladbe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madrigal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motet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homofonija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polifonija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953961"/>
                  </a:ext>
                </a:extLst>
              </a:tr>
              <a:tr h="1046934">
                <a:tc>
                  <a:txBody>
                    <a:bodyPr/>
                    <a:lstStyle/>
                    <a:p>
                      <a:r>
                        <a:rPr lang="sl-SI" sz="2000" b="1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Musica noster amor</a:t>
                      </a:r>
                    </a:p>
                    <a:p>
                      <a:endParaRPr lang="sl-SI" sz="2000" b="1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sl-SI" sz="2000" b="1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 </a:t>
                      </a:r>
                    </a:p>
                    <a:p>
                      <a:endParaRPr lang="sl-SI" sz="2000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2000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sl-SI" sz="2000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243507"/>
                  </a:ext>
                </a:extLst>
              </a:tr>
              <a:tr h="1046934">
                <a:tc>
                  <a:txBody>
                    <a:bodyPr/>
                    <a:lstStyle/>
                    <a:p>
                      <a:r>
                        <a:rPr lang="sl-SI" sz="2000" b="1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Ecce, quomodo moritur iustus</a:t>
                      </a:r>
                    </a:p>
                    <a:p>
                      <a:endParaRPr lang="sl-SI" sz="2000" b="1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en-US" sz="2000" b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2000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sl-SI" sz="2000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2000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sl-SI" sz="2000" dirty="0" smtClean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sl-SI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268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464</TotalTime>
  <Words>197</Words>
  <Application>Microsoft Office PowerPoint</Application>
  <PresentationFormat>Widescreen</PresentationFormat>
  <Paragraphs>58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Century Gothic</vt:lpstr>
      <vt:lpstr>Comic Sans MS</vt:lpstr>
      <vt:lpstr>Wingdings</vt:lpstr>
      <vt:lpstr>Wingdings 3</vt:lpstr>
      <vt:lpstr>Slice</vt:lpstr>
      <vt:lpstr>  RENESANSA  NA SLOVENSKEM</vt:lpstr>
      <vt:lpstr>Primož trubar</vt:lpstr>
      <vt:lpstr>Primož trubar</vt:lpstr>
      <vt:lpstr>JACOBUS GALLUS</vt:lpstr>
      <vt:lpstr>JACOBUS GALLUS</vt:lpstr>
      <vt:lpstr>Poslušaj in reši tabelo </vt:lpstr>
      <vt:lpstr>REŠITVE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EKSPRESIONIZEM</dc:title>
  <dc:creator>nastjapancic@gmail.com</dc:creator>
  <cp:lastModifiedBy>Windows User</cp:lastModifiedBy>
  <cp:revision>38</cp:revision>
  <dcterms:created xsi:type="dcterms:W3CDTF">2020-03-29T13:29:15Z</dcterms:created>
  <dcterms:modified xsi:type="dcterms:W3CDTF">2020-04-21T19:56:18Z</dcterms:modified>
</cp:coreProperties>
</file>