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8"/>
  </p:notesMasterIdLst>
  <p:sldIdLst>
    <p:sldId id="256" r:id="rId2"/>
    <p:sldId id="257" r:id="rId3"/>
    <p:sldId id="258" r:id="rId4"/>
    <p:sldId id="259" r:id="rId5"/>
    <p:sldId id="260" r:id="rId6"/>
    <p:sldId id="261" r:id="rId7"/>
  </p:sldIdLst>
  <p:sldSz cx="9144000" cy="5143500" type="screen16x9"/>
  <p:notesSz cx="6858000" cy="9144000"/>
  <p:embeddedFontLst>
    <p:embeddedFont>
      <p:font typeface="Merriweather" panose="020B0604020202020204" charset="-18"/>
      <p:regular r:id="rId9"/>
      <p:bold r:id="rId10"/>
      <p:italic r:id="rId11"/>
      <p:boldItalic r:id="rId1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1" d="100"/>
          <a:sy n="91" d="100"/>
        </p:scale>
        <p:origin x="786" y="8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4.fntdata"/><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3.fntdata"/><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font" Target="fonts/font2.fntdata"/><Relationship Id="rId4" Type="http://schemas.openxmlformats.org/officeDocument/2006/relationships/slide" Target="slides/slide3.xml"/><Relationship Id="rId9" Type="http://schemas.openxmlformats.org/officeDocument/2006/relationships/font" Target="fonts/font1.fntdata"/><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7f6545198f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7f6545198f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7f6545198f_0_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7f6545198f_0_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7f6545198f_0_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7f6545198f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
        <p:cNvGrpSpPr/>
        <p:nvPr/>
      </p:nvGrpSpPr>
      <p:grpSpPr>
        <a:xfrm>
          <a:off x="0" y="0"/>
          <a:ext cx="0" cy="0"/>
          <a:chOff x="0" y="0"/>
          <a:chExt cx="0" cy="0"/>
        </a:xfrm>
      </p:grpSpPr>
      <p:sp>
        <p:nvSpPr>
          <p:cNvPr id="72" name="Google Shape;72;g7f65451a17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3" name="Google Shape;73;g7f65451a17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7f65451a17_0_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 name="Google Shape;88;g7f65451a17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sl"/>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sl"/>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sl"/>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sl"/>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sl"/>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sl"/>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sl"/>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sl"/>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sl"/>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sl"/>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sl"/>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sl"/>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mc:AlternateContent xmlns:mc="http://schemas.openxmlformats.org/markup-compatibility/2006" xmlns:p14="http://schemas.microsoft.com/office/powerpoint/2010/main">
    <mc:Choice Requires="p14">
      <p:transition spd="slow">
        <p14:prism/>
      </p:transition>
    </mc:Choice>
    <mc:Fallback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www.youtube.com/watch?v=cIxGUAnj46U" TargetMode="External"/><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3.jpg"/><Relationship Id="rId5" Type="http://schemas.openxmlformats.org/officeDocument/2006/relationships/hyperlink" Target="http://www.youtube.com/watch?v=jERzLseoAOM" TargetMode="External"/><Relationship Id="rId4" Type="http://schemas.openxmlformats.org/officeDocument/2006/relationships/image" Target="../media/image2.jpg"/></Relationships>
</file>

<file path=ppt/slides/_rels/slide4.xml.rels><?xml version="1.0" encoding="UTF-8" standalone="yes"?>
<Relationships xmlns="http://schemas.openxmlformats.org/package/2006/relationships"><Relationship Id="rId3" Type="http://schemas.openxmlformats.org/officeDocument/2006/relationships/hyperlink" Target="http://www.youtube.com/watch?v=6oGEN7oS2z4" TargetMode="External"/><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hyperlink" Target="http://www.youtube.com/watch?v=uNi-_0kqpdE" TargetMode="External"/><Relationship Id="rId4" Type="http://schemas.openxmlformats.org/officeDocument/2006/relationships/image" Target="../media/image4.jpg"/></Relationships>
</file>

<file path=ppt/slides/_rels/slide5.xml.rels><?xml version="1.0" encoding="UTF-8" standalone="yes"?>
<Relationships xmlns="http://schemas.openxmlformats.org/package/2006/relationships"><Relationship Id="rId3" Type="http://schemas.openxmlformats.org/officeDocument/2006/relationships/hyperlink" Target="http://www.youtube.com/watch?v=E1JKd1C7izQ" TargetMode="External"/><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6.jp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5" name="Google Shape;55;p13"/>
          <p:cNvSpPr txBox="1">
            <a:spLocks noGrp="1"/>
          </p:cNvSpPr>
          <p:nvPr>
            <p:ph type="body" idx="1"/>
          </p:nvPr>
        </p:nvSpPr>
        <p:spPr>
          <a:xfrm>
            <a:off x="311700" y="223125"/>
            <a:ext cx="8520600" cy="4376400"/>
          </a:xfrm>
          <a:prstGeom prst="rect">
            <a:avLst/>
          </a:prstGeom>
        </p:spPr>
        <p:txBody>
          <a:bodyPr spcFirstLastPara="1" wrap="square" lIns="91425" tIns="91425" rIns="91425" bIns="91425" anchor="t" anchorCtr="0">
            <a:noAutofit/>
          </a:bodyPr>
          <a:lstStyle/>
          <a:p>
            <a:pPr marL="4572000" lvl="0" indent="0" algn="l" rtl="0">
              <a:spcBef>
                <a:spcPts val="0"/>
              </a:spcBef>
              <a:spcAft>
                <a:spcPts val="0"/>
              </a:spcAft>
              <a:buNone/>
            </a:pPr>
            <a:endParaRPr sz="3000">
              <a:solidFill>
                <a:srgbClr val="0000FF"/>
              </a:solidFill>
            </a:endParaRPr>
          </a:p>
          <a:p>
            <a:pPr marL="0" lvl="0" indent="0" algn="l" rtl="0">
              <a:spcBef>
                <a:spcPts val="1600"/>
              </a:spcBef>
              <a:spcAft>
                <a:spcPts val="0"/>
              </a:spcAft>
              <a:buNone/>
            </a:pPr>
            <a:r>
              <a:rPr lang="sl" sz="3000">
                <a:solidFill>
                  <a:srgbClr val="0000FF"/>
                </a:solidFill>
              </a:rPr>
              <a:t>	</a:t>
            </a:r>
            <a:r>
              <a:rPr lang="sl" sz="3600">
                <a:solidFill>
                  <a:srgbClr val="0000FF"/>
                </a:solidFill>
              </a:rPr>
              <a:t>FRANZ LISZT</a:t>
            </a:r>
            <a:endParaRPr sz="3600">
              <a:solidFill>
                <a:srgbClr val="0000FF"/>
              </a:solidFill>
            </a:endParaRPr>
          </a:p>
          <a:p>
            <a:pPr marL="0" lvl="0" indent="0" algn="l" rtl="0">
              <a:spcBef>
                <a:spcPts val="1600"/>
              </a:spcBef>
              <a:spcAft>
                <a:spcPts val="0"/>
              </a:spcAft>
              <a:buNone/>
            </a:pPr>
            <a:endParaRPr/>
          </a:p>
          <a:p>
            <a:pPr marL="0" lvl="0" indent="0" algn="l" rtl="0">
              <a:spcBef>
                <a:spcPts val="1600"/>
              </a:spcBef>
              <a:spcAft>
                <a:spcPts val="0"/>
              </a:spcAft>
              <a:buNone/>
            </a:pPr>
            <a:r>
              <a:rPr lang="sl" sz="3000"/>
              <a:t>madžarski skladatelj</a:t>
            </a:r>
            <a:r>
              <a:rPr lang="sl"/>
              <a:t>	</a:t>
            </a:r>
            <a:endParaRPr/>
          </a:p>
          <a:p>
            <a:pPr marL="0" lvl="0" indent="0" algn="l" rtl="0">
              <a:spcBef>
                <a:spcPts val="1600"/>
              </a:spcBef>
              <a:spcAft>
                <a:spcPts val="1600"/>
              </a:spcAft>
              <a:buNone/>
            </a:pPr>
            <a:r>
              <a:rPr lang="sl"/>
              <a:t>				</a:t>
            </a:r>
            <a:endParaRPr/>
          </a:p>
        </p:txBody>
      </p:sp>
      <p:pic>
        <p:nvPicPr>
          <p:cNvPr id="56" name="Google Shape;56;p13"/>
          <p:cNvPicPr preferRelativeResize="0"/>
          <p:nvPr/>
        </p:nvPicPr>
        <p:blipFill>
          <a:blip r:embed="rId3">
            <a:alphaModFix/>
          </a:blip>
          <a:stretch>
            <a:fillRect/>
          </a:stretch>
        </p:blipFill>
        <p:spPr>
          <a:xfrm>
            <a:off x="5342030" y="0"/>
            <a:ext cx="3711189" cy="514350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1" name="Google Shape;61;p14"/>
          <p:cNvSpPr txBox="1">
            <a:spLocks noGrp="1"/>
          </p:cNvSpPr>
          <p:nvPr>
            <p:ph type="ctrTitle"/>
          </p:nvPr>
        </p:nvSpPr>
        <p:spPr>
          <a:xfrm>
            <a:off x="377025" y="101600"/>
            <a:ext cx="8520600" cy="4712700"/>
          </a:xfrm>
          <a:prstGeom prst="rect">
            <a:avLst/>
          </a:prstGeom>
        </p:spPr>
        <p:txBody>
          <a:bodyPr spcFirstLastPara="1" wrap="square" lIns="91425" tIns="91425" rIns="91425" bIns="91425" anchor="b" anchorCtr="0">
            <a:noAutofit/>
          </a:bodyPr>
          <a:lstStyle/>
          <a:p>
            <a:pPr marL="0" lvl="0" indent="0" algn="l" rtl="0">
              <a:lnSpc>
                <a:spcPct val="115000"/>
              </a:lnSpc>
              <a:spcBef>
                <a:spcPts val="0"/>
              </a:spcBef>
              <a:spcAft>
                <a:spcPts val="0"/>
              </a:spcAft>
              <a:buNone/>
            </a:pPr>
            <a:endParaRPr sz="1700">
              <a:highlight>
                <a:srgbClr val="FFFFFF"/>
              </a:highlight>
              <a:latin typeface="Merriweather"/>
              <a:ea typeface="Merriweather"/>
              <a:cs typeface="Merriweather"/>
              <a:sym typeface="Merriweather"/>
            </a:endParaRPr>
          </a:p>
          <a:p>
            <a:pPr marL="0" lvl="0" indent="0" algn="l" rtl="0">
              <a:lnSpc>
                <a:spcPct val="115000"/>
              </a:lnSpc>
              <a:spcBef>
                <a:spcPts val="0"/>
              </a:spcBef>
              <a:spcAft>
                <a:spcPts val="0"/>
              </a:spcAft>
              <a:buNone/>
            </a:pPr>
            <a:r>
              <a:rPr lang="sl" sz="1700">
                <a:highlight>
                  <a:srgbClr val="FFFFFF"/>
                </a:highlight>
                <a:latin typeface="Merriweather"/>
                <a:ea typeface="Merriweather"/>
                <a:cs typeface="Merriweather"/>
                <a:sym typeface="Merriweather"/>
              </a:rPr>
              <a:t>Franz Liszt je bil prvi glasbeni superzvezdnik na svetu, izjemna osebnost z divjo grivo, ideal romantičnega virtuoza, ki je spodbudil ekstatično oboževanje davno pred beatlomanijo. </a:t>
            </a:r>
            <a:endParaRPr sz="1700">
              <a:highlight>
                <a:srgbClr val="FFFFFF"/>
              </a:highlight>
              <a:latin typeface="Merriweather"/>
              <a:ea typeface="Merriweather"/>
              <a:cs typeface="Merriweather"/>
              <a:sym typeface="Merriweather"/>
            </a:endParaRPr>
          </a:p>
          <a:p>
            <a:pPr marL="0" lvl="0" indent="0" algn="l" rtl="0">
              <a:lnSpc>
                <a:spcPct val="115000"/>
              </a:lnSpc>
              <a:spcBef>
                <a:spcPts val="0"/>
              </a:spcBef>
              <a:spcAft>
                <a:spcPts val="0"/>
              </a:spcAft>
              <a:buClr>
                <a:schemeClr val="dk1"/>
              </a:buClr>
              <a:buSzPts val="1100"/>
              <a:buFont typeface="Arial"/>
              <a:buNone/>
            </a:pPr>
            <a:endParaRPr sz="1700">
              <a:highlight>
                <a:srgbClr val="FFFFFF"/>
              </a:highlight>
              <a:latin typeface="Merriweather"/>
              <a:ea typeface="Merriweather"/>
              <a:cs typeface="Merriweather"/>
              <a:sym typeface="Merriweather"/>
            </a:endParaRPr>
          </a:p>
          <a:p>
            <a:pPr marL="0" lvl="0" indent="0" algn="l" rtl="0">
              <a:lnSpc>
                <a:spcPct val="115000"/>
              </a:lnSpc>
              <a:spcBef>
                <a:spcPts val="0"/>
              </a:spcBef>
              <a:spcAft>
                <a:spcPts val="0"/>
              </a:spcAft>
              <a:buNone/>
            </a:pPr>
            <a:r>
              <a:rPr lang="sl" sz="1700">
                <a:highlight>
                  <a:srgbClr val="FFFFFF"/>
                </a:highlight>
                <a:latin typeface="Merriweather"/>
                <a:ea typeface="Merriweather"/>
                <a:cs typeface="Merriweather"/>
                <a:sym typeface="Merriweather"/>
              </a:rPr>
              <a:t>Letos praznujemo 200. obletnico rojstva Franza Liszta, demona na klaviaturi, ki je spravljal ženske v trans, moške v osuplost in tekmece v ljubosumje.</a:t>
            </a:r>
            <a:endParaRPr sz="1700">
              <a:highlight>
                <a:srgbClr val="FFFFFF"/>
              </a:highlight>
              <a:latin typeface="Merriweather"/>
              <a:ea typeface="Merriweather"/>
              <a:cs typeface="Merriweather"/>
              <a:sym typeface="Merriweather"/>
            </a:endParaRPr>
          </a:p>
          <a:p>
            <a:pPr marL="0" lvl="0" indent="0" algn="l" rtl="0">
              <a:lnSpc>
                <a:spcPct val="115000"/>
              </a:lnSpc>
              <a:spcBef>
                <a:spcPts val="0"/>
              </a:spcBef>
              <a:spcAft>
                <a:spcPts val="0"/>
              </a:spcAft>
              <a:buNone/>
            </a:pPr>
            <a:endParaRPr sz="1700">
              <a:highlight>
                <a:srgbClr val="FFFFFF"/>
              </a:highlight>
              <a:latin typeface="Merriweather"/>
              <a:ea typeface="Merriweather"/>
              <a:cs typeface="Merriweather"/>
              <a:sym typeface="Merriweather"/>
            </a:endParaRPr>
          </a:p>
          <a:p>
            <a:pPr marL="0" lvl="0" indent="0" algn="l" rtl="0">
              <a:lnSpc>
                <a:spcPct val="115000"/>
              </a:lnSpc>
              <a:spcBef>
                <a:spcPts val="0"/>
              </a:spcBef>
              <a:spcAft>
                <a:spcPts val="0"/>
              </a:spcAft>
              <a:buClr>
                <a:schemeClr val="dk1"/>
              </a:buClr>
              <a:buSzPts val="1100"/>
              <a:buFont typeface="Arial"/>
              <a:buNone/>
            </a:pPr>
            <a:r>
              <a:rPr lang="sl" sz="1700">
                <a:highlight>
                  <a:srgbClr val="FFFFFF"/>
                </a:highlight>
                <a:latin typeface="Merriweather"/>
                <a:ea typeface="Merriweather"/>
                <a:cs typeface="Merriweather"/>
                <a:sym typeface="Merriweather"/>
              </a:rPr>
              <a:t>Zadnjih 10 let pa mu je bilo vsega dovolj, postal je duhovnik in pisal samo še glasbo, posvečeno Bogu.</a:t>
            </a:r>
            <a:endParaRPr sz="1700">
              <a:highlight>
                <a:srgbClr val="FFFFFF"/>
              </a:highlight>
              <a:latin typeface="Merriweather"/>
              <a:ea typeface="Merriweather"/>
              <a:cs typeface="Merriweather"/>
              <a:sym typeface="Merriweather"/>
            </a:endParaRPr>
          </a:p>
          <a:p>
            <a:pPr marL="0" lvl="0" indent="0" algn="ctr" rtl="0">
              <a:spcBef>
                <a:spcPts val="0"/>
              </a:spcBef>
              <a:spcAft>
                <a:spcPts val="0"/>
              </a:spcAft>
              <a:buNone/>
            </a:pP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pic>
        <p:nvPicPr>
          <p:cNvPr id="66" name="Google Shape;66;p15" descr="Lang Lang - La Campanella -live at National Centre for the Performing Arts.   Beijing. China.&#10;27-12-2012" title="Lang Lang Franz Liszt - La Campanella  2012">
            <a:hlinkClick r:id="rId3"/>
          </p:cNvPr>
          <p:cNvPicPr preferRelativeResize="0"/>
          <p:nvPr/>
        </p:nvPicPr>
        <p:blipFill>
          <a:blip r:embed="rId4">
            <a:alphaModFix/>
          </a:blip>
          <a:stretch>
            <a:fillRect/>
          </a:stretch>
        </p:blipFill>
        <p:spPr>
          <a:xfrm>
            <a:off x="5225025" y="2139400"/>
            <a:ext cx="3740700" cy="2805525"/>
          </a:xfrm>
          <a:prstGeom prst="rect">
            <a:avLst/>
          </a:prstGeom>
          <a:noFill/>
          <a:ln>
            <a:noFill/>
          </a:ln>
        </p:spPr>
      </p:pic>
      <p:sp>
        <p:nvSpPr>
          <p:cNvPr id="67" name="Google Shape;67;p15"/>
          <p:cNvSpPr txBox="1"/>
          <p:nvPr/>
        </p:nvSpPr>
        <p:spPr>
          <a:xfrm>
            <a:off x="4572000" y="87175"/>
            <a:ext cx="4524300" cy="1751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sl" sz="1800"/>
              <a:t>Svetovno znani pianist Lang Lang izvaja </a:t>
            </a:r>
            <a:endParaRPr sz="1800"/>
          </a:p>
          <a:p>
            <a:pPr marL="0" lvl="0" indent="0" algn="l" rtl="0">
              <a:spcBef>
                <a:spcPts val="0"/>
              </a:spcBef>
              <a:spcAft>
                <a:spcPts val="0"/>
              </a:spcAft>
              <a:buNone/>
            </a:pPr>
            <a:r>
              <a:rPr lang="sl" sz="1800"/>
              <a:t>skladbo </a:t>
            </a:r>
            <a:endParaRPr sz="1800"/>
          </a:p>
          <a:p>
            <a:pPr marL="0" lvl="0" indent="0" algn="l" rtl="0">
              <a:spcBef>
                <a:spcPts val="0"/>
              </a:spcBef>
              <a:spcAft>
                <a:spcPts val="0"/>
              </a:spcAft>
              <a:buNone/>
            </a:pPr>
            <a:r>
              <a:rPr lang="sl" sz="1800">
                <a:highlight>
                  <a:srgbClr val="CCCCCC"/>
                </a:highlight>
              </a:rPr>
              <a:t>Franz Liszt: </a:t>
            </a:r>
            <a:endParaRPr sz="1800">
              <a:highlight>
                <a:srgbClr val="CCCCCC"/>
              </a:highlight>
            </a:endParaRPr>
          </a:p>
          <a:p>
            <a:pPr marL="0" lvl="0" indent="0" algn="l" rtl="0">
              <a:spcBef>
                <a:spcPts val="0"/>
              </a:spcBef>
              <a:spcAft>
                <a:spcPts val="0"/>
              </a:spcAft>
              <a:buNone/>
            </a:pPr>
            <a:r>
              <a:rPr lang="sl" sz="1800"/>
              <a:t>LA CAMPANELLA </a:t>
            </a:r>
            <a:endParaRPr sz="1800"/>
          </a:p>
          <a:p>
            <a:pPr marL="0" lvl="0" indent="0" algn="l" rtl="0">
              <a:spcBef>
                <a:spcPts val="0"/>
              </a:spcBef>
              <a:spcAft>
                <a:spcPts val="0"/>
              </a:spcAft>
              <a:buNone/>
            </a:pPr>
            <a:r>
              <a:rPr lang="sl" sz="1800"/>
              <a:t>( ZVONČEK)</a:t>
            </a:r>
            <a:endParaRPr sz="1800"/>
          </a:p>
        </p:txBody>
      </p:sp>
      <p:pic>
        <p:nvPicPr>
          <p:cNvPr id="68" name="Google Shape;68;p15" descr="Niccolò Paganini: La Campanella. &#10; &#10;Violín: Vanessa Mae." title="Paganini: La Campanella (Vanessa Mae)">
            <a:hlinkClick r:id="rId5"/>
          </p:cNvPr>
          <p:cNvPicPr preferRelativeResize="0"/>
          <p:nvPr/>
        </p:nvPicPr>
        <p:blipFill>
          <a:blip r:embed="rId6">
            <a:alphaModFix/>
          </a:blip>
          <a:stretch>
            <a:fillRect/>
          </a:stretch>
        </p:blipFill>
        <p:spPr>
          <a:xfrm>
            <a:off x="152400" y="152400"/>
            <a:ext cx="3370150" cy="2527600"/>
          </a:xfrm>
          <a:prstGeom prst="rect">
            <a:avLst/>
          </a:prstGeom>
          <a:noFill/>
          <a:ln>
            <a:noFill/>
          </a:ln>
        </p:spPr>
      </p:pic>
      <p:sp>
        <p:nvSpPr>
          <p:cNvPr id="69" name="Google Shape;69;p15"/>
          <p:cNvSpPr txBox="1"/>
          <p:nvPr/>
        </p:nvSpPr>
        <p:spPr>
          <a:xfrm>
            <a:off x="234200" y="3050650"/>
            <a:ext cx="3470700" cy="1957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sl">
                <a:highlight>
                  <a:srgbClr val="D9D9D9"/>
                </a:highlight>
              </a:rPr>
              <a:t>Niccolo Paganini:</a:t>
            </a:r>
            <a:endParaRPr>
              <a:highlight>
                <a:srgbClr val="D9D9D9"/>
              </a:highlight>
            </a:endParaRPr>
          </a:p>
          <a:p>
            <a:pPr marL="0" lvl="0" indent="0" algn="l" rtl="0">
              <a:spcBef>
                <a:spcPts val="0"/>
              </a:spcBef>
              <a:spcAft>
                <a:spcPts val="0"/>
              </a:spcAft>
              <a:buNone/>
            </a:pPr>
            <a:endParaRPr/>
          </a:p>
          <a:p>
            <a:pPr marL="0" lvl="0" indent="0" algn="l" rtl="0">
              <a:spcBef>
                <a:spcPts val="0"/>
              </a:spcBef>
              <a:spcAft>
                <a:spcPts val="0"/>
              </a:spcAft>
              <a:buNone/>
            </a:pPr>
            <a:r>
              <a:rPr lang="sl"/>
              <a:t>La campanella ( Zvonček)</a:t>
            </a:r>
            <a:endParaRPr/>
          </a:p>
          <a:p>
            <a:pPr marL="0" lvl="0" indent="0" algn="l" rtl="0">
              <a:spcBef>
                <a:spcPts val="0"/>
              </a:spcBef>
              <a:spcAft>
                <a:spcPts val="0"/>
              </a:spcAft>
              <a:buNone/>
            </a:pPr>
            <a:endParaRPr/>
          </a:p>
          <a:p>
            <a:pPr marL="0" lvl="0" indent="0" algn="l" rtl="0">
              <a:spcBef>
                <a:spcPts val="0"/>
              </a:spcBef>
              <a:spcAft>
                <a:spcPts val="0"/>
              </a:spcAft>
              <a:buNone/>
            </a:pPr>
            <a:r>
              <a:rPr lang="sl"/>
              <a:t>Paganini je bil največji violinski virtuoz vseh časov, zaradi tega so ga imenovali VRAŽJI GOSLAČ (Il diavolo di musica) To je njegova virtuozna skladba.</a:t>
            </a:r>
            <a:endParaRPr/>
          </a:p>
        </p:txBody>
      </p:sp>
      <p:sp>
        <p:nvSpPr>
          <p:cNvPr id="70" name="Google Shape;70;p15"/>
          <p:cNvSpPr txBox="1"/>
          <p:nvPr/>
        </p:nvSpPr>
        <p:spPr>
          <a:xfrm>
            <a:off x="3776100" y="1616450"/>
            <a:ext cx="1263300" cy="3466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sl"/>
              <a:t>Kako, da ima skladba 2 različna skladatelja? Kako bi v tem primeru poimenoval Liszta? Kaj je on naredil s Paganinijevo skladbo?</a:t>
            </a:r>
            <a:endParaRPr/>
          </a:p>
          <a:p>
            <a:pPr marL="0" lvl="0" indent="0" algn="l" rtl="0">
              <a:spcBef>
                <a:spcPts val="0"/>
              </a:spcBef>
              <a:spcAft>
                <a:spcPts val="0"/>
              </a:spcAft>
              <a:buNone/>
            </a:pPr>
            <a:r>
              <a:rPr lang="sl"/>
              <a:t>Odgovor poišči na naslednji strani!</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4"/>
        <p:cNvGrpSpPr/>
        <p:nvPr/>
      </p:nvGrpSpPr>
      <p:grpSpPr>
        <a:xfrm>
          <a:off x="0" y="0"/>
          <a:ext cx="0" cy="0"/>
          <a:chOff x="0" y="0"/>
          <a:chExt cx="0" cy="0"/>
        </a:xfrm>
      </p:grpSpPr>
      <p:pic>
        <p:nvPicPr>
          <p:cNvPr id="75" name="Google Shape;75;p16" descr="Music video by Andrea Bocelli, Lang Lang performing Hungarian Rhapsody No.2 in C sharp minor. (C) 2007 Sugar Srl&#10;&#10;#AndreaBocelli #HungarianRhapsody #Vevo" title="Hungarian Rhapsody No.2 in C sharp minor - Live From Teatro Del Silenzio, Italy / 2007">
            <a:hlinkClick r:id="rId3"/>
          </p:cNvPr>
          <p:cNvPicPr preferRelativeResize="0"/>
          <p:nvPr/>
        </p:nvPicPr>
        <p:blipFill>
          <a:blip r:embed="rId4">
            <a:alphaModFix/>
          </a:blip>
          <a:stretch>
            <a:fillRect/>
          </a:stretch>
        </p:blipFill>
        <p:spPr>
          <a:xfrm>
            <a:off x="152400" y="152400"/>
            <a:ext cx="2976875" cy="2232650"/>
          </a:xfrm>
          <a:prstGeom prst="rect">
            <a:avLst/>
          </a:prstGeom>
          <a:noFill/>
          <a:ln>
            <a:noFill/>
          </a:ln>
        </p:spPr>
      </p:pic>
      <p:sp>
        <p:nvSpPr>
          <p:cNvPr id="76" name="Google Shape;76;p16"/>
          <p:cNvSpPr txBox="1"/>
          <p:nvPr/>
        </p:nvSpPr>
        <p:spPr>
          <a:xfrm>
            <a:off x="44000" y="2472200"/>
            <a:ext cx="4128300" cy="2638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sl" sz="1800"/>
              <a:t>Lang Lang igra eno najbolj znanih Lisztovih skladb: </a:t>
            </a:r>
            <a:endParaRPr sz="1800"/>
          </a:p>
          <a:p>
            <a:pPr marL="0" lvl="0" indent="0" algn="l" rtl="0">
              <a:spcBef>
                <a:spcPts val="0"/>
              </a:spcBef>
              <a:spcAft>
                <a:spcPts val="0"/>
              </a:spcAft>
              <a:buNone/>
            </a:pPr>
            <a:endParaRPr sz="1800"/>
          </a:p>
          <a:p>
            <a:pPr marL="0" lvl="0" indent="0" algn="l" rtl="0">
              <a:spcBef>
                <a:spcPts val="0"/>
              </a:spcBef>
              <a:spcAft>
                <a:spcPts val="0"/>
              </a:spcAft>
              <a:buNone/>
            </a:pPr>
            <a:r>
              <a:rPr lang="sl" sz="1800">
                <a:solidFill>
                  <a:srgbClr val="0000FF"/>
                </a:solidFill>
              </a:rPr>
              <a:t>Madžarska rapsodija št. 2</a:t>
            </a:r>
            <a:endParaRPr sz="1800">
              <a:solidFill>
                <a:srgbClr val="0000FF"/>
              </a:solidFill>
            </a:endParaRPr>
          </a:p>
          <a:p>
            <a:pPr marL="0" lvl="0" indent="0" algn="l" rtl="0">
              <a:spcBef>
                <a:spcPts val="0"/>
              </a:spcBef>
              <a:spcAft>
                <a:spcPts val="0"/>
              </a:spcAft>
              <a:buNone/>
            </a:pPr>
            <a:endParaRPr sz="1800"/>
          </a:p>
          <a:p>
            <a:pPr marL="0" lvl="0" indent="0" algn="l" rtl="0">
              <a:spcBef>
                <a:spcPts val="0"/>
              </a:spcBef>
              <a:spcAft>
                <a:spcPts val="0"/>
              </a:spcAft>
              <a:buNone/>
            </a:pPr>
            <a:r>
              <a:rPr lang="sl" sz="1800"/>
              <a:t>Ali ti je znana? Od kod jo poznaš?</a:t>
            </a:r>
            <a:endParaRPr sz="1800"/>
          </a:p>
          <a:p>
            <a:pPr marL="0" lvl="0" indent="0" algn="l" rtl="0">
              <a:spcBef>
                <a:spcPts val="0"/>
              </a:spcBef>
              <a:spcAft>
                <a:spcPts val="0"/>
              </a:spcAft>
              <a:buNone/>
            </a:pPr>
            <a:endParaRPr sz="1800"/>
          </a:p>
          <a:p>
            <a:pPr marL="0" lvl="0" indent="0" algn="l" rtl="0">
              <a:spcBef>
                <a:spcPts val="0"/>
              </a:spcBef>
              <a:spcAft>
                <a:spcPts val="0"/>
              </a:spcAft>
              <a:buNone/>
            </a:pPr>
            <a:r>
              <a:rPr lang="sl" sz="1800"/>
              <a:t>Pravijo, da Lang Lang igra tako kot Liszt, enako ognjevito.</a:t>
            </a:r>
            <a:endParaRPr sz="1800"/>
          </a:p>
        </p:txBody>
      </p:sp>
      <p:sp>
        <p:nvSpPr>
          <p:cNvPr id="77" name="Google Shape;77;p16"/>
          <p:cNvSpPr txBox="1"/>
          <p:nvPr/>
        </p:nvSpPr>
        <p:spPr>
          <a:xfrm>
            <a:off x="3601775" y="206000"/>
            <a:ext cx="2286000" cy="9033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sl"/>
              <a:t>Poišči v učb. str. 39: kaj je </a:t>
            </a:r>
            <a:r>
              <a:rPr lang="sl" b="1">
                <a:solidFill>
                  <a:srgbClr val="0000FF"/>
                </a:solidFill>
              </a:rPr>
              <a:t>RAPSODIJA</a:t>
            </a:r>
            <a:r>
              <a:rPr lang="sl"/>
              <a:t>? </a:t>
            </a:r>
            <a:endParaRPr/>
          </a:p>
        </p:txBody>
      </p:sp>
      <p:pic>
        <p:nvPicPr>
          <p:cNvPr id="78" name="Google Shape;78;p16" descr="* More informations at www.jpk-musik.com&#10;* You can listen to the album of this performance in excellent 24bit-sound on many digital platforms as: http://spoti.fi/28W8x0D&#10;&#10;Franz Liszt's Hungarian Rhapsody No.2, originally written for solo piano comes to much life in its orchestral version in this fiery performance by the Cologne New Philharmonic conducted by Volker Hartung.&#10;Recorded live at Laeiszhalle Hamburg, Germany in March 2012&#10;&#10;Rhapsodie hongroise N ° 2 de Franz Liszt, écrit à l'origine pour piano solo vient à la vie autant dans sa version orchestrale dans ce spectacle de feu par l'Orchestre Philharmonique de Cologne New dirigée par Volker Hartung.&#10;Enregistré live à Laeiszhalle Hamburg, Allemagne en Mars 2012" title="Liszt Hungarian Rhapsody No.2 • Volker Hartung • Cologne New Philharmonic Orchestra">
            <a:hlinkClick r:id="rId5"/>
          </p:cNvPr>
          <p:cNvPicPr preferRelativeResize="0"/>
          <p:nvPr/>
        </p:nvPicPr>
        <p:blipFill>
          <a:blip r:embed="rId6">
            <a:alphaModFix/>
          </a:blip>
          <a:stretch>
            <a:fillRect/>
          </a:stretch>
        </p:blipFill>
        <p:spPr>
          <a:xfrm>
            <a:off x="6667825" y="99550"/>
            <a:ext cx="2286000" cy="1714500"/>
          </a:xfrm>
          <a:prstGeom prst="rect">
            <a:avLst/>
          </a:prstGeom>
          <a:noFill/>
          <a:ln>
            <a:noFill/>
          </a:ln>
        </p:spPr>
      </p:pic>
      <p:sp>
        <p:nvSpPr>
          <p:cNvPr id="79" name="Google Shape;79;p16"/>
          <p:cNvSpPr txBox="1"/>
          <p:nvPr/>
        </p:nvSpPr>
        <p:spPr>
          <a:xfrm>
            <a:off x="5963050" y="2119050"/>
            <a:ext cx="2976900" cy="2749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sl" sz="1800"/>
              <a:t>Orkester izvaja ravno tako </a:t>
            </a:r>
            <a:endParaRPr sz="1800"/>
          </a:p>
          <a:p>
            <a:pPr marL="0" lvl="0" indent="0" algn="l" rtl="0">
              <a:spcBef>
                <a:spcPts val="0"/>
              </a:spcBef>
              <a:spcAft>
                <a:spcPts val="0"/>
              </a:spcAft>
              <a:buNone/>
            </a:pPr>
            <a:r>
              <a:rPr lang="sl" sz="1800">
                <a:solidFill>
                  <a:srgbClr val="0000FF"/>
                </a:solidFill>
              </a:rPr>
              <a:t>Lisztovo</a:t>
            </a:r>
            <a:endParaRPr sz="1800">
              <a:solidFill>
                <a:srgbClr val="0000FF"/>
              </a:solidFill>
            </a:endParaRPr>
          </a:p>
          <a:p>
            <a:pPr marL="0" lvl="0" indent="0" algn="l" rtl="0">
              <a:spcBef>
                <a:spcPts val="0"/>
              </a:spcBef>
              <a:spcAft>
                <a:spcPts val="0"/>
              </a:spcAft>
              <a:buNone/>
            </a:pPr>
            <a:r>
              <a:rPr lang="sl" sz="1800">
                <a:solidFill>
                  <a:srgbClr val="0000FF"/>
                </a:solidFill>
              </a:rPr>
              <a:t>Madžarsko rapsodijo št. 2 </a:t>
            </a:r>
            <a:r>
              <a:rPr lang="sl" sz="1800"/>
              <a:t>- </a:t>
            </a:r>
            <a:endParaRPr sz="1800"/>
          </a:p>
          <a:p>
            <a:pPr marL="0" lvl="0" indent="0" algn="l" rtl="0">
              <a:spcBef>
                <a:spcPts val="0"/>
              </a:spcBef>
              <a:spcAft>
                <a:spcPts val="0"/>
              </a:spcAft>
              <a:buNone/>
            </a:pPr>
            <a:endParaRPr sz="1800"/>
          </a:p>
          <a:p>
            <a:pPr marL="0" lvl="0" indent="0" algn="l" rtl="0">
              <a:spcBef>
                <a:spcPts val="0"/>
              </a:spcBef>
              <a:spcAft>
                <a:spcPts val="0"/>
              </a:spcAft>
              <a:buNone/>
            </a:pPr>
            <a:r>
              <a:rPr lang="sl" sz="1800"/>
              <a:t>potem, ko jo je napisal za klavir,</a:t>
            </a:r>
            <a:r>
              <a:rPr lang="sl" sz="1800">
                <a:highlight>
                  <a:srgbClr val="EFEFEF"/>
                </a:highlight>
              </a:rPr>
              <a:t> jo je priredil</a:t>
            </a:r>
            <a:r>
              <a:rPr lang="sl" sz="1800"/>
              <a:t> še za orkester.</a:t>
            </a:r>
            <a:endParaRPr sz="18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pic>
        <p:nvPicPr>
          <p:cNvPr id="84" name="Google Shape;84;p17" descr="Yannie Tan -- 16 yrs old&#10;Follow me on Insta: @yannietanmusic&#10;Also please subscribe to my channel! Thank you:) &#10;&#10;Pops Concert at Peachtree Presbytarian Church&#10;June 2017&#10;&#10;The Cat Concerto Music - Arranged version of Hungarian Rhapsody No.2 by Franz Liszt&#10;This video is not associated with Warner Bros." title="Yannie Tan plays the Cat Concerto - Tom and Jerry - Hungarian Rhapsody No.2 by Franz Liszt">
            <a:hlinkClick r:id="rId3"/>
          </p:cNvPr>
          <p:cNvPicPr preferRelativeResize="0"/>
          <p:nvPr/>
        </p:nvPicPr>
        <p:blipFill>
          <a:blip r:embed="rId4">
            <a:alphaModFix/>
          </a:blip>
          <a:stretch>
            <a:fillRect/>
          </a:stretch>
        </p:blipFill>
        <p:spPr>
          <a:xfrm>
            <a:off x="2286000" y="857250"/>
            <a:ext cx="4572000" cy="3429000"/>
          </a:xfrm>
          <a:prstGeom prst="rect">
            <a:avLst/>
          </a:prstGeom>
          <a:noFill/>
          <a:ln>
            <a:noFill/>
          </a:ln>
        </p:spPr>
      </p:pic>
      <p:sp>
        <p:nvSpPr>
          <p:cNvPr id="85" name="Google Shape;85;p17"/>
          <p:cNvSpPr txBox="1"/>
          <p:nvPr/>
        </p:nvSpPr>
        <p:spPr>
          <a:xfrm>
            <a:off x="257950" y="217350"/>
            <a:ext cx="7250100" cy="5943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sl"/>
              <a:t>Naj te spomnim - CAT CONCERTO!!</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8"/>
          <p:cNvSpPr txBox="1"/>
          <p:nvPr/>
        </p:nvSpPr>
        <p:spPr>
          <a:xfrm>
            <a:off x="36100" y="79225"/>
            <a:ext cx="9108000" cy="50640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sl"/>
              <a:t>Zapis v zvezek: 		</a:t>
            </a:r>
            <a:r>
              <a:rPr lang="sl" sz="1800">
                <a:solidFill>
                  <a:srgbClr val="FF0000"/>
                </a:solidFill>
              </a:rPr>
              <a:t>FRANZ LISZT  </a:t>
            </a:r>
            <a:r>
              <a:rPr lang="sl" sz="1800"/>
              <a:t>učb. str. 39, 40</a:t>
            </a:r>
            <a:endParaRPr sz="1800"/>
          </a:p>
          <a:p>
            <a:pPr marL="0" lvl="0" indent="0" algn="l" rtl="0">
              <a:spcBef>
                <a:spcPts val="0"/>
              </a:spcBef>
              <a:spcAft>
                <a:spcPts val="0"/>
              </a:spcAft>
              <a:buNone/>
            </a:pPr>
            <a:endParaRPr sz="1800"/>
          </a:p>
          <a:p>
            <a:pPr marL="0" lvl="0" indent="0" algn="l" rtl="0">
              <a:spcBef>
                <a:spcPts val="0"/>
              </a:spcBef>
              <a:spcAft>
                <a:spcPts val="0"/>
              </a:spcAft>
              <a:buNone/>
            </a:pPr>
            <a:r>
              <a:rPr lang="sl" sz="1800"/>
              <a:t>Preberi še v učbeniku o Franzu Lisztu.</a:t>
            </a:r>
            <a:endParaRPr sz="1800"/>
          </a:p>
          <a:p>
            <a:pPr marL="0" lvl="0" indent="0" algn="l" rtl="0">
              <a:spcBef>
                <a:spcPts val="0"/>
              </a:spcBef>
              <a:spcAft>
                <a:spcPts val="0"/>
              </a:spcAft>
              <a:buNone/>
            </a:pPr>
            <a:endParaRPr sz="1800"/>
          </a:p>
          <a:p>
            <a:pPr marL="0" lvl="0" indent="0" algn="l" rtl="0">
              <a:spcBef>
                <a:spcPts val="0"/>
              </a:spcBef>
              <a:spcAft>
                <a:spcPts val="0"/>
              </a:spcAft>
              <a:buNone/>
            </a:pPr>
            <a:r>
              <a:rPr lang="sl" sz="1800"/>
              <a:t>Uspešen boš, če boš s petimi (5) stavki zapial/a, kaj si si danes zapomnil/a  o Franzu Lisztu.</a:t>
            </a:r>
            <a:endParaRPr sz="1800"/>
          </a:p>
          <a:p>
            <a:pPr marL="0" lvl="0" indent="0" algn="l" rtl="0">
              <a:spcBef>
                <a:spcPts val="0"/>
              </a:spcBef>
              <a:spcAft>
                <a:spcPts val="0"/>
              </a:spcAft>
              <a:buNone/>
            </a:pPr>
            <a:r>
              <a:rPr lang="sl" sz="1800"/>
              <a:t>1.</a:t>
            </a:r>
            <a:endParaRPr sz="1800"/>
          </a:p>
          <a:p>
            <a:pPr marL="0" lvl="0" indent="0" algn="l" rtl="0">
              <a:spcBef>
                <a:spcPts val="0"/>
              </a:spcBef>
              <a:spcAft>
                <a:spcPts val="0"/>
              </a:spcAft>
              <a:buNone/>
            </a:pPr>
            <a:r>
              <a:rPr lang="sl" sz="1800"/>
              <a:t>2.</a:t>
            </a:r>
            <a:endParaRPr sz="1800"/>
          </a:p>
          <a:p>
            <a:pPr marL="0" lvl="0" indent="0" algn="l" rtl="0">
              <a:spcBef>
                <a:spcPts val="0"/>
              </a:spcBef>
              <a:spcAft>
                <a:spcPts val="0"/>
              </a:spcAft>
              <a:buNone/>
            </a:pPr>
            <a:r>
              <a:rPr lang="sl" sz="1800"/>
              <a:t>3.</a:t>
            </a:r>
            <a:endParaRPr sz="1800"/>
          </a:p>
          <a:p>
            <a:pPr marL="0" lvl="0" indent="0" algn="l" rtl="0">
              <a:spcBef>
                <a:spcPts val="0"/>
              </a:spcBef>
              <a:spcAft>
                <a:spcPts val="0"/>
              </a:spcAft>
              <a:buNone/>
            </a:pPr>
            <a:r>
              <a:rPr lang="sl" sz="1800"/>
              <a:t>4.</a:t>
            </a:r>
            <a:endParaRPr sz="1800"/>
          </a:p>
          <a:p>
            <a:pPr marL="0" lvl="0" indent="0" algn="l" rtl="0">
              <a:spcBef>
                <a:spcPts val="0"/>
              </a:spcBef>
              <a:spcAft>
                <a:spcPts val="0"/>
              </a:spcAft>
              <a:buNone/>
            </a:pPr>
            <a:r>
              <a:rPr lang="sl" sz="1800"/>
              <a:t>5.</a:t>
            </a:r>
            <a:endParaRPr sz="1800"/>
          </a:p>
          <a:p>
            <a:pPr marL="0" lvl="0" indent="0" algn="l" rtl="0">
              <a:spcBef>
                <a:spcPts val="0"/>
              </a:spcBef>
              <a:spcAft>
                <a:spcPts val="0"/>
              </a:spcAft>
              <a:buNone/>
            </a:pPr>
            <a:endParaRPr sz="1800"/>
          </a:p>
          <a:p>
            <a:pPr marL="0" lvl="0" indent="0" algn="l" rtl="0">
              <a:spcBef>
                <a:spcPts val="0"/>
              </a:spcBef>
              <a:spcAft>
                <a:spcPts val="0"/>
              </a:spcAft>
              <a:buNone/>
            </a:pPr>
            <a:endParaRPr sz="1800"/>
          </a:p>
          <a:p>
            <a:pPr marL="0" lvl="0" indent="0" algn="l" rtl="0">
              <a:spcBef>
                <a:spcPts val="0"/>
              </a:spcBef>
              <a:spcAft>
                <a:spcPts val="0"/>
              </a:spcAft>
              <a:buNone/>
            </a:pPr>
            <a:r>
              <a:rPr lang="sl" sz="1800"/>
              <a:t>	</a:t>
            </a:r>
            <a:endParaRPr sz="1800"/>
          </a:p>
          <a:p>
            <a:pPr marL="0" lvl="0" indent="0" algn="l" rtl="0">
              <a:spcBef>
                <a:spcPts val="0"/>
              </a:spcBef>
              <a:spcAft>
                <a:spcPts val="0"/>
              </a:spcAft>
              <a:buNone/>
            </a:pPr>
            <a:r>
              <a:rPr lang="sl" sz="1800"/>
              <a:t>			</a:t>
            </a:r>
            <a:r>
              <a:rPr lang="sl" sz="1800" b="1">
                <a:solidFill>
                  <a:srgbClr val="0000FF"/>
                </a:solidFill>
              </a:rPr>
              <a:t>Če imaš čas in voljo, razišči, v kakšni povezavi so Franz Liszt, </a:t>
            </a:r>
            <a:endParaRPr sz="1800" b="1">
              <a:solidFill>
                <a:srgbClr val="0000FF"/>
              </a:solidFill>
            </a:endParaRPr>
          </a:p>
          <a:p>
            <a:pPr marL="0" lvl="0" indent="0" algn="l" rtl="0">
              <a:spcBef>
                <a:spcPts val="0"/>
              </a:spcBef>
              <a:spcAft>
                <a:spcPts val="0"/>
              </a:spcAft>
              <a:buNone/>
            </a:pPr>
            <a:r>
              <a:rPr lang="sl" sz="1800" b="1">
                <a:solidFill>
                  <a:srgbClr val="0000FF"/>
                </a:solidFill>
              </a:rPr>
              <a:t>                      risanka Tom in Jerry Cat concert in pianist Lang Lang?</a:t>
            </a:r>
            <a:endParaRPr sz="1800" b="1">
              <a:solidFill>
                <a:srgbClr val="0000FF"/>
              </a:solidFill>
            </a:endParaRPr>
          </a:p>
          <a:p>
            <a:pPr marL="0" lvl="0" indent="0" algn="l" rtl="0">
              <a:spcBef>
                <a:spcPts val="0"/>
              </a:spcBef>
              <a:spcAft>
                <a:spcPts val="0"/>
              </a:spcAft>
              <a:buNone/>
            </a:pPr>
            <a:endParaRPr sz="1800" b="1">
              <a:solidFill>
                <a:srgbClr val="0000FF"/>
              </a:solidFill>
            </a:endParaRPr>
          </a:p>
          <a:p>
            <a:pPr marL="0" lvl="0" indent="0" algn="l" rtl="0">
              <a:spcBef>
                <a:spcPts val="0"/>
              </a:spcBef>
              <a:spcAft>
                <a:spcPts val="0"/>
              </a:spcAft>
              <a:buNone/>
            </a:pPr>
            <a:endParaRPr sz="1800" b="1">
              <a:solidFill>
                <a:srgbClr val="0000FF"/>
              </a:solidFill>
            </a:endParaRPr>
          </a:p>
          <a:p>
            <a:pPr marL="0" lvl="0" indent="0" algn="l" rtl="0">
              <a:spcBef>
                <a:spcPts val="0"/>
              </a:spcBef>
              <a:spcAft>
                <a:spcPts val="0"/>
              </a:spcAft>
              <a:buNone/>
            </a:pPr>
            <a:endParaRPr sz="1800" b="1">
              <a:solidFill>
                <a:srgbClr val="0000FF"/>
              </a:solidFill>
            </a:endParaRPr>
          </a:p>
          <a:p>
            <a:pPr marL="0" lvl="0" indent="0" algn="l" rtl="0">
              <a:spcBef>
                <a:spcPts val="0"/>
              </a:spcBef>
              <a:spcAft>
                <a:spcPts val="0"/>
              </a:spcAft>
              <a:buNone/>
            </a:pPr>
            <a:r>
              <a:rPr lang="sl" sz="1800" b="1">
                <a:solidFill>
                  <a:srgbClr val="0000FF"/>
                </a:solidFill>
              </a:rPr>
              <a:t>                             </a:t>
            </a:r>
            <a:endParaRPr sz="1800">
              <a:solidFill>
                <a:srgbClr val="FF0000"/>
              </a:solidFill>
            </a:endParaRPr>
          </a:p>
          <a:p>
            <a:pPr marL="0" lvl="0" indent="0" algn="l" rtl="0">
              <a:spcBef>
                <a:spcPts val="0"/>
              </a:spcBef>
              <a:spcAft>
                <a:spcPts val="0"/>
              </a:spcAft>
              <a:buNone/>
            </a:pPr>
            <a:endParaRPr>
              <a:solidFill>
                <a:srgbClr val="FF0000"/>
              </a:solidFill>
            </a:endParaRPr>
          </a:p>
        </p:txBody>
      </p:sp>
      <p:sp>
        <p:nvSpPr>
          <p:cNvPr id="91" name="Google Shape;91;p18"/>
          <p:cNvSpPr/>
          <p:nvPr/>
        </p:nvSpPr>
        <p:spPr>
          <a:xfrm>
            <a:off x="202525" y="3470600"/>
            <a:ext cx="411900" cy="427800"/>
          </a:xfrm>
          <a:prstGeom prst="smileyFace">
            <a:avLst>
              <a:gd name="adj" fmla="val 4653"/>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92;p18"/>
          <p:cNvSpPr/>
          <p:nvPr/>
        </p:nvSpPr>
        <p:spPr>
          <a:xfrm>
            <a:off x="735250" y="3470600"/>
            <a:ext cx="411900" cy="427800"/>
          </a:xfrm>
          <a:prstGeom prst="smileyFace">
            <a:avLst>
              <a:gd name="adj" fmla="val 4653"/>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248</Words>
  <Application>Microsoft Office PowerPoint</Application>
  <PresentationFormat>Diaprojekcija na zaslonu (16:9)</PresentationFormat>
  <Paragraphs>56</Paragraphs>
  <Slides>6</Slides>
  <Notes>6</Notes>
  <HiddenSlides>0</HiddenSlides>
  <MMClips>0</MMClips>
  <ScaleCrop>false</ScaleCrop>
  <HeadingPairs>
    <vt:vector size="6" baseType="variant">
      <vt:variant>
        <vt:lpstr>Uporabljene pisave</vt:lpstr>
      </vt:variant>
      <vt:variant>
        <vt:i4>2</vt:i4>
      </vt:variant>
      <vt:variant>
        <vt:lpstr>Tema</vt:lpstr>
      </vt:variant>
      <vt:variant>
        <vt:i4>1</vt:i4>
      </vt:variant>
      <vt:variant>
        <vt:lpstr>Naslovi diapozitivov</vt:lpstr>
      </vt:variant>
      <vt:variant>
        <vt:i4>6</vt:i4>
      </vt:variant>
    </vt:vector>
  </HeadingPairs>
  <TitlesOfParts>
    <vt:vector size="9" baseType="lpstr">
      <vt:lpstr>Merriweather</vt:lpstr>
      <vt:lpstr>Arial</vt:lpstr>
      <vt:lpstr>Simple Light</vt:lpstr>
      <vt:lpstr>PowerPointova predstavitev</vt:lpstr>
      <vt:lpstr> Franz Liszt je bil prvi glasbeni superzvezdnik na svetu, izjemna osebnost z divjo grivo, ideal romantičnega virtuoza, ki je spodbudil ekstatično oboževanje davno pred beatlomanijo.   Letos praznujemo 200. obletnico rojstva Franza Liszta, demona na klaviaturi, ki je spravljal ženske v trans, moške v osuplost in tekmece v ljubosumje.  Zadnjih 10 let pa mu je bilo vsega dovolj, postal je duhovnik in pisal samo še glasbo, posvečeno Bogu. </vt:lpstr>
      <vt:lpstr>PowerPointova predstavitev</vt:lpstr>
      <vt:lpstr>PowerPointova predstavitev</vt:lpstr>
      <vt:lpstr>PowerPointova predstavitev</vt:lpstr>
      <vt:lpstr>PowerPointova predstavitev</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PowerPointova predstavitev</dc:title>
  <dc:creator>Uporabnik</dc:creator>
  <cp:lastModifiedBy>Uporabnik</cp:lastModifiedBy>
  <cp:revision>1</cp:revision>
  <dcterms:modified xsi:type="dcterms:W3CDTF">2020-04-16T16:35:07Z</dcterms:modified>
</cp:coreProperties>
</file>