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Montserrat" panose="020B0604020202020204" charset="-18"/>
      <p:regular r:id="rId14"/>
      <p:bold r:id="rId15"/>
      <p:italic r:id="rId16"/>
      <p:boldItalic r:id="rId17"/>
    </p:embeddedFont>
    <p:embeddedFont>
      <p:font typeface="Oswald" panose="020B0604020202020204" charset="-18"/>
      <p:regular r:id="rId18"/>
      <p:bold r:id="rId19"/>
    </p:embeddedFont>
    <p:embeddedFont>
      <p:font typeface="Playfair Display" panose="020B0604020202020204" charset="-18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910397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33991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819c22c0bf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819c22c0bf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13720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819c22c0bf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819c22c0bf_0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6659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819c22c0bf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819c22c0bf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9116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819c22c0bf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819c22c0bf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35939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819c22c0bf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819c22c0bf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3858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819c22c0bf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819c22c0bf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54006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819c22c0bf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819c22c0bf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38213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819c22c0bf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819c22c0bf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4577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819c22c0bf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819c22c0bf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80680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819c22c0bf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819c22c0bf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9706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5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op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kUq98oiyRc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youtube.com/watch?v=m0nSKRbQ2_g" TargetMode="External"/><Relationship Id="rId4" Type="http://schemas.openxmlformats.org/officeDocument/2006/relationships/hyperlink" Target="https://www.youtube.com/watch?v=1tlM9arIzZc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hnBpVbkS7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youtube.com/watch?v=s9PQ7qPkluM" TargetMode="External"/><Relationship Id="rId5" Type="http://schemas.openxmlformats.org/officeDocument/2006/relationships/hyperlink" Target="https://www.youtube.com/watch?v=YEov7RkNwi0" TargetMode="External"/><Relationship Id="rId4" Type="http://schemas.openxmlformats.org/officeDocument/2006/relationships/hyperlink" Target="https://www.youtube.com/watch?v=C1ZL5AxmK_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ucbeniki.sio.si/gum8/3210/index1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7O91GDWGPU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youtube.com/watch?v=aJIpVj_YkNo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/>
              <a:t>Glasbeno gledališče</a:t>
            </a:r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subTitle" idx="1"/>
          </p:nvPr>
        </p:nvSpPr>
        <p:spPr>
          <a:xfrm>
            <a:off x="344250" y="3550650"/>
            <a:ext cx="84831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/>
              <a:t>Operni skladatelji Rossini, Bizet in Puccini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>
            <a:spLocks noGrp="1"/>
          </p:cNvSpPr>
          <p:nvPr>
            <p:ph type="body" idx="1"/>
          </p:nvPr>
        </p:nvSpPr>
        <p:spPr>
          <a:xfrm>
            <a:off x="311700" y="229275"/>
            <a:ext cx="8520600" cy="488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>
                <a:solidFill>
                  <a:srgbClr val="000000"/>
                </a:solidFill>
              </a:rPr>
              <a:t>Še poslušaj. Če odlomek poznaš, si to označi.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>
                <a:solidFill>
                  <a:srgbClr val="980000"/>
                </a:solidFill>
              </a:rPr>
              <a:t>G. Puccini: odlomek iz opere MADAM BUTTERFLY – arija ČO-ČO SAN </a:t>
            </a:r>
            <a:r>
              <a:rPr lang="sl" u="sng">
                <a:solidFill>
                  <a:schemeClr val="hlink"/>
                </a:solidFill>
                <a:hlinkClick r:id="rId3"/>
              </a:rPr>
              <a:t>https://www.youtube.com/watch?v=bkUq98oiyRc</a:t>
            </a:r>
            <a:r>
              <a:rPr lang="sl">
                <a:solidFill>
                  <a:srgbClr val="980000"/>
                </a:solidFill>
              </a:rPr>
              <a:t>   </a:t>
            </a:r>
            <a:endParaRPr>
              <a:solidFill>
                <a:srgbClr val="98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>
                <a:solidFill>
                  <a:srgbClr val="980000"/>
                </a:solidFill>
              </a:rPr>
              <a:t>Puccini: arija Rodolfa iz opere LA BOHEME (video odlomka iz i-učb.) </a:t>
            </a:r>
            <a:r>
              <a:rPr lang="sl" u="sng">
                <a:solidFill>
                  <a:schemeClr val="hlink"/>
                </a:solidFill>
                <a:hlinkClick r:id="rId4"/>
              </a:rPr>
              <a:t>https://www.youtube.com/watch?v=1tlM9arIzZc</a:t>
            </a:r>
            <a:r>
              <a:rPr lang="sl">
                <a:solidFill>
                  <a:srgbClr val="980000"/>
                </a:solidFill>
              </a:rPr>
              <a:t>  </a:t>
            </a:r>
            <a:endParaRPr>
              <a:solidFill>
                <a:srgbClr val="98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>
                <a:solidFill>
                  <a:srgbClr val="980000"/>
                </a:solidFill>
              </a:rPr>
              <a:t>Puccini: arija MIMI iz opere LA BOHEME (video odlomka iz i-učb.) </a:t>
            </a:r>
            <a:r>
              <a:rPr lang="sl" u="sng">
                <a:solidFill>
                  <a:schemeClr val="hlink"/>
                </a:solidFill>
                <a:hlinkClick r:id="rId5"/>
              </a:rPr>
              <a:t>https://www.youtube.com/watch?v=m0nSKRbQ2_g</a:t>
            </a:r>
            <a:r>
              <a:rPr lang="sl">
                <a:solidFill>
                  <a:srgbClr val="980000"/>
                </a:solidFill>
              </a:rPr>
              <a:t>  </a:t>
            </a:r>
            <a:endParaRPr>
              <a:solidFill>
                <a:srgbClr val="98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>
                <a:solidFill>
                  <a:srgbClr val="980000"/>
                </a:solidFill>
              </a:rPr>
              <a:t>Puccini: arija NESSUN DORMA iz opere TURANDOT (primer je v i-učb.!!)</a:t>
            </a:r>
            <a:endParaRPr>
              <a:solidFill>
                <a:srgbClr val="98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>
              <a:solidFill>
                <a:srgbClr val="98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sl" b="1">
                <a:solidFill>
                  <a:srgbClr val="FF0000"/>
                </a:solidFill>
              </a:rPr>
              <a:t>V i-učeniku preberi povzetek na str.63 in reši naloge od str. 64 – 65.</a:t>
            </a:r>
            <a:endParaRPr b="1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rgbClr val="98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1800">
                <a:solidFill>
                  <a:srgbClr val="0000FF"/>
                </a:solidFill>
              </a:rPr>
              <a:t>Še nekaj prekrasnih in zelo posebnih opernih arij </a:t>
            </a:r>
            <a:endParaRPr>
              <a:solidFill>
                <a:srgbClr val="0000FF"/>
              </a:solidFill>
            </a:endParaRPr>
          </a:p>
        </p:txBody>
      </p:sp>
      <p:sp>
        <p:nvSpPr>
          <p:cNvPr id="118" name="Google Shape;118;p23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96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/>
              <a:t>Pesem Olimpije IZ Hoffmanovih pripovedk skladatelja J. Offenbacha </a:t>
            </a:r>
            <a:r>
              <a:rPr lang="sl" u="sng">
                <a:solidFill>
                  <a:schemeClr val="hlink"/>
                </a:solidFill>
                <a:hlinkClick r:id="rId3"/>
              </a:rPr>
              <a:t>https://www.youtube.com/watch?v=ghnBpVbkS7U</a:t>
            </a:r>
            <a:r>
              <a:rPr lang="sl"/>
              <a:t> 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/>
              <a:t>Cvetlični duet iz opere SOLZE skladatelja Lea Delibesa: </a:t>
            </a:r>
            <a:r>
              <a:rPr lang="sl" u="sng">
                <a:solidFill>
                  <a:schemeClr val="hlink"/>
                </a:solidFill>
                <a:hlinkClick r:id="rId4"/>
              </a:rPr>
              <a:t>https://www.youtube.com/watch?v=C1ZL5AxmK_A</a:t>
            </a:r>
            <a:r>
              <a:rPr lang="sl"/>
              <a:t>  počakaj na 1:00, tam se šele začne čudovitost!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 u="sng">
                <a:solidFill>
                  <a:schemeClr val="hlink"/>
                </a:solidFill>
                <a:hlinkClick r:id="rId5"/>
              </a:rPr>
              <a:t>https://www.youtube.com/watch?v=YEov7RkNwi0</a:t>
            </a:r>
            <a:r>
              <a:rPr lang="sl"/>
              <a:t>  na 1:21  :)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/>
              <a:t>Za konec še ena Puccinijeva O, mio bambino caro v izvedbi 11-letne Nizozemke Amire Willighagen </a:t>
            </a:r>
            <a:r>
              <a:rPr lang="sl" u="sng">
                <a:solidFill>
                  <a:schemeClr val="hlink"/>
                </a:solidFill>
                <a:hlinkClick r:id="rId6"/>
              </a:rPr>
              <a:t>https://www.youtube.com/watch?v=s9PQ7qPkluM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sl"/>
              <a:t> </a:t>
            </a:r>
            <a:r>
              <a:rPr lang="sl" sz="3000">
                <a:solidFill>
                  <a:srgbClr val="A64D79"/>
                </a:solidFill>
              </a:rPr>
              <a:t>Opera je lahko prečudovita!!!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>
                <a:solidFill>
                  <a:srgbClr val="000000"/>
                </a:solidFill>
              </a:rPr>
              <a:t>Ta teden spoznavamo še ostale operne skladatelje.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sl">
                <a:solidFill>
                  <a:srgbClr val="000000"/>
                </a:solidFill>
              </a:rPr>
              <a:t>Zapisano snov bom pregledala, ko se vrnemo nazaj v šolo.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>
                <a:solidFill>
                  <a:srgbClr val="000000"/>
                </a:solidFill>
              </a:rPr>
              <a:t>Naslov v zvezek: …………………….</a:t>
            </a:r>
            <a:r>
              <a:rPr lang="sl" b="1">
                <a:solidFill>
                  <a:srgbClr val="000000"/>
                </a:solidFill>
                <a:highlight>
                  <a:srgbClr val="FFFF00"/>
                </a:highlight>
              </a:rPr>
              <a:t>GLASBENO GLEDALIŠČE</a:t>
            </a:r>
            <a:r>
              <a:rPr lang="sl">
                <a:solidFill>
                  <a:srgbClr val="000000"/>
                </a:solidFill>
              </a:rPr>
              <a:t> (tisti, pri katerih smo te skladatelje že predelali samo ponovite in dopišite, če karkoli manjka)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sl"/>
              <a:t>Klikni </a:t>
            </a:r>
            <a:r>
              <a:rPr lang="sl" u="sng">
                <a:highlight>
                  <a:srgbClr val="FFFF00"/>
                </a:highlight>
                <a:hlinkClick r:id="rId3"/>
              </a:rPr>
              <a:t>sem.</a:t>
            </a:r>
            <a:r>
              <a:rPr lang="sl">
                <a:highlight>
                  <a:srgbClr val="FFFF00"/>
                </a:highlight>
              </a:rPr>
              <a:t> </a:t>
            </a:r>
            <a:endParaRPr>
              <a:highlight>
                <a:srgbClr val="FFFF00"/>
              </a:highlight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sl"/>
              <a:t>iUčbenik: Romantika → Opera v romantiki → Izbrani operni skladatelji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>
                <a:solidFill>
                  <a:srgbClr val="000000"/>
                </a:solidFill>
              </a:rPr>
              <a:t>Zapiši v zvezek ( lahko kot alineje ali, če želiš, mini miselni vzorček) Podnaslov: </a:t>
            </a:r>
            <a:r>
              <a:rPr lang="sl">
                <a:solidFill>
                  <a:srgbClr val="000000"/>
                </a:solidFill>
                <a:highlight>
                  <a:srgbClr val="FFFF00"/>
                </a:highlight>
              </a:rPr>
              <a:t>GIOACCHINO ROSSINI ( učb. str. 30) </a:t>
            </a:r>
            <a:endParaRPr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>
                <a:solidFill>
                  <a:srgbClr val="000000"/>
                </a:solidFill>
              </a:rPr>
              <a:t>Ključne besede: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sl">
                <a:solidFill>
                  <a:srgbClr val="000000"/>
                </a:solidFill>
              </a:rPr>
              <a:t>italijanski skladatelj - 39 oper - komična opera – opera buffa - komični elementi ( kihanje…) - iskrivost, vedrina, sproščenost, spevnost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>
                <a:solidFill>
                  <a:srgbClr val="000000"/>
                </a:solidFill>
              </a:rPr>
              <a:t>Še poslušaj. Če odlomek poznaš, si to označi.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>
                <a:solidFill>
                  <a:srgbClr val="000000"/>
                </a:solidFill>
              </a:rPr>
              <a:t>G. Rossini: odlomek iz opere VILJEM TELL – FINALE UVERTURE</a:t>
            </a:r>
            <a:r>
              <a:rPr lang="sl">
                <a:solidFill>
                  <a:srgbClr val="980000"/>
                </a:solidFill>
              </a:rPr>
              <a:t> </a:t>
            </a:r>
            <a:r>
              <a:rPr lang="sl" u="sng">
                <a:solidFill>
                  <a:srgbClr val="980000"/>
                </a:solidFill>
                <a:hlinkClick r:id="rId3"/>
              </a:rPr>
              <a:t>https://www.youtube.com/watch?v=c7O91GDWGPU</a:t>
            </a:r>
            <a:r>
              <a:rPr lang="sl">
                <a:solidFill>
                  <a:srgbClr val="980000"/>
                </a:solidFill>
              </a:rPr>
              <a:t>  </a:t>
            </a:r>
            <a:endParaRPr>
              <a:solidFill>
                <a:srgbClr val="98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sl">
                <a:solidFill>
                  <a:srgbClr val="000000"/>
                </a:solidFill>
              </a:rPr>
              <a:t>Rossini: Figarova kavatina iz opere SEVILJSKI BRIVEC </a:t>
            </a:r>
            <a:r>
              <a:rPr lang="sl" u="sng">
                <a:solidFill>
                  <a:srgbClr val="980000"/>
                </a:solidFill>
                <a:hlinkClick r:id="rId4"/>
              </a:rPr>
              <a:t>https://www.youtube.com/watch?v=aJIpVj_YkNo</a:t>
            </a:r>
            <a:r>
              <a:rPr lang="sl">
                <a:solidFill>
                  <a:srgbClr val="980000"/>
                </a:solidFill>
              </a:rPr>
              <a:t> </a:t>
            </a:r>
            <a:endParaRPr>
              <a:solidFill>
                <a:srgbClr val="98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>
                <a:solidFill>
                  <a:srgbClr val="000000"/>
                </a:solidFill>
              </a:rPr>
              <a:t>V i-učbeniku preberi povzetek na str.54 in reši naloge od str. 55 – 57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>
                <a:solidFill>
                  <a:srgbClr val="000000"/>
                </a:solidFill>
              </a:rPr>
              <a:t>iUčbenik: Romantika → Opera v romantiki → Izbrani operni skladatelji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>
                <a:solidFill>
                  <a:srgbClr val="000000"/>
                </a:solidFill>
              </a:rPr>
              <a:t>Podnaslov:</a:t>
            </a:r>
            <a:r>
              <a:rPr lang="sl">
                <a:solidFill>
                  <a:srgbClr val="980000"/>
                </a:solidFill>
              </a:rPr>
              <a:t> </a:t>
            </a:r>
            <a:r>
              <a:rPr lang="sl">
                <a:solidFill>
                  <a:srgbClr val="980000"/>
                </a:solidFill>
                <a:highlight>
                  <a:srgbClr val="FFFF00"/>
                </a:highlight>
              </a:rPr>
              <a:t>GEORGES BIZET </a:t>
            </a:r>
            <a:endParaRPr>
              <a:solidFill>
                <a:srgbClr val="980000"/>
              </a:solidFill>
              <a:highlight>
                <a:srgbClr val="FFFF00"/>
              </a:highlight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>
                <a:solidFill>
                  <a:srgbClr val="980000"/>
                </a:solidFill>
                <a:highlight>
                  <a:srgbClr val="FFFF00"/>
                </a:highlight>
              </a:rPr>
              <a:t>(učb. str. 49</a:t>
            </a:r>
            <a:r>
              <a:rPr lang="sl">
                <a:solidFill>
                  <a:srgbClr val="980000"/>
                </a:solidFill>
              </a:rPr>
              <a:t> </a:t>
            </a:r>
            <a:r>
              <a:rPr lang="sl">
                <a:solidFill>
                  <a:srgbClr val="000000"/>
                </a:solidFill>
              </a:rPr>
              <a:t>in i-učb. francoska opera in Georges Bizet str. 61)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sl">
                <a:solidFill>
                  <a:srgbClr val="000000"/>
                </a:solidFill>
              </a:rPr>
              <a:t>Ključne besede: francoski skladatelj - po njegovi smrti postane njegova najpomembnejša opera CARMEN - Zgodbe in ljudje iz vsakdanjega življenja – operni realizem - osebe z dna družbene lestvice - bogata orkestracija, spevne in drzne melodije in harmonije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90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>
                <a:solidFill>
                  <a:srgbClr val="000000"/>
                </a:solidFill>
              </a:rPr>
              <a:t>Še poslušaj. Če odlomek poznaš, si to označi.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>
                <a:solidFill>
                  <a:srgbClr val="000000"/>
                </a:solidFill>
              </a:rPr>
              <a:t>Primera sta v i-učbeniku!!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 b="1">
                <a:solidFill>
                  <a:srgbClr val="980000"/>
                </a:solidFill>
              </a:rPr>
              <a:t>G. Bizet: odlomek iz opere CARMEN- UVERTURA </a:t>
            </a:r>
            <a:endParaRPr b="1">
              <a:solidFill>
                <a:srgbClr val="98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>
                <a:solidFill>
                  <a:srgbClr val="000000"/>
                </a:solidFill>
              </a:rPr>
              <a:t>Značaj? ODGOVOR ZAPIŠI V ZVEZEK.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 b="1">
                <a:solidFill>
                  <a:srgbClr val="980000"/>
                </a:solidFill>
              </a:rPr>
              <a:t>Bizet: HABANERA iz opere CARMEN </a:t>
            </a:r>
            <a:endParaRPr b="1">
              <a:solidFill>
                <a:srgbClr val="98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sl">
                <a:solidFill>
                  <a:srgbClr val="000000"/>
                </a:solidFill>
              </a:rPr>
              <a:t>Zasedba? Jezik? Vsebina? ODGOVOR ZAPIŠI V ZVEZEK.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>
                <a:solidFill>
                  <a:srgbClr val="000000"/>
                </a:solidFill>
              </a:rPr>
              <a:t>Podnaslov: </a:t>
            </a:r>
            <a:r>
              <a:rPr lang="sl">
                <a:solidFill>
                  <a:srgbClr val="000000"/>
                </a:solidFill>
                <a:highlight>
                  <a:srgbClr val="FFFF00"/>
                </a:highlight>
              </a:rPr>
              <a:t>GIACOMO PUCCINI ( učb. str. 54,55 </a:t>
            </a:r>
            <a:r>
              <a:rPr lang="sl">
                <a:solidFill>
                  <a:srgbClr val="000000"/>
                </a:solidFill>
              </a:rPr>
              <a:t>IN I-UČB. glasbena drama v Italiji str.62)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sl">
                <a:solidFill>
                  <a:srgbClr val="000000"/>
                </a:solidFill>
              </a:rPr>
              <a:t>Ključne besede: italijanski skladatelj - glasbena družina, pevec, organist, skladatelj, dirigent - umetnost resničnosti ali verizem - klub umetnikov Club La Boheme - opisuje resničnost, tudi krutost življenja, največkrat imajo njegove opere tragičen, nesrečen konec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524</Words>
  <Application>Microsoft Office PowerPoint</Application>
  <PresentationFormat>Diaprojekcija na zaslonu (16:9)</PresentationFormat>
  <Paragraphs>45</Paragraphs>
  <Slides>11</Slides>
  <Notes>11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6" baseType="lpstr">
      <vt:lpstr>Montserrat</vt:lpstr>
      <vt:lpstr>Oswald</vt:lpstr>
      <vt:lpstr>Playfair Display</vt:lpstr>
      <vt:lpstr>Arial</vt:lpstr>
      <vt:lpstr>Pop</vt:lpstr>
      <vt:lpstr>Glasbeno gledališče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Še nekaj prekrasnih in zelo posebnih opernih arij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Glasbeno gledališče</dc:title>
  <dc:creator>Janez</dc:creator>
  <cp:lastModifiedBy>Uporabnik</cp:lastModifiedBy>
  <cp:revision>2</cp:revision>
  <dcterms:modified xsi:type="dcterms:W3CDTF">2020-04-16T16:33:23Z</dcterms:modified>
</cp:coreProperties>
</file>