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76" r:id="rId2"/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5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7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78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9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44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8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93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88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7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4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2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06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7xTvb-FAhQ" TargetMode="External"/><Relationship Id="rId2" Type="http://schemas.openxmlformats.org/officeDocument/2006/relationships/hyperlink" Target="https://eucbeniki.sio.si/gum9/3237/index4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ucbeniki.sio.si/gum9/3237/Slika_5.jpg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ucbeniki.sio.si/gum9/3237/Slika_7.jpe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JxKtOwgLdw" TargetMode="External"/><Relationship Id="rId2" Type="http://schemas.openxmlformats.org/officeDocument/2006/relationships/hyperlink" Target="https://www.youtube.com/watch?v=OXDmfAB42z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3MH6efoYzJE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d_ohoPzY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cbeniki.sio.si/gum9/3237/index6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16629880-04D2-4D59-93AD-26A596B652FB}"/>
              </a:ext>
            </a:extLst>
          </p:cNvPr>
          <p:cNvSpPr txBox="1"/>
          <p:nvPr/>
        </p:nvSpPr>
        <p:spPr>
          <a:xfrm>
            <a:off x="453224" y="477078"/>
            <a:ext cx="1063884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Datum: 9. 4. 2020</a:t>
            </a:r>
          </a:p>
          <a:p>
            <a:r>
              <a:rPr lang="sl-SI" dirty="0"/>
              <a:t>Številka ure: 27</a:t>
            </a:r>
          </a:p>
          <a:p>
            <a:r>
              <a:rPr lang="sl-SI" dirty="0"/>
              <a:t>Predmet: Glasbena umetnost</a:t>
            </a:r>
          </a:p>
          <a:p>
            <a:r>
              <a:rPr lang="sl-SI" dirty="0"/>
              <a:t>Razred: 9.A</a:t>
            </a:r>
          </a:p>
          <a:p>
            <a:r>
              <a:rPr lang="sl-SI" dirty="0"/>
              <a:t>Učna tema: MUZIKAL (Viri: eucbeniki.sio.si, YouTube, A. Pesek: Danes in nekoč, učbenik za glasbeno umetnost v 9. razredu OŠ)</a:t>
            </a:r>
          </a:p>
          <a:p>
            <a:endParaRPr lang="sl-SI" dirty="0"/>
          </a:p>
          <a:p>
            <a:r>
              <a:rPr lang="sl-SI" sz="6000" b="1" dirty="0">
                <a:solidFill>
                  <a:srgbClr val="FF0000"/>
                </a:solidFill>
              </a:rPr>
              <a:t>Ne tiskajte vsega! Natisni samo zadnjo, 18. stran – zapis v zvezek.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024511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FEB5FE-2F54-4B9A-982C-809197CE7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vse mora znati pevec v muzikalu?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D655A14-C829-4C3F-8985-9ECAFF58D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Peti</a:t>
            </a:r>
            <a:r>
              <a:rPr lang="sl-SI" dirty="0"/>
              <a:t>, </a:t>
            </a:r>
            <a:r>
              <a:rPr lang="sl-SI" dirty="0">
                <a:solidFill>
                  <a:srgbClr val="FF0000"/>
                </a:solidFill>
              </a:rPr>
              <a:t>plesati</a:t>
            </a:r>
            <a:r>
              <a:rPr lang="sl-SI" dirty="0"/>
              <a:t> in </a:t>
            </a:r>
            <a:r>
              <a:rPr lang="sl-SI" dirty="0">
                <a:solidFill>
                  <a:srgbClr val="FF0000"/>
                </a:solidFill>
              </a:rPr>
              <a:t>igrati</a:t>
            </a:r>
            <a:r>
              <a:rPr lang="sl-SI" dirty="0"/>
              <a:t> gledališko igro.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61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D602DB-5C8D-40CA-B24D-69236B90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Kateri so bili znani ustvarjalci muzikalov na tujem?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CD8D22F-A46E-4E72-BB3D-D16D4CFCA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Pomembnejši</a:t>
            </a:r>
            <a:r>
              <a:rPr lang="en-US" dirty="0"/>
              <a:t> </a:t>
            </a:r>
            <a:r>
              <a:rPr lang="en-US" dirty="0" err="1"/>
              <a:t>ustvarjalci</a:t>
            </a:r>
            <a:r>
              <a:rPr lang="en-US" dirty="0"/>
              <a:t> </a:t>
            </a:r>
            <a:r>
              <a:rPr lang="en-US" dirty="0" err="1"/>
              <a:t>muzikalov</a:t>
            </a:r>
            <a:r>
              <a:rPr lang="en-US" dirty="0"/>
              <a:t> so </a:t>
            </a:r>
            <a:r>
              <a:rPr lang="sl-SI" dirty="0"/>
              <a:t>bili:</a:t>
            </a:r>
          </a:p>
          <a:p>
            <a:r>
              <a:rPr lang="en-US" dirty="0"/>
              <a:t>Frederick Loewe (</a:t>
            </a:r>
            <a:r>
              <a:rPr lang="en-US" i="1" dirty="0"/>
              <a:t>My Fair Lady</a:t>
            </a:r>
            <a:r>
              <a:rPr lang="en-US" dirty="0"/>
              <a:t>, 1956), </a:t>
            </a:r>
            <a:endParaRPr lang="sl-SI" dirty="0"/>
          </a:p>
          <a:p>
            <a:r>
              <a:rPr lang="en-US" dirty="0"/>
              <a:t>Leonard Bernstein (</a:t>
            </a:r>
            <a:r>
              <a:rPr lang="en-US" i="1" dirty="0" err="1"/>
              <a:t>Zgodba</a:t>
            </a:r>
            <a:r>
              <a:rPr lang="en-US" i="1" dirty="0"/>
              <a:t> z </a:t>
            </a:r>
            <a:r>
              <a:rPr lang="en-US" i="1" dirty="0" err="1"/>
              <a:t>zahodne</a:t>
            </a:r>
            <a:r>
              <a:rPr lang="en-US" i="1" dirty="0"/>
              <a:t> </a:t>
            </a:r>
            <a:r>
              <a:rPr lang="en-US" i="1" dirty="0" err="1"/>
              <a:t>strani</a:t>
            </a:r>
            <a:r>
              <a:rPr lang="en-US" dirty="0"/>
              <a:t>, 1957), </a:t>
            </a:r>
            <a:endParaRPr lang="sl-SI" dirty="0"/>
          </a:p>
          <a:p>
            <a:r>
              <a:rPr lang="en-US" dirty="0"/>
              <a:t>John </a:t>
            </a:r>
            <a:r>
              <a:rPr lang="en-US" dirty="0" err="1"/>
              <a:t>Kander</a:t>
            </a:r>
            <a:r>
              <a:rPr lang="en-US" dirty="0"/>
              <a:t> (</a:t>
            </a:r>
            <a:r>
              <a:rPr lang="en-US" i="1" dirty="0" err="1"/>
              <a:t>Kabaret</a:t>
            </a:r>
            <a:r>
              <a:rPr lang="en-US" dirty="0"/>
              <a:t>, 1966 in </a:t>
            </a:r>
            <a:r>
              <a:rPr lang="en-US" i="1" dirty="0"/>
              <a:t>Chicago</a:t>
            </a:r>
            <a:r>
              <a:rPr lang="en-US" dirty="0"/>
              <a:t>, 1975), </a:t>
            </a:r>
            <a:endParaRPr lang="sl-SI" dirty="0"/>
          </a:p>
          <a:p>
            <a:r>
              <a:rPr lang="en-US" dirty="0"/>
              <a:t>Galt </a:t>
            </a:r>
            <a:r>
              <a:rPr lang="en-US" dirty="0" err="1"/>
              <a:t>MacDermot</a:t>
            </a:r>
            <a:r>
              <a:rPr lang="en-US" dirty="0"/>
              <a:t> (</a:t>
            </a:r>
            <a:r>
              <a:rPr lang="en-US" i="1" dirty="0" err="1"/>
              <a:t>Lasje</a:t>
            </a:r>
            <a:r>
              <a:rPr lang="en-US" dirty="0"/>
              <a:t>, 1968) in </a:t>
            </a:r>
            <a:endParaRPr lang="sl-SI" dirty="0"/>
          </a:p>
          <a:p>
            <a:r>
              <a:rPr lang="en-US" dirty="0"/>
              <a:t>Andrew Lloyd Webber (</a:t>
            </a:r>
            <a:r>
              <a:rPr lang="en-US" i="1" dirty="0" err="1"/>
              <a:t>Jezus</a:t>
            </a:r>
            <a:r>
              <a:rPr lang="en-US" i="1" dirty="0"/>
              <a:t> </a:t>
            </a:r>
            <a:r>
              <a:rPr lang="en-US" i="1" dirty="0" err="1"/>
              <a:t>Kristus</a:t>
            </a:r>
            <a:r>
              <a:rPr lang="en-US" i="1" dirty="0"/>
              <a:t> Superstar</a:t>
            </a:r>
            <a:r>
              <a:rPr lang="en-US" dirty="0"/>
              <a:t>, 1971, </a:t>
            </a:r>
            <a:r>
              <a:rPr lang="en-US" i="1" dirty="0" err="1"/>
              <a:t>Fantom</a:t>
            </a:r>
            <a:r>
              <a:rPr lang="en-US" i="1" dirty="0"/>
              <a:t> </a:t>
            </a:r>
            <a:r>
              <a:rPr lang="en-US" i="1" dirty="0" err="1"/>
              <a:t>iz</a:t>
            </a:r>
            <a:r>
              <a:rPr lang="en-US" i="1" dirty="0"/>
              <a:t> </a:t>
            </a:r>
            <a:r>
              <a:rPr lang="en-US" i="1" dirty="0" err="1"/>
              <a:t>opere</a:t>
            </a:r>
            <a:r>
              <a:rPr lang="en-US" dirty="0"/>
              <a:t>, 1988 in </a:t>
            </a:r>
            <a:r>
              <a:rPr lang="en-US" i="1" dirty="0" err="1"/>
              <a:t>Mačke</a:t>
            </a:r>
            <a:r>
              <a:rPr lang="en-US" dirty="0"/>
              <a:t>, 1981).</a:t>
            </a:r>
          </a:p>
        </p:txBody>
      </p:sp>
    </p:spTree>
    <p:extLst>
      <p:ext uri="{BB962C8B-B14F-4D97-AF65-F5344CB8AC3E}">
        <p14:creationId xmlns:p14="http://schemas.microsoft.com/office/powerpoint/2010/main" val="136394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00BD3D-1EB8-41EC-B9B3-D830FA48B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Ali imamo Slovenci svoj muzikal?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308A5E2-AD8A-4511-BF74-B49FD8B82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Prvi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slovenski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muzikal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Cvetje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v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jeseni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glasba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Matjaž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Vlašič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nastal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2014. 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098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65C4F0-EF7D-4F6A-B1A1-1DF37EFB0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Ali niso vsi muzikali posneti kot filmi?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FC3016E-825B-4406-B3EF-6137D8669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Najboljši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muzikali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dobijo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svojo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filmsko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uprizoritev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6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1DACF5E-E21D-4C21-B742-2F092577E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je šlo?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24A86B3-E942-4828-8A1D-E1353F48A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Na koliko vprašanj si pravilno odgovoril/-a?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458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BB55E5-CC1E-4955-A4B4-41A6A594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Spoznaj muzikal z ljubezensko zgodbo.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A01C2BF-A026-4069-B4BD-25DA54702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850"/>
            <a:ext cx="10515600" cy="4705350"/>
          </a:xfrm>
        </p:spPr>
        <p:txBody>
          <a:bodyPr/>
          <a:lstStyle/>
          <a:p>
            <a:r>
              <a:rPr lang="en-US" dirty="0" err="1"/>
              <a:t>Zgodbo</a:t>
            </a:r>
            <a:r>
              <a:rPr lang="en-US" dirty="0"/>
              <a:t> o Romeu in </a:t>
            </a:r>
            <a:r>
              <a:rPr lang="en-US" dirty="0" err="1"/>
              <a:t>Juliji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zagotovo</a:t>
            </a:r>
            <a:r>
              <a:rPr lang="en-US" dirty="0"/>
              <a:t> </a:t>
            </a:r>
            <a:r>
              <a:rPr lang="en-US" dirty="0" err="1"/>
              <a:t>obravnavali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urah</a:t>
            </a:r>
            <a:r>
              <a:rPr lang="en-US" dirty="0"/>
              <a:t> </a:t>
            </a:r>
            <a:r>
              <a:rPr lang="en-US" dirty="0" err="1"/>
              <a:t>slovenskega</a:t>
            </a:r>
            <a:r>
              <a:rPr lang="en-US" dirty="0"/>
              <a:t> </a:t>
            </a:r>
            <a:r>
              <a:rPr lang="en-US" dirty="0" err="1"/>
              <a:t>jezika</a:t>
            </a:r>
            <a:r>
              <a:rPr lang="sl-SI" dirty="0"/>
              <a:t>.</a:t>
            </a:r>
          </a:p>
          <a:p>
            <a:r>
              <a:rPr lang="sl-SI" dirty="0"/>
              <a:t>Preberi zgodbo na strani: </a:t>
            </a:r>
            <a:r>
              <a:rPr lang="sl-SI" dirty="0">
                <a:hlinkClick r:id="rId2"/>
              </a:rPr>
              <a:t>https://eucbeniki.sio.si/gum9/3237/index4.html</a:t>
            </a:r>
            <a:endParaRPr lang="sl-SI" dirty="0"/>
          </a:p>
          <a:p>
            <a:r>
              <a:rPr lang="sl-SI" dirty="0"/>
              <a:t>Sedaj poslušaj:</a:t>
            </a:r>
          </a:p>
          <a:p>
            <a:r>
              <a:rPr lang="en-US" dirty="0">
                <a:hlinkClick r:id="rId3"/>
              </a:rPr>
              <a:t>https://www.youtube.com/watch?v=m7xTvb-FAhQ</a:t>
            </a:r>
            <a:endParaRPr lang="sl-SI" dirty="0"/>
          </a:p>
          <a:p>
            <a:r>
              <a:rPr lang="sl-SI" dirty="0"/>
              <a:t>Kateri dve osebi nastopata?</a:t>
            </a:r>
          </a:p>
          <a:p>
            <a:r>
              <a:rPr lang="sl-SI" dirty="0"/>
              <a:t>Tony in Maria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17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657ADF-14D6-4C7E-91EC-13E43F5525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975" y="3589608"/>
            <a:ext cx="9344025" cy="1522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443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C2C2C"/>
                </a:solidFill>
                <a:effectLst/>
                <a:latin typeface="Arial" panose="020B0604020202020204" pitchFamily="34" charset="0"/>
              </a:rPr>
              <a:t>LEONARD BERNSTEIN (1918–1990)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17E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   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Bernstein je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skladatelj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eden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največjih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dirigentov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prejšnjega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stoletja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Njegov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najbolj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muzikal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Zgodba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zahodne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strani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West Side Story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1957).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>
            <a:hlinkClick r:id="rId2"/>
            <a:extLst>
              <a:ext uri="{FF2B5EF4-FFF2-40B4-BE49-F238E27FC236}">
                <a16:creationId xmlns:a16="http://schemas.microsoft.com/office/drawing/2014/main" id="{7AB1EBA1-EE10-40A6-8A0A-DDDE6A03F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49" y="1520825"/>
            <a:ext cx="1362075" cy="174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0314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F72BB3-51E5-44B6-B4C6-6C221AB8C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Spoznaj muzikal o Jezusu Kristusu - </a:t>
            </a:r>
            <a:r>
              <a:rPr lang="en-US" alt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Jezus</a:t>
            </a:r>
            <a:r>
              <a:rPr lang="en-US" alt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Kristus</a:t>
            </a:r>
            <a:r>
              <a:rPr lang="en-US" altLang="en-US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Superstar</a:t>
            </a:r>
            <a:r>
              <a:rPr lang="en-US" altLang="en-US" i="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386FCA7-A268-410B-B7B0-36CB1E960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3775" y="1690688"/>
            <a:ext cx="6275371" cy="2700337"/>
          </a:xfrm>
        </p:spPr>
        <p:txBody>
          <a:bodyPr/>
          <a:lstStyle/>
          <a:p>
            <a:r>
              <a:rPr lang="sl-SI" dirty="0"/>
              <a:t>Opisuje prirejene svetopisemske dele o Jezusu z rock glasbo; zgodba opisuje zadnje Jezusove dneve.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6BC3F1F-9EFE-43FE-A345-6BDEB3CACB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475" y="4532602"/>
            <a:ext cx="8380896" cy="2219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952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2C2C2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ANDREW LLOYD WEBBER (1948)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317EB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Andrew Lloyd Webber je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angleški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skladatelj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Njegovi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najbolj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znani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muzikali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Jezus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Kristus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Superstar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(1978),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Mačke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(1981) in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Fantom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opere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(1988).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0" name="Picture 2">
            <a:hlinkClick r:id="rId2"/>
            <a:extLst>
              <a:ext uri="{FF2B5EF4-FFF2-40B4-BE49-F238E27FC236}">
                <a16:creationId xmlns:a16="http://schemas.microsoft.com/office/drawing/2014/main" id="{24E7AE0D-54E1-445E-9B51-5237DBC9D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783" y="1613593"/>
            <a:ext cx="1775575" cy="2653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360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F41E7A-EE0C-4A56-9C7E-8CE05063F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165C063-C954-4E36-A325-768079EC9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1) Hosana (cvetna nedelja): </a:t>
            </a:r>
            <a:r>
              <a:rPr lang="sl-SI" dirty="0">
                <a:hlinkClick r:id="rId2"/>
              </a:rPr>
              <a:t>https://www.youtube.com/watch?v=OXDmfAB42z0</a:t>
            </a:r>
            <a:endParaRPr lang="sl-SI" dirty="0"/>
          </a:p>
          <a:p>
            <a:r>
              <a:rPr lang="sl-SI" dirty="0"/>
              <a:t>2) Zadnja večerja:</a:t>
            </a:r>
          </a:p>
          <a:p>
            <a:pPr marL="0" indent="0">
              <a:buNone/>
            </a:pPr>
            <a:r>
              <a:rPr lang="sl-SI" dirty="0">
                <a:hlinkClick r:id="rId3"/>
              </a:rPr>
              <a:t>https://www.youtube.com/watch?v=PJxKtOwgLdw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3) Srečanje s Herodom:</a:t>
            </a:r>
          </a:p>
          <a:p>
            <a:pPr marL="0" indent="0">
              <a:buNone/>
            </a:pPr>
            <a:r>
              <a:rPr lang="sl-SI" dirty="0">
                <a:hlinkClick r:id="rId4"/>
              </a:rPr>
              <a:t>https://www.youtube.com/watch?v=3MH6efoYzJE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101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5DF588-88C4-4D69-8416-6DB6E9D3B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si se novega naučil/-a? </a:t>
            </a:r>
            <a:br>
              <a:rPr lang="sl-SI" dirty="0"/>
            </a:br>
            <a:r>
              <a:rPr lang="sl-SI" dirty="0"/>
              <a:t>Zapis v zvezek natisni in prilepi.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8E20915-8E1C-462E-A084-8E3301184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>
                <a:solidFill>
                  <a:srgbClr val="FF0000"/>
                </a:solidFill>
              </a:rPr>
              <a:t>MUZIKAL</a:t>
            </a:r>
          </a:p>
          <a:p>
            <a:r>
              <a:rPr lang="en-US" dirty="0" err="1"/>
              <a:t>Muzikal</a:t>
            </a:r>
            <a:r>
              <a:rPr lang="en-US" dirty="0"/>
              <a:t> je </a:t>
            </a:r>
            <a:r>
              <a:rPr lang="en-US" dirty="0" err="1"/>
              <a:t>skrajšana</a:t>
            </a:r>
            <a:r>
              <a:rPr lang="en-US" dirty="0"/>
              <a:t> </a:t>
            </a:r>
            <a:r>
              <a:rPr lang="en-US" dirty="0" err="1"/>
              <a:t>oznaka</a:t>
            </a:r>
            <a:r>
              <a:rPr lang="en-US" dirty="0"/>
              <a:t> za musical comedy, </a:t>
            </a:r>
            <a:r>
              <a:rPr lang="en-US" dirty="0" err="1"/>
              <a:t>kar</a:t>
            </a:r>
            <a:r>
              <a:rPr lang="en-US" dirty="0"/>
              <a:t> </a:t>
            </a:r>
            <a:r>
              <a:rPr lang="en-US" dirty="0" err="1"/>
              <a:t>pomeni</a:t>
            </a:r>
            <a:r>
              <a:rPr lang="en-US" dirty="0"/>
              <a:t> </a:t>
            </a:r>
            <a:r>
              <a:rPr lang="en-US" dirty="0" err="1"/>
              <a:t>glasbeno</a:t>
            </a:r>
            <a:r>
              <a:rPr lang="en-US" dirty="0"/>
              <a:t> </a:t>
            </a:r>
            <a:r>
              <a:rPr lang="en-US" dirty="0" err="1"/>
              <a:t>komedijo</a:t>
            </a:r>
            <a:r>
              <a:rPr lang="en-US" dirty="0"/>
              <a:t>. Po </a:t>
            </a:r>
            <a:r>
              <a:rPr lang="en-US" dirty="0" err="1"/>
              <a:t>svoji</a:t>
            </a:r>
            <a:r>
              <a:rPr lang="en-US" dirty="0"/>
              <a:t> </a:t>
            </a:r>
            <a:r>
              <a:rPr lang="en-US" dirty="0" err="1"/>
              <a:t>obliki</a:t>
            </a:r>
            <a:r>
              <a:rPr lang="en-US" dirty="0"/>
              <a:t> </a:t>
            </a:r>
            <a:r>
              <a:rPr lang="en-US" dirty="0" err="1"/>
              <a:t>izhaja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operete</a:t>
            </a:r>
            <a:r>
              <a:rPr lang="en-US" dirty="0"/>
              <a:t> in ji je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dirty="0" err="1"/>
              <a:t>zelo</a:t>
            </a:r>
            <a:r>
              <a:rPr lang="en-US" dirty="0"/>
              <a:t> </a:t>
            </a:r>
            <a:r>
              <a:rPr lang="en-US" dirty="0" err="1"/>
              <a:t>podoben</a:t>
            </a:r>
            <a:r>
              <a:rPr lang="en-US" dirty="0"/>
              <a:t>. </a:t>
            </a:r>
            <a:r>
              <a:rPr lang="en-US" dirty="0" err="1"/>
              <a:t>Gre</a:t>
            </a:r>
            <a:r>
              <a:rPr lang="en-US" dirty="0"/>
              <a:t> </a:t>
            </a:r>
            <a:r>
              <a:rPr lang="en-US" dirty="0" err="1"/>
              <a:t>torej</a:t>
            </a:r>
            <a:r>
              <a:rPr lang="en-US" dirty="0"/>
              <a:t> za </a:t>
            </a:r>
            <a:r>
              <a:rPr lang="en-US" dirty="0" err="1"/>
              <a:t>spevoigro</a:t>
            </a:r>
            <a:r>
              <a:rPr lang="en-US" dirty="0"/>
              <a:t> – </a:t>
            </a:r>
            <a:r>
              <a:rPr lang="en-US" dirty="0" err="1"/>
              <a:t>glasbeno</a:t>
            </a:r>
            <a:r>
              <a:rPr lang="en-US" dirty="0"/>
              <a:t> </a:t>
            </a:r>
            <a:r>
              <a:rPr lang="en-US" dirty="0" err="1"/>
              <a:t>dramo</a:t>
            </a:r>
            <a:r>
              <a:rPr lang="en-US" dirty="0"/>
              <a:t> s </a:t>
            </a:r>
            <a:r>
              <a:rPr lang="en-US" dirty="0" err="1"/>
              <a:t>pétimi</a:t>
            </a:r>
            <a:r>
              <a:rPr lang="en-US" dirty="0"/>
              <a:t> in </a:t>
            </a:r>
            <a:r>
              <a:rPr lang="en-US" dirty="0" err="1"/>
              <a:t>govorjenimi</a:t>
            </a:r>
            <a:r>
              <a:rPr lang="en-US" dirty="0"/>
              <a:t> deli.</a:t>
            </a:r>
            <a:endParaRPr lang="sl-SI" dirty="0"/>
          </a:p>
          <a:p>
            <a:r>
              <a:rPr lang="sl-SI" dirty="0"/>
              <a:t>Spoznal sem muzikale: Mačke, West </a:t>
            </a:r>
            <a:r>
              <a:rPr lang="sl-SI" dirty="0" err="1"/>
              <a:t>side</a:t>
            </a:r>
            <a:r>
              <a:rPr lang="sl-SI" dirty="0"/>
              <a:t> </a:t>
            </a:r>
            <a:r>
              <a:rPr lang="sl-SI" dirty="0" err="1"/>
              <a:t>story</a:t>
            </a:r>
            <a:r>
              <a:rPr lang="sl-SI" dirty="0"/>
              <a:t> in </a:t>
            </a:r>
            <a:r>
              <a:rPr lang="sl-SI" dirty="0" err="1"/>
              <a:t>Jesus</a:t>
            </a:r>
            <a:r>
              <a:rPr lang="sl-SI" dirty="0"/>
              <a:t> </a:t>
            </a:r>
            <a:r>
              <a:rPr lang="sl-SI" dirty="0" err="1"/>
              <a:t>Christ</a:t>
            </a:r>
            <a:r>
              <a:rPr lang="sl-SI" dirty="0"/>
              <a:t> </a:t>
            </a:r>
            <a:r>
              <a:rPr lang="sl-SI" dirty="0" err="1"/>
              <a:t>Superstar</a:t>
            </a:r>
            <a:r>
              <a:rPr lang="sl-SI" dirty="0"/>
              <a:t>.</a:t>
            </a:r>
          </a:p>
          <a:p>
            <a:r>
              <a:rPr lang="sl-SI" dirty="0"/>
              <a:t>Spoznal sem dva skladatelja muzikalov: </a:t>
            </a:r>
            <a:r>
              <a:rPr lang="en-US" dirty="0"/>
              <a:t>Leonard Bernstein in Andrew Lloyd Webber</a:t>
            </a:r>
          </a:p>
        </p:txBody>
      </p:sp>
    </p:spTree>
    <p:extLst>
      <p:ext uri="{BB962C8B-B14F-4D97-AF65-F5344CB8AC3E}">
        <p14:creationId xmlns:p14="http://schemas.microsoft.com/office/powerpoint/2010/main" val="278494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93D702E-F4E0-47FC-A74C-ECD9647A8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3D95EED-AC6F-4FDA-B128-1214CC9F9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51974"/>
            <a:ext cx="9144000" cy="1152663"/>
          </a:xfrm>
        </p:spPr>
        <p:txBody>
          <a:bodyPr>
            <a:normAutofit/>
          </a:bodyPr>
          <a:lstStyle/>
          <a:p>
            <a:pPr algn="ctr"/>
            <a:r>
              <a:rPr lang="sl-SI" dirty="0"/>
              <a:t>POZDRAVLJENI DEVETOŠOLCI!</a:t>
            </a:r>
            <a:br>
              <a:rPr lang="sl-SI" dirty="0"/>
            </a:br>
            <a:r>
              <a:rPr lang="sl-SI" sz="2200" b="1" dirty="0"/>
              <a:t>Ne tiskajte vsega! Natisni samo zadnjo, 18. stran – zapis v zvezek.</a:t>
            </a:r>
            <a:endParaRPr lang="en-US" sz="2200" b="1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B0F448E-A2EB-41AC-8596-D3B9931FE2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1718"/>
            <a:ext cx="9144000" cy="646785"/>
          </a:xfrm>
        </p:spPr>
        <p:txBody>
          <a:bodyPr>
            <a:normAutofit/>
          </a:bodyPr>
          <a:lstStyle/>
          <a:p>
            <a:pPr algn="ctr"/>
            <a:r>
              <a:rPr lang="sl-SI" sz="3600" dirty="0"/>
              <a:t>NAŠA DANAŠNJA TEMA BO </a:t>
            </a:r>
            <a:r>
              <a:rPr lang="sl-SI" sz="3600" b="1" dirty="0">
                <a:solidFill>
                  <a:srgbClr val="FF0000"/>
                </a:solidFill>
              </a:rPr>
              <a:t>MUZIKAL</a:t>
            </a:r>
            <a:r>
              <a:rPr lang="sl-SI" sz="3600" dirty="0"/>
              <a:t>.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0A3A24-BA6B-4C81-840B-5CCAB2C8F5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149" b="10935"/>
          <a:stretch/>
        </p:blipFill>
        <p:spPr>
          <a:xfrm>
            <a:off x="838201" y="10"/>
            <a:ext cx="9144000" cy="3324115"/>
          </a:xfrm>
          <a:custGeom>
            <a:avLst/>
            <a:gdLst/>
            <a:ahLst/>
            <a:cxnLst/>
            <a:rect l="l" t="t" r="r" b="b"/>
            <a:pathLst>
              <a:path w="10484412" h="3811404">
                <a:moveTo>
                  <a:pt x="0" y="3811403"/>
                </a:moveTo>
                <a:lnTo>
                  <a:pt x="10484412" y="3811403"/>
                </a:lnTo>
                <a:lnTo>
                  <a:pt x="10484412" y="3811404"/>
                </a:lnTo>
                <a:lnTo>
                  <a:pt x="0" y="3811404"/>
                </a:lnTo>
                <a:close/>
                <a:moveTo>
                  <a:pt x="181717" y="0"/>
                </a:moveTo>
                <a:lnTo>
                  <a:pt x="10224015" y="0"/>
                </a:lnTo>
                <a:cubicBezTo>
                  <a:pt x="10261561" y="45054"/>
                  <a:pt x="10301611" y="85103"/>
                  <a:pt x="10369193" y="110134"/>
                </a:cubicBezTo>
                <a:cubicBezTo>
                  <a:pt x="10321635" y="167704"/>
                  <a:pt x="10236530" y="182722"/>
                  <a:pt x="10173954" y="222771"/>
                </a:cubicBezTo>
                <a:cubicBezTo>
                  <a:pt x="10168948" y="255310"/>
                  <a:pt x="10269071" y="245298"/>
                  <a:pt x="10241537" y="317887"/>
                </a:cubicBezTo>
                <a:cubicBezTo>
                  <a:pt x="10206494" y="418008"/>
                  <a:pt x="10241537" y="528142"/>
                  <a:pt x="10071328" y="573196"/>
                </a:cubicBezTo>
                <a:cubicBezTo>
                  <a:pt x="10023770" y="668312"/>
                  <a:pt x="10008751" y="820997"/>
                  <a:pt x="10113880" y="913610"/>
                </a:cubicBezTo>
                <a:cubicBezTo>
                  <a:pt x="10271573" y="1048774"/>
                  <a:pt x="10244040" y="1138885"/>
                  <a:pt x="10036285" y="1216478"/>
                </a:cubicBezTo>
                <a:cubicBezTo>
                  <a:pt x="10011255" y="1226491"/>
                  <a:pt x="9978715" y="1231497"/>
                  <a:pt x="9966200" y="1256528"/>
                </a:cubicBezTo>
                <a:cubicBezTo>
                  <a:pt x="9986224" y="1289067"/>
                  <a:pt x="10031280" y="1281557"/>
                  <a:pt x="10063819" y="1289067"/>
                </a:cubicBezTo>
                <a:cubicBezTo>
                  <a:pt x="10211500" y="1324110"/>
                  <a:pt x="10214003" y="1324110"/>
                  <a:pt x="10176457" y="1441752"/>
                </a:cubicBezTo>
                <a:cubicBezTo>
                  <a:pt x="10163942" y="1476795"/>
                  <a:pt x="10188972" y="1491813"/>
                  <a:pt x="10211500" y="1511838"/>
                </a:cubicBezTo>
                <a:cubicBezTo>
                  <a:pt x="10296604" y="1591936"/>
                  <a:pt x="10296604" y="1594439"/>
                  <a:pt x="10206494" y="1664523"/>
                </a:cubicBezTo>
                <a:cubicBezTo>
                  <a:pt x="10181463" y="1684547"/>
                  <a:pt x="10163942" y="1704572"/>
                  <a:pt x="10151426" y="1732106"/>
                </a:cubicBezTo>
                <a:cubicBezTo>
                  <a:pt x="10128899" y="1782166"/>
                  <a:pt x="10128899" y="1822216"/>
                  <a:pt x="10208996" y="1847246"/>
                </a:cubicBezTo>
                <a:cubicBezTo>
                  <a:pt x="10266568" y="1864767"/>
                  <a:pt x="10296604" y="1884791"/>
                  <a:pt x="10299107" y="1939858"/>
                </a:cubicBezTo>
                <a:cubicBezTo>
                  <a:pt x="10299107" y="1987416"/>
                  <a:pt x="10306617" y="2017452"/>
                  <a:pt x="10244040" y="2037477"/>
                </a:cubicBezTo>
                <a:cubicBezTo>
                  <a:pt x="10193979" y="2054998"/>
                  <a:pt x="10178960" y="2090041"/>
                  <a:pt x="10183966" y="2130089"/>
                </a:cubicBezTo>
                <a:cubicBezTo>
                  <a:pt x="10193979" y="2230211"/>
                  <a:pt x="10126396" y="2287781"/>
                  <a:pt x="10013758" y="2335339"/>
                </a:cubicBezTo>
                <a:cubicBezTo>
                  <a:pt x="9908629" y="2377890"/>
                  <a:pt x="9813513" y="2437963"/>
                  <a:pt x="9715893" y="2493030"/>
                </a:cubicBezTo>
                <a:cubicBezTo>
                  <a:pt x="9605758" y="2553103"/>
                  <a:pt x="9480605" y="2590649"/>
                  <a:pt x="9347942" y="2623189"/>
                </a:cubicBezTo>
                <a:cubicBezTo>
                  <a:pt x="9370469" y="2665740"/>
                  <a:pt x="9453071" y="2640710"/>
                  <a:pt x="9460580" y="2700783"/>
                </a:cubicBezTo>
                <a:cubicBezTo>
                  <a:pt x="9255329" y="2753346"/>
                  <a:pt x="9060089" y="2833444"/>
                  <a:pt x="8827305" y="2855971"/>
                </a:cubicBezTo>
                <a:cubicBezTo>
                  <a:pt x="9015035" y="2843456"/>
                  <a:pt x="9182740" y="2908535"/>
                  <a:pt x="9360458" y="2926056"/>
                </a:cubicBezTo>
                <a:cubicBezTo>
                  <a:pt x="9377980" y="2961099"/>
                  <a:pt x="9337930" y="2951087"/>
                  <a:pt x="9322912" y="2958595"/>
                </a:cubicBezTo>
                <a:cubicBezTo>
                  <a:pt x="9307893" y="2963602"/>
                  <a:pt x="9287869" y="2966105"/>
                  <a:pt x="9285366" y="2991135"/>
                </a:cubicBezTo>
                <a:cubicBezTo>
                  <a:pt x="9370469" y="3023675"/>
                  <a:pt x="9478102" y="2998644"/>
                  <a:pt x="9565709" y="3033687"/>
                </a:cubicBezTo>
                <a:cubicBezTo>
                  <a:pt x="9543182" y="3083748"/>
                  <a:pt x="9468090" y="3056214"/>
                  <a:pt x="9435550" y="3096263"/>
                </a:cubicBezTo>
                <a:cubicBezTo>
                  <a:pt x="9518151" y="3101269"/>
                  <a:pt x="9593243" y="3103772"/>
                  <a:pt x="9668335" y="3113784"/>
                </a:cubicBezTo>
                <a:cubicBezTo>
                  <a:pt x="9725905" y="3121294"/>
                  <a:pt x="9740924" y="3163845"/>
                  <a:pt x="9700875" y="3193882"/>
                </a:cubicBezTo>
                <a:cubicBezTo>
                  <a:pt x="9665832" y="3221415"/>
                  <a:pt x="9613268" y="3223918"/>
                  <a:pt x="9565709" y="3236434"/>
                </a:cubicBezTo>
                <a:cubicBezTo>
                  <a:pt x="9232801" y="3319034"/>
                  <a:pt x="8882372" y="3351573"/>
                  <a:pt x="8529440" y="3364088"/>
                </a:cubicBezTo>
                <a:cubicBezTo>
                  <a:pt x="7961245" y="3386616"/>
                  <a:pt x="7393049" y="3394125"/>
                  <a:pt x="6827357" y="3419155"/>
                </a:cubicBezTo>
                <a:cubicBezTo>
                  <a:pt x="6481933" y="3434173"/>
                  <a:pt x="6136510" y="3456701"/>
                  <a:pt x="5788584" y="3456701"/>
                </a:cubicBezTo>
                <a:cubicBezTo>
                  <a:pt x="5415628" y="3456701"/>
                  <a:pt x="5042671" y="3464210"/>
                  <a:pt x="4669714" y="3411646"/>
                </a:cubicBezTo>
                <a:cubicBezTo>
                  <a:pt x="4479481" y="3384113"/>
                  <a:pt x="4279236" y="3396628"/>
                  <a:pt x="4086500" y="3376603"/>
                </a:cubicBezTo>
                <a:cubicBezTo>
                  <a:pt x="3793641" y="3346568"/>
                  <a:pt x="3500782" y="3306518"/>
                  <a:pt x="3210426" y="3256458"/>
                </a:cubicBezTo>
                <a:cubicBezTo>
                  <a:pt x="3117813" y="3241439"/>
                  <a:pt x="3007678" y="3231428"/>
                  <a:pt x="2937592" y="3166348"/>
                </a:cubicBezTo>
                <a:cubicBezTo>
                  <a:pt x="2824954" y="3211403"/>
                  <a:pt x="2757372" y="3131305"/>
                  <a:pt x="2669765" y="3106275"/>
                </a:cubicBezTo>
                <a:cubicBezTo>
                  <a:pt x="2634722" y="3096263"/>
                  <a:pt x="2592169" y="3081245"/>
                  <a:pt x="2597176" y="3048705"/>
                </a:cubicBezTo>
                <a:cubicBezTo>
                  <a:pt x="2604685" y="3006154"/>
                  <a:pt x="2654746" y="2978620"/>
                  <a:pt x="2702304" y="2986130"/>
                </a:cubicBezTo>
                <a:cubicBezTo>
                  <a:pt x="2849986" y="3011160"/>
                  <a:pt x="2985150" y="2948584"/>
                  <a:pt x="3137838" y="2956093"/>
                </a:cubicBezTo>
                <a:cubicBezTo>
                  <a:pt x="3005175" y="2933565"/>
                  <a:pt x="2872513" y="2908535"/>
                  <a:pt x="2739850" y="2886007"/>
                </a:cubicBezTo>
                <a:cubicBezTo>
                  <a:pt x="2940095" y="2863480"/>
                  <a:pt x="3132831" y="2896020"/>
                  <a:pt x="3328071" y="2913541"/>
                </a:cubicBezTo>
                <a:cubicBezTo>
                  <a:pt x="3390647" y="2921050"/>
                  <a:pt x="3485763" y="2968608"/>
                  <a:pt x="3503285" y="2898523"/>
                </a:cubicBezTo>
                <a:cubicBezTo>
                  <a:pt x="3513297" y="2850965"/>
                  <a:pt x="3410671" y="2850965"/>
                  <a:pt x="3350598" y="2838450"/>
                </a:cubicBezTo>
                <a:cubicBezTo>
                  <a:pt x="3090279" y="2785886"/>
                  <a:pt x="2824954" y="2758353"/>
                  <a:pt x="2562133" y="2725813"/>
                </a:cubicBezTo>
                <a:cubicBezTo>
                  <a:pt x="2537102" y="2723310"/>
                  <a:pt x="2504562" y="2725813"/>
                  <a:pt x="2487041" y="2715801"/>
                </a:cubicBezTo>
                <a:cubicBezTo>
                  <a:pt x="2354378" y="2633200"/>
                  <a:pt x="2184170" y="2608170"/>
                  <a:pt x="1998943" y="2548097"/>
                </a:cubicBezTo>
                <a:cubicBezTo>
                  <a:pt x="2116587" y="2515558"/>
                  <a:pt x="2196685" y="2575630"/>
                  <a:pt x="2294304" y="2560612"/>
                </a:cubicBezTo>
                <a:cubicBezTo>
                  <a:pt x="2196685" y="2498036"/>
                  <a:pt x="2079041" y="2488024"/>
                  <a:pt x="1978918" y="2455485"/>
                </a:cubicBezTo>
                <a:cubicBezTo>
                  <a:pt x="1906330" y="2430454"/>
                  <a:pt x="1635999" y="2357866"/>
                  <a:pt x="1595950" y="2335339"/>
                </a:cubicBezTo>
                <a:cubicBezTo>
                  <a:pt x="1473299" y="2267756"/>
                  <a:pt x="1315606" y="2237720"/>
                  <a:pt x="1215483" y="2145108"/>
                </a:cubicBezTo>
                <a:cubicBezTo>
                  <a:pt x="1145398" y="2080028"/>
                  <a:pt x="1025251" y="2095047"/>
                  <a:pt x="942649" y="2049992"/>
                </a:cubicBezTo>
                <a:cubicBezTo>
                  <a:pt x="912613" y="2004937"/>
                  <a:pt x="972686" y="1994925"/>
                  <a:pt x="992711" y="1969894"/>
                </a:cubicBezTo>
                <a:cubicBezTo>
                  <a:pt x="1020244" y="1939858"/>
                  <a:pt x="972686" y="1922337"/>
                  <a:pt x="960170" y="1884791"/>
                </a:cubicBezTo>
                <a:cubicBezTo>
                  <a:pt x="1117863" y="1922337"/>
                  <a:pt x="1268048" y="1944864"/>
                  <a:pt x="1448268" y="1957380"/>
                </a:cubicBezTo>
                <a:cubicBezTo>
                  <a:pt x="1390698" y="1897306"/>
                  <a:pt x="1318109" y="1927343"/>
                  <a:pt x="1270551" y="1904815"/>
                </a:cubicBezTo>
                <a:cubicBezTo>
                  <a:pt x="1238011" y="1889797"/>
                  <a:pt x="1190453" y="1884791"/>
                  <a:pt x="1200466" y="1849749"/>
                </a:cubicBezTo>
                <a:cubicBezTo>
                  <a:pt x="1207974" y="1822216"/>
                  <a:pt x="1248023" y="1824718"/>
                  <a:pt x="1278060" y="1827221"/>
                </a:cubicBezTo>
                <a:cubicBezTo>
                  <a:pt x="1393201" y="1834730"/>
                  <a:pt x="1503336" y="1834730"/>
                  <a:pt x="1615974" y="1764645"/>
                </a:cubicBezTo>
                <a:cubicBezTo>
                  <a:pt x="1338134" y="1669530"/>
                  <a:pt x="1015238" y="1717087"/>
                  <a:pt x="767434" y="1576917"/>
                </a:cubicBezTo>
                <a:cubicBezTo>
                  <a:pt x="802477" y="1531862"/>
                  <a:pt x="852539" y="1554390"/>
                  <a:pt x="890085" y="1559396"/>
                </a:cubicBezTo>
                <a:cubicBezTo>
                  <a:pt x="1132882" y="1591936"/>
                  <a:pt x="2003949" y="1514341"/>
                  <a:pt x="2129102" y="1556893"/>
                </a:cubicBezTo>
                <a:cubicBezTo>
                  <a:pt x="2204195" y="1584426"/>
                  <a:pt x="2286796" y="1594439"/>
                  <a:pt x="2369396" y="1576917"/>
                </a:cubicBezTo>
                <a:cubicBezTo>
                  <a:pt x="2469519" y="1554390"/>
                  <a:pt x="1881298" y="1519347"/>
                  <a:pt x="1746133" y="1421728"/>
                </a:cubicBezTo>
                <a:cubicBezTo>
                  <a:pt x="1678551" y="1374170"/>
                  <a:pt x="1082821" y="1146394"/>
                  <a:pt x="819999" y="1083817"/>
                </a:cubicBezTo>
                <a:cubicBezTo>
                  <a:pt x="857545" y="1041266"/>
                  <a:pt x="952662" y="1066296"/>
                  <a:pt x="940146" y="993707"/>
                </a:cubicBezTo>
                <a:cubicBezTo>
                  <a:pt x="794969" y="956162"/>
                  <a:pt x="627263" y="961168"/>
                  <a:pt x="459558" y="903598"/>
                </a:cubicBezTo>
                <a:cubicBezTo>
                  <a:pt x="537153" y="858543"/>
                  <a:pt x="622257" y="883573"/>
                  <a:pt x="699852" y="868556"/>
                </a:cubicBezTo>
                <a:cubicBezTo>
                  <a:pt x="657300" y="813489"/>
                  <a:pt x="582208" y="823500"/>
                  <a:pt x="522134" y="813489"/>
                </a:cubicBezTo>
                <a:cubicBezTo>
                  <a:pt x="464564" y="803476"/>
                  <a:pt x="349423" y="708360"/>
                  <a:pt x="374453" y="713367"/>
                </a:cubicBezTo>
                <a:cubicBezTo>
                  <a:pt x="607238" y="750912"/>
                  <a:pt x="842526" y="735895"/>
                  <a:pt x="1075312" y="773440"/>
                </a:cubicBezTo>
                <a:cubicBezTo>
                  <a:pt x="1152907" y="785955"/>
                  <a:pt x="1238011" y="810986"/>
                  <a:pt x="1275557" y="728385"/>
                </a:cubicBezTo>
                <a:cubicBezTo>
                  <a:pt x="1285569" y="703355"/>
                  <a:pt x="1278060" y="695846"/>
                  <a:pt x="1385692" y="725882"/>
                </a:cubicBezTo>
                <a:cubicBezTo>
                  <a:pt x="1425741" y="738397"/>
                  <a:pt x="1483311" y="750912"/>
                  <a:pt x="1525863" y="718373"/>
                </a:cubicBezTo>
                <a:cubicBezTo>
                  <a:pt x="1498330" y="678325"/>
                  <a:pt x="1445765" y="690839"/>
                  <a:pt x="1408219" y="680828"/>
                </a:cubicBezTo>
                <a:cubicBezTo>
                  <a:pt x="1305594" y="653294"/>
                  <a:pt x="922624" y="548166"/>
                  <a:pt x="825005" y="518129"/>
                </a:cubicBezTo>
                <a:cubicBezTo>
                  <a:pt x="619754" y="453051"/>
                  <a:pt x="492098" y="475578"/>
                  <a:pt x="286846" y="405492"/>
                </a:cubicBezTo>
                <a:cubicBezTo>
                  <a:pt x="356932" y="407995"/>
                  <a:pt x="336907" y="380462"/>
                  <a:pt x="406993" y="380462"/>
                </a:cubicBezTo>
                <a:cubicBezTo>
                  <a:pt x="437030" y="380462"/>
                  <a:pt x="472073" y="372954"/>
                  <a:pt x="472073" y="342917"/>
                </a:cubicBezTo>
                <a:cubicBezTo>
                  <a:pt x="472073" y="315384"/>
                  <a:pt x="104123" y="170207"/>
                  <a:pt x="156686" y="155188"/>
                </a:cubicBezTo>
                <a:cubicBezTo>
                  <a:pt x="301865" y="115140"/>
                  <a:pt x="667312" y="227777"/>
                  <a:pt x="579705" y="175213"/>
                </a:cubicBezTo>
                <a:cubicBezTo>
                  <a:pt x="447042" y="92613"/>
                  <a:pt x="427018" y="77594"/>
                  <a:pt x="326895" y="67583"/>
                </a:cubicBezTo>
                <a:cubicBezTo>
                  <a:pt x="296858" y="62576"/>
                  <a:pt x="244294" y="35043"/>
                  <a:pt x="181717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95264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B99533-772F-488F-ADA7-2E407BEB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Najprej se pretegni in zapoj!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437B432-ADD0-4FC8-BBBF-12C4CF137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Povabim te, da vstaneš, se vzravnaš in zapoješ ob pevki na posnetku:</a:t>
            </a:r>
          </a:p>
          <a:p>
            <a:r>
              <a:rPr lang="en-US" dirty="0">
                <a:hlinkClick r:id="rId2"/>
              </a:rPr>
              <a:t>https://www.youtube.com/watch?v=8gd_ohoPzYc</a:t>
            </a:r>
            <a:endParaRPr lang="sl-SI" dirty="0"/>
          </a:p>
          <a:p>
            <a:r>
              <a:rPr lang="sl-SI" dirty="0"/>
              <a:t>Ali si poznal/-a to glasbo? Ali je popolnoma klasična?</a:t>
            </a:r>
          </a:p>
          <a:p>
            <a:r>
              <a:rPr lang="sl-SI" dirty="0"/>
              <a:t>Ugotovi/-a si že, da v odlomku nastopajo mačke. Tak je tudi naslov tega muzikala: </a:t>
            </a:r>
            <a:r>
              <a:rPr lang="sl-SI" dirty="0" err="1"/>
              <a:t>Cats</a:t>
            </a:r>
            <a:r>
              <a:rPr lang="sl-SI" dirty="0"/>
              <a:t> (Mačke). Glasba pa ni čisto klasična, ampak je bolj blizu popularni glasbi.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74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BF4AA4-9CD3-4F23-B179-EDF805968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to - muzikal?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891CD8B-5780-4DA1-BC08-4C48A547C0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Gotovo misliš, da že vse veš o muzikalu. Prepričana sem, da se lahko danes naučiš še kaj novega.</a:t>
            </a:r>
          </a:p>
          <a:p>
            <a:r>
              <a:rPr lang="sl-SI" dirty="0"/>
              <a:t>Sledil bo sklop vprašanj, kot na kvizu. Predno prebereš odgovor, sam/-a odgovori.</a:t>
            </a:r>
          </a:p>
          <a:p>
            <a:endParaRPr lang="sl-SI" dirty="0"/>
          </a:p>
          <a:p>
            <a:endParaRPr lang="sl-SI" dirty="0"/>
          </a:p>
          <a:p>
            <a:r>
              <a:rPr lang="sl-SI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(Vir: </a:t>
            </a:r>
            <a:r>
              <a:rPr lang="sl-SI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https://eucbeniki.sio.si/gum9/3237/index6.html</a:t>
            </a:r>
            <a:r>
              <a:rPr lang="sl-SI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sl-S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329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B0F1BD-71E0-4A8D-B624-B4EDE8C4B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Kje in kako je nastal muzikal?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0210B00-E66B-406A-A4F6-E15F86024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222222"/>
                </a:solidFill>
              </a:rPr>
              <a:t>V </a:t>
            </a:r>
            <a:r>
              <a:rPr lang="en-US" b="1" dirty="0" err="1">
                <a:solidFill>
                  <a:srgbClr val="222222"/>
                </a:solidFill>
              </a:rPr>
              <a:t>Angliji</a:t>
            </a:r>
            <a:r>
              <a:rPr lang="en-US" b="1" dirty="0">
                <a:solidFill>
                  <a:srgbClr val="222222"/>
                </a:solidFill>
              </a:rPr>
              <a:t> </a:t>
            </a:r>
            <a:r>
              <a:rPr lang="en-US" dirty="0">
                <a:solidFill>
                  <a:srgbClr val="222222"/>
                </a:solidFill>
              </a:rPr>
              <a:t>se je </a:t>
            </a:r>
            <a:r>
              <a:rPr lang="en-US" b="1" dirty="0" err="1">
                <a:solidFill>
                  <a:srgbClr val="00B050"/>
                </a:solidFill>
              </a:rPr>
              <a:t>na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podlagi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</a:rPr>
              <a:t>operete</a:t>
            </a: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začela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razvijati</a:t>
            </a:r>
            <a:r>
              <a:rPr lang="en-US" dirty="0">
                <a:solidFill>
                  <a:srgbClr val="222222"/>
                </a:solidFill>
              </a:rPr>
              <a:t> nova </a:t>
            </a:r>
            <a:r>
              <a:rPr lang="en-US" dirty="0" err="1">
                <a:solidFill>
                  <a:srgbClr val="222222"/>
                </a:solidFill>
              </a:rPr>
              <a:t>glasbena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oblika</a:t>
            </a:r>
            <a:r>
              <a:rPr lang="en-US" dirty="0">
                <a:solidFill>
                  <a:srgbClr val="222222"/>
                </a:solidFill>
              </a:rPr>
              <a:t>, </a:t>
            </a:r>
            <a:r>
              <a:rPr lang="en-US" dirty="0" err="1">
                <a:solidFill>
                  <a:srgbClr val="222222"/>
                </a:solidFill>
              </a:rPr>
              <a:t>ki</a:t>
            </a:r>
            <a:r>
              <a:rPr lang="en-US" dirty="0">
                <a:solidFill>
                  <a:srgbClr val="222222"/>
                </a:solidFill>
              </a:rPr>
              <a:t> so jo </a:t>
            </a:r>
            <a:r>
              <a:rPr lang="en-US" dirty="0" err="1">
                <a:solidFill>
                  <a:srgbClr val="222222"/>
                </a:solidFill>
              </a:rPr>
              <a:t>sprva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imenovali</a:t>
            </a:r>
            <a:r>
              <a:rPr lang="en-US" dirty="0">
                <a:solidFill>
                  <a:srgbClr val="222222"/>
                </a:solidFill>
              </a:rPr>
              <a:t> musical comedy </a:t>
            </a:r>
            <a:r>
              <a:rPr lang="en-US" dirty="0" err="1">
                <a:solidFill>
                  <a:srgbClr val="222222"/>
                </a:solidFill>
              </a:rPr>
              <a:t>ali</a:t>
            </a:r>
            <a:r>
              <a:rPr lang="en-US" dirty="0">
                <a:solidFill>
                  <a:srgbClr val="222222"/>
                </a:solidFill>
              </a:rPr>
              <a:t> musical play. </a:t>
            </a:r>
            <a:r>
              <a:rPr lang="en-US" dirty="0" err="1">
                <a:solidFill>
                  <a:srgbClr val="222222"/>
                </a:solidFill>
              </a:rPr>
              <a:t>Angležev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ni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ravno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navdušila</a:t>
            </a:r>
            <a:r>
              <a:rPr lang="en-US" dirty="0">
                <a:solidFill>
                  <a:srgbClr val="222222"/>
                </a:solidFill>
              </a:rPr>
              <a:t>, </a:t>
            </a:r>
            <a:r>
              <a:rPr lang="en-US" dirty="0" err="1">
                <a:solidFill>
                  <a:srgbClr val="222222"/>
                </a:solidFill>
              </a:rPr>
              <a:t>zato</a:t>
            </a:r>
            <a:r>
              <a:rPr lang="en-US" dirty="0">
                <a:solidFill>
                  <a:srgbClr val="222222"/>
                </a:solidFill>
              </a:rPr>
              <a:t> je </a:t>
            </a:r>
            <a:r>
              <a:rPr lang="sl-SI" dirty="0">
                <a:solidFill>
                  <a:srgbClr val="222222"/>
                </a:solidFill>
              </a:rPr>
              <a:t>nek </a:t>
            </a:r>
            <a:r>
              <a:rPr lang="en-US" dirty="0" err="1">
                <a:solidFill>
                  <a:srgbClr val="222222"/>
                </a:solidFill>
              </a:rPr>
              <a:t>menedžer</a:t>
            </a:r>
            <a:r>
              <a:rPr lang="en-US" dirty="0">
                <a:solidFill>
                  <a:srgbClr val="222222"/>
                </a:solidFill>
              </a:rPr>
              <a:t> s </a:t>
            </a:r>
            <a:r>
              <a:rPr lang="en-US" dirty="0" err="1">
                <a:solidFill>
                  <a:srgbClr val="222222"/>
                </a:solidFill>
              </a:rPr>
              <a:t>svojim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gledališčem</a:t>
            </a:r>
            <a:r>
              <a:rPr lang="en-US" dirty="0">
                <a:solidFill>
                  <a:srgbClr val="222222"/>
                </a:solidFill>
              </a:rPr>
              <a:t> to novo </a:t>
            </a:r>
            <a:r>
              <a:rPr lang="en-US" dirty="0" err="1">
                <a:solidFill>
                  <a:srgbClr val="222222"/>
                </a:solidFill>
              </a:rPr>
              <a:t>gledališko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obliko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prenesel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b="1" dirty="0">
                <a:solidFill>
                  <a:srgbClr val="222222"/>
                </a:solidFill>
              </a:rPr>
              <a:t>v New York</a:t>
            </a:r>
            <a:r>
              <a:rPr lang="en-US" dirty="0">
                <a:solidFill>
                  <a:srgbClr val="222222"/>
                </a:solidFill>
              </a:rPr>
              <a:t>, </a:t>
            </a:r>
            <a:r>
              <a:rPr lang="en-US" dirty="0" err="1">
                <a:solidFill>
                  <a:srgbClr val="222222"/>
                </a:solidFill>
              </a:rPr>
              <a:t>kjer</a:t>
            </a:r>
            <a:r>
              <a:rPr lang="en-US" dirty="0">
                <a:solidFill>
                  <a:srgbClr val="222222"/>
                </a:solidFill>
              </a:rPr>
              <a:t> je </a:t>
            </a:r>
            <a:r>
              <a:rPr lang="en-US" dirty="0" err="1">
                <a:solidFill>
                  <a:srgbClr val="222222"/>
                </a:solidFill>
              </a:rPr>
              <a:t>doživela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velik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uspeh</a:t>
            </a:r>
            <a:r>
              <a:rPr lang="en-US" dirty="0">
                <a:solidFill>
                  <a:srgbClr val="222222"/>
                </a:solidFill>
              </a:rPr>
              <a:t>. </a:t>
            </a:r>
            <a:r>
              <a:rPr lang="en-US" dirty="0" err="1">
                <a:solidFill>
                  <a:srgbClr val="222222"/>
                </a:solidFill>
              </a:rPr>
              <a:t>Tako</a:t>
            </a:r>
            <a:r>
              <a:rPr lang="en-US" dirty="0">
                <a:solidFill>
                  <a:srgbClr val="222222"/>
                </a:solidFill>
              </a:rPr>
              <a:t> se je </a:t>
            </a:r>
            <a:r>
              <a:rPr lang="en-US" dirty="0" err="1">
                <a:solidFill>
                  <a:srgbClr val="222222"/>
                </a:solidFill>
              </a:rPr>
              <a:t>začel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razvoj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muzikala</a:t>
            </a:r>
            <a:r>
              <a:rPr lang="en-US" dirty="0">
                <a:solidFill>
                  <a:srgbClr val="222222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08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3F3270-E471-4051-A0F7-E4B1C496C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je nastala beseda „muzikal“?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1A33959-3D07-48A0-9C58-F1D5EF044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222222"/>
                </a:solidFill>
              </a:rPr>
              <a:t>Muzikal</a:t>
            </a:r>
            <a:r>
              <a:rPr lang="en-US" dirty="0">
                <a:solidFill>
                  <a:srgbClr val="222222"/>
                </a:solidFill>
              </a:rPr>
              <a:t> je </a:t>
            </a:r>
            <a:r>
              <a:rPr lang="en-US" dirty="0" err="1">
                <a:solidFill>
                  <a:srgbClr val="222222"/>
                </a:solidFill>
              </a:rPr>
              <a:t>skrajšana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oznaka</a:t>
            </a:r>
            <a:r>
              <a:rPr lang="en-US" dirty="0">
                <a:solidFill>
                  <a:srgbClr val="222222"/>
                </a:solidFill>
              </a:rPr>
              <a:t> za </a:t>
            </a:r>
            <a:r>
              <a:rPr lang="en-US" dirty="0">
                <a:solidFill>
                  <a:srgbClr val="FF0000"/>
                </a:solidFill>
              </a:rPr>
              <a:t>musical comedy</a:t>
            </a:r>
            <a:r>
              <a:rPr lang="en-US" dirty="0">
                <a:solidFill>
                  <a:srgbClr val="222222"/>
                </a:solidFill>
              </a:rPr>
              <a:t>, </a:t>
            </a:r>
            <a:r>
              <a:rPr lang="en-US" dirty="0" err="1">
                <a:solidFill>
                  <a:srgbClr val="222222"/>
                </a:solidFill>
              </a:rPr>
              <a:t>kar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pomeni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glasbeno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komedijo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03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BE47AF-5F8B-4D42-9765-984F208DD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je sestavljen muzikal?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EECA9A0-602B-4844-9342-B107A0905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22222"/>
                </a:solidFill>
              </a:rPr>
              <a:t>Po </a:t>
            </a:r>
            <a:r>
              <a:rPr lang="en-US" dirty="0" err="1">
                <a:solidFill>
                  <a:srgbClr val="222222"/>
                </a:solidFill>
              </a:rPr>
              <a:t>svoji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obliki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izhaja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iz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operete</a:t>
            </a:r>
            <a:r>
              <a:rPr lang="en-US" dirty="0">
                <a:solidFill>
                  <a:srgbClr val="222222"/>
                </a:solidFill>
              </a:rPr>
              <a:t> in ji je </a:t>
            </a:r>
            <a:r>
              <a:rPr lang="en-US" dirty="0" err="1">
                <a:solidFill>
                  <a:srgbClr val="222222"/>
                </a:solidFill>
              </a:rPr>
              <a:t>tudi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zelo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podoben</a:t>
            </a:r>
            <a:r>
              <a:rPr lang="en-US" dirty="0">
                <a:solidFill>
                  <a:srgbClr val="222222"/>
                </a:solidFill>
              </a:rPr>
              <a:t>. </a:t>
            </a:r>
            <a:r>
              <a:rPr lang="en-US" dirty="0" err="1">
                <a:solidFill>
                  <a:srgbClr val="222222"/>
                </a:solidFill>
              </a:rPr>
              <a:t>Gre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torej</a:t>
            </a:r>
            <a:r>
              <a:rPr lang="en-US" dirty="0">
                <a:solidFill>
                  <a:srgbClr val="222222"/>
                </a:solidFill>
              </a:rPr>
              <a:t> za </a:t>
            </a:r>
            <a:r>
              <a:rPr lang="en-US" dirty="0" err="1">
                <a:solidFill>
                  <a:srgbClr val="222222"/>
                </a:solidFill>
              </a:rPr>
              <a:t>spevoigro</a:t>
            </a:r>
            <a:r>
              <a:rPr lang="en-US" dirty="0">
                <a:solidFill>
                  <a:srgbClr val="222222"/>
                </a:solidFill>
              </a:rPr>
              <a:t> – </a:t>
            </a:r>
            <a:r>
              <a:rPr lang="en-US" dirty="0" err="1">
                <a:solidFill>
                  <a:srgbClr val="222222"/>
                </a:solidFill>
              </a:rPr>
              <a:t>glasbeno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 err="1">
                <a:solidFill>
                  <a:srgbClr val="222222"/>
                </a:solidFill>
              </a:rPr>
              <a:t>dramo</a:t>
            </a:r>
            <a:r>
              <a:rPr lang="en-US" dirty="0">
                <a:solidFill>
                  <a:srgbClr val="22222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 </a:t>
            </a:r>
            <a:r>
              <a:rPr lang="en-US" dirty="0" err="1">
                <a:solidFill>
                  <a:srgbClr val="FF0000"/>
                </a:solidFill>
              </a:rPr>
              <a:t>pétimi</a:t>
            </a:r>
            <a:r>
              <a:rPr lang="en-US" dirty="0">
                <a:solidFill>
                  <a:srgbClr val="FF0000"/>
                </a:solidFill>
              </a:rPr>
              <a:t> in </a:t>
            </a:r>
            <a:r>
              <a:rPr lang="en-US" dirty="0" err="1">
                <a:solidFill>
                  <a:srgbClr val="FF0000"/>
                </a:solidFill>
              </a:rPr>
              <a:t>govorjenimi</a:t>
            </a:r>
            <a:r>
              <a:rPr lang="en-US" dirty="0">
                <a:solidFill>
                  <a:srgbClr val="FF0000"/>
                </a:solidFill>
              </a:rPr>
              <a:t> deli.</a:t>
            </a:r>
            <a:r>
              <a:rPr lang="sl-SI" dirty="0">
                <a:solidFill>
                  <a:srgbClr val="222222"/>
                </a:solidFill>
              </a:rPr>
              <a:t> Petim delom, to je pesmim v muzikalu, rečemo </a:t>
            </a:r>
            <a:r>
              <a:rPr lang="sl-SI" dirty="0">
                <a:solidFill>
                  <a:srgbClr val="FF0000"/>
                </a:solidFill>
              </a:rPr>
              <a:t>songi</a:t>
            </a:r>
            <a:r>
              <a:rPr lang="sl-SI" dirty="0">
                <a:solidFill>
                  <a:srgbClr val="222222"/>
                </a:solidFill>
              </a:rPr>
              <a:t>.</a:t>
            </a:r>
            <a:r>
              <a:rPr lang="en-US" dirty="0"/>
              <a:t> </a:t>
            </a:r>
            <a:r>
              <a:rPr lang="en-US" dirty="0" err="1"/>
              <a:t>Uspešni</a:t>
            </a:r>
            <a:r>
              <a:rPr lang="en-US" dirty="0"/>
              <a:t> </a:t>
            </a:r>
            <a:r>
              <a:rPr lang="en-US" dirty="0" err="1"/>
              <a:t>napevi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muzikalov</a:t>
            </a:r>
            <a:r>
              <a:rPr lang="en-US" dirty="0"/>
              <a:t> </a:t>
            </a:r>
            <a:r>
              <a:rPr lang="en-US" dirty="0" err="1"/>
              <a:t>lahko</a:t>
            </a:r>
            <a:r>
              <a:rPr lang="en-US" dirty="0"/>
              <a:t> </a:t>
            </a:r>
            <a:r>
              <a:rPr lang="en-US" dirty="0" err="1"/>
              <a:t>postanejo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b="1" dirty="0" err="1">
                <a:solidFill>
                  <a:srgbClr val="00B050"/>
                </a:solidFill>
              </a:rPr>
              <a:t>evergreeni</a:t>
            </a:r>
            <a:r>
              <a:rPr lang="sl-SI" b="1" dirty="0">
                <a:solidFill>
                  <a:srgbClr val="00B050"/>
                </a:solidFill>
              </a:rPr>
              <a:t> </a:t>
            </a:r>
            <a:r>
              <a:rPr lang="sl-SI" dirty="0"/>
              <a:t>(to so popularne skladbe, ki so dlje časa priljubljene).</a:t>
            </a:r>
            <a:endParaRPr lang="sl-SI" dirty="0">
              <a:solidFill>
                <a:srgbClr val="222222"/>
              </a:solidFill>
            </a:endParaRPr>
          </a:p>
          <a:p>
            <a:pPr marL="0" indent="0">
              <a:buNone/>
            </a:pPr>
            <a:endParaRPr lang="sl-SI" dirty="0">
              <a:solidFill>
                <a:srgbClr val="22222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26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151680-F25E-4298-945E-564CA093C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Kakšna je glasba v muzikalu? 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998CE3C-CC6D-4BA3-B0F6-CC4B60BF8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Melodije</a:t>
            </a:r>
            <a:r>
              <a:rPr lang="en-US" dirty="0"/>
              <a:t> </a:t>
            </a:r>
            <a:r>
              <a:rPr lang="en-US" dirty="0" err="1"/>
              <a:t>morajo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preproste</a:t>
            </a:r>
            <a:r>
              <a:rPr lang="en-US" dirty="0"/>
              <a:t>, a </a:t>
            </a:r>
            <a:r>
              <a:rPr lang="en-US" dirty="0" err="1"/>
              <a:t>kljub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 </a:t>
            </a:r>
            <a:r>
              <a:rPr lang="en-US" dirty="0" err="1"/>
              <a:t>morajo</a:t>
            </a:r>
            <a:r>
              <a:rPr lang="en-US" dirty="0"/>
              <a:t> v </a:t>
            </a:r>
            <a:r>
              <a:rPr lang="en-US" dirty="0" err="1"/>
              <a:t>ljudeh</a:t>
            </a:r>
            <a:r>
              <a:rPr lang="en-US" dirty="0"/>
              <a:t> </a:t>
            </a:r>
            <a:r>
              <a:rPr lang="en-US" dirty="0" err="1"/>
              <a:t>vzbujati</a:t>
            </a:r>
            <a:r>
              <a:rPr lang="en-US" dirty="0"/>
              <a:t> </a:t>
            </a:r>
            <a:r>
              <a:rPr lang="en-US" dirty="0" err="1"/>
              <a:t>čustva</a:t>
            </a:r>
            <a:r>
              <a:rPr lang="en-US" dirty="0"/>
              <a:t>. </a:t>
            </a:r>
            <a:r>
              <a:rPr lang="en-US" dirty="0" err="1"/>
              <a:t>Skladatelj</a:t>
            </a:r>
            <a:r>
              <a:rPr lang="en-US" dirty="0"/>
              <a:t> mora </a:t>
            </a:r>
            <a:r>
              <a:rPr lang="en-US" dirty="0" err="1"/>
              <a:t>slediti</a:t>
            </a:r>
            <a:r>
              <a:rPr lang="en-US" dirty="0"/>
              <a:t> </a:t>
            </a:r>
            <a:r>
              <a:rPr lang="en-US" dirty="0" err="1"/>
              <a:t>glasbenim</a:t>
            </a:r>
            <a:r>
              <a:rPr lang="en-US" dirty="0"/>
              <a:t> </a:t>
            </a:r>
            <a:r>
              <a:rPr lang="en-US" dirty="0" err="1"/>
              <a:t>usmeritvam</a:t>
            </a:r>
            <a:r>
              <a:rPr lang="en-US" dirty="0"/>
              <a:t> </a:t>
            </a:r>
            <a:r>
              <a:rPr lang="en-US" dirty="0" err="1"/>
              <a:t>svojega</a:t>
            </a:r>
            <a:r>
              <a:rPr lang="en-US" dirty="0"/>
              <a:t> </a:t>
            </a:r>
            <a:r>
              <a:rPr lang="en-US" dirty="0" err="1"/>
              <a:t>časa</a:t>
            </a:r>
            <a:r>
              <a:rPr lang="sl-SI" dirty="0"/>
              <a:t>: </a:t>
            </a:r>
            <a:r>
              <a:rPr lang="en-US" dirty="0"/>
              <a:t>pop, rock in </a:t>
            </a:r>
            <a:r>
              <a:rPr lang="en-US" dirty="0" err="1"/>
              <a:t>komercialn</a:t>
            </a:r>
            <a:r>
              <a:rPr lang="sl-SI" dirty="0"/>
              <a:t>i</a:t>
            </a:r>
            <a:r>
              <a:rPr lang="en-US" dirty="0"/>
              <a:t> jazz.</a:t>
            </a:r>
          </a:p>
        </p:txBody>
      </p:sp>
    </p:spTree>
    <p:extLst>
      <p:ext uri="{BB962C8B-B14F-4D97-AF65-F5344CB8AC3E}">
        <p14:creationId xmlns:p14="http://schemas.microsoft.com/office/powerpoint/2010/main" val="141299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492E8D5-3AC3-4A90-A877-686C310A1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Kdo sodeluje pri postavitvi muzikala na oder?</a:t>
            </a:r>
            <a:br>
              <a:rPr lang="sl-SI" dirty="0"/>
            </a:b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62FEF6F-4CD0-4DCA-9613-C0C0776EF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Pri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postavitvi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muzikala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na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oder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sodelujejo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producent</a:t>
            </a:r>
            <a:r>
              <a:rPr lang="sl-SI" b="1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sl-SI" dirty="0">
                <a:solidFill>
                  <a:srgbClr val="222222"/>
                </a:solidFill>
                <a:latin typeface="Arial" panose="020B0604020202020204" pitchFamily="34" charset="0"/>
              </a:rPr>
              <a:t>(vloži denar in zbere ekipo)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scenarist</a:t>
            </a:r>
            <a:r>
              <a:rPr lang="sl-SI" dirty="0">
                <a:solidFill>
                  <a:srgbClr val="222222"/>
                </a:solidFill>
                <a:latin typeface="Arial" panose="020B0604020202020204" pitchFamily="34" charset="0"/>
              </a:rPr>
              <a:t> (pripravi zgodbo)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pisec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teksta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 za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pesmi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</a:rPr>
              <a:t>skladatelj</a:t>
            </a:r>
            <a:r>
              <a:rPr lang="sl-SI" dirty="0">
                <a:solidFill>
                  <a:srgbClr val="222222"/>
                </a:solidFill>
                <a:latin typeface="Arial" panose="020B0604020202020204" pitchFamily="34" charset="0"/>
              </a:rPr>
              <a:t> (piše glasbo)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B050"/>
                </a:solidFill>
                <a:latin typeface="Arial" panose="020B0604020202020204" pitchFamily="34" charset="0"/>
              </a:rPr>
              <a:t>orkester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oz.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glasbeni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ansambel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režiser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scenograf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in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kostumograf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rekviziter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osvetljevalci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odrski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delavci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tonski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tehnik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koreograf</a:t>
            </a:r>
            <a:r>
              <a:rPr lang="en-US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in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še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mnogi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drugi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Zelo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pomembno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in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zahtevno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vlogo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imajo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 panose="020B0604020202020204" pitchFamily="34" charset="0"/>
              </a:rPr>
              <a:t>igralci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saj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morajo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poleg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igre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obvladati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še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222222"/>
                </a:solidFill>
                <a:latin typeface="Arial" panose="020B0604020202020204" pitchFamily="34" charset="0"/>
              </a:rPr>
              <a:t>petje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222222"/>
                </a:solidFill>
                <a:latin typeface="Arial" panose="020B0604020202020204" pitchFamily="34" charset="0"/>
              </a:rPr>
              <a:t>ples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pomemben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pa je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tudi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njihov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videz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saj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morajo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biti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tisti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ki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so v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glavnih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vlogah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postavni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in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privlačni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 Poleg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glavnih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vlog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nastopajo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še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panose="020B0604020202020204" pitchFamily="34" charset="0"/>
              </a:rPr>
              <a:t>stranske</a:t>
            </a:r>
            <a:r>
              <a:rPr lang="en-US" dirty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endParaRPr lang="sl-SI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6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rushVTI">
  <a:themeElements>
    <a:clrScheme name="AnalogousFromLightSeedRightStep">
      <a:dk1>
        <a:srgbClr val="000000"/>
      </a:dk1>
      <a:lt1>
        <a:srgbClr val="FFFFFF"/>
      </a:lt1>
      <a:dk2>
        <a:srgbClr val="413024"/>
      </a:dk2>
      <a:lt2>
        <a:srgbClr val="E2E8E7"/>
      </a:lt2>
      <a:accent1>
        <a:srgbClr val="C8949A"/>
      </a:accent1>
      <a:accent2>
        <a:srgbClr val="BC907D"/>
      </a:accent2>
      <a:accent3>
        <a:srgbClr val="AFA282"/>
      </a:accent3>
      <a:accent4>
        <a:srgbClr val="A1A870"/>
      </a:accent4>
      <a:accent5>
        <a:srgbClr val="92AB7F"/>
      </a:accent5>
      <a:accent6>
        <a:srgbClr val="77B175"/>
      </a:accent6>
      <a:hlink>
        <a:srgbClr val="568E88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979</Words>
  <Application>Microsoft Office PowerPoint</Application>
  <PresentationFormat>Širokozaslonsko</PresentationFormat>
  <Paragraphs>69</Paragraphs>
  <Slides>19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Elephant</vt:lpstr>
      <vt:lpstr>BrushVTI</vt:lpstr>
      <vt:lpstr>PowerPointova predstavitev</vt:lpstr>
      <vt:lpstr>POZDRAVLJENI DEVETOŠOLCI! Ne tiskajte vsega! Natisni samo zadnjo, 18. stran – zapis v zvezek.</vt:lpstr>
      <vt:lpstr>Najprej se pretegni in zapoj!</vt:lpstr>
      <vt:lpstr>Kaj je to - muzikal?</vt:lpstr>
      <vt:lpstr>Kje in kako je nastal muzikal?</vt:lpstr>
      <vt:lpstr>Kako je nastala beseda „muzikal“?</vt:lpstr>
      <vt:lpstr>Kako je sestavljen muzikal?</vt:lpstr>
      <vt:lpstr>Kakšna je glasba v muzikalu? </vt:lpstr>
      <vt:lpstr>Kdo sodeluje pri postavitvi muzikala na oder? </vt:lpstr>
      <vt:lpstr>Kaj vse mora znati pevec v muzikalu?</vt:lpstr>
      <vt:lpstr>Kateri so bili znani ustvarjalci muzikalov na tujem?</vt:lpstr>
      <vt:lpstr>Ali imamo Slovenci svoj muzikal?</vt:lpstr>
      <vt:lpstr>Ali niso vsi muzikali posneti kot filmi?</vt:lpstr>
      <vt:lpstr>Kako je šlo?</vt:lpstr>
      <vt:lpstr>Spoznaj muzikal z ljubezensko zgodbo.</vt:lpstr>
      <vt:lpstr>PowerPointova predstavitev</vt:lpstr>
      <vt:lpstr>Spoznaj muzikal o Jezusu Kristusu - Jezus Kristus Superstar </vt:lpstr>
      <vt:lpstr>PowerPointova predstavitev</vt:lpstr>
      <vt:lpstr>Kaj si se novega naučil/-a?  Zapis v zvezek natisni in prilepi.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POZDRAVLJENI DEVETOŠOLCI!</dc:title>
  <dc:creator>Matija Arko</dc:creator>
  <cp:lastModifiedBy>Matija Arko</cp:lastModifiedBy>
  <cp:revision>16</cp:revision>
  <dcterms:created xsi:type="dcterms:W3CDTF">2020-04-04T21:53:40Z</dcterms:created>
  <dcterms:modified xsi:type="dcterms:W3CDTF">2020-04-08T19:51:51Z</dcterms:modified>
</cp:coreProperties>
</file>