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1" r:id="rId2"/>
    <p:sldId id="270" r:id="rId3"/>
    <p:sldId id="271" r:id="rId4"/>
    <p:sldId id="272" r:id="rId5"/>
    <p:sldId id="273" r:id="rId6"/>
    <p:sldId id="274" r:id="rId7"/>
    <p:sldId id="262" r:id="rId8"/>
    <p:sldId id="275" r:id="rId9"/>
    <p:sldId id="280" r:id="rId10"/>
    <p:sldId id="277" r:id="rId11"/>
    <p:sldId id="276" r:id="rId12"/>
    <p:sldId id="278" r:id="rId13"/>
    <p:sldId id="279" r:id="rId14"/>
    <p:sldId id="259"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3E7"/>
    <a:srgbClr val="5EEC3C"/>
    <a:srgbClr val="FFDC47"/>
    <a:srgbClr val="CCCC00"/>
    <a:srgbClr val="FFCC66"/>
    <a:srgbClr val="007033"/>
    <a:srgbClr val="990099"/>
    <a:srgbClr val="CC0099"/>
    <a:srgbClr val="FE9202"/>
    <a:srgbClr val="6C1A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480" y="-120"/>
      </p:cViewPr>
      <p:guideLst>
        <p:guide orient="horz" pos="162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28CD93-D019-41DA-A512-5424C2C65682}" type="datetimeFigureOut">
              <a:rPr lang="en-US" smtClean="0"/>
              <a:t>4/18/2020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C1EDFE-70B4-46D2-B1A6-3D64105A7438}" type="slidenum">
              <a:rPr lang="en-US" smtClean="0"/>
              <a:t>‹#›</a:t>
            </a:fld>
            <a:endParaRPr lang="en-US"/>
          </a:p>
        </p:txBody>
      </p:sp>
    </p:spTree>
    <p:extLst>
      <p:ext uri="{BB962C8B-B14F-4D97-AF65-F5344CB8AC3E}">
        <p14:creationId xmlns:p14="http://schemas.microsoft.com/office/powerpoint/2010/main" val="4115650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0AC1EDFE-70B4-46D2-B1A6-3D64105A7438}" type="slidenum">
              <a:rPr lang="en-US" smtClean="0"/>
              <a:t>4</a:t>
            </a:fld>
            <a:endParaRPr lang="en-US"/>
          </a:p>
        </p:txBody>
      </p:sp>
    </p:spTree>
    <p:extLst>
      <p:ext uri="{BB962C8B-B14F-4D97-AF65-F5344CB8AC3E}">
        <p14:creationId xmlns:p14="http://schemas.microsoft.com/office/powerpoint/2010/main" val="6281156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8965" y="1197405"/>
            <a:ext cx="8551479" cy="1374345"/>
          </a:xfrm>
          <a:noFill/>
          <a:effectLst>
            <a:outerShdw blurRad="50800" dist="38100" dir="2700000" algn="tl" rotWithShape="0">
              <a:prstClr val="black">
                <a:alpha val="40000"/>
              </a:prstClr>
            </a:outerShdw>
          </a:effectLst>
        </p:spPr>
        <p:txBody>
          <a:bodyPr>
            <a:normAutofit/>
          </a:bodyPr>
          <a:lstStyle>
            <a:lvl1pPr algn="l">
              <a:defRPr sz="3600">
                <a:solidFill>
                  <a:schemeClr val="bg1"/>
                </a:solidFill>
              </a:defRPr>
            </a:lvl1pPr>
          </a:lstStyle>
          <a:p>
            <a:r>
              <a:rPr lang="en-US" dirty="0"/>
              <a:t>Click to edit </a:t>
            </a:r>
            <a:br>
              <a:rPr lang="en-US" dirty="0"/>
            </a:br>
            <a:r>
              <a:rPr lang="en-US" dirty="0"/>
              <a:t>Master title style</a:t>
            </a:r>
          </a:p>
        </p:txBody>
      </p:sp>
      <p:sp>
        <p:nvSpPr>
          <p:cNvPr id="3" name="Subtitle 2"/>
          <p:cNvSpPr>
            <a:spLocks noGrp="1"/>
          </p:cNvSpPr>
          <p:nvPr>
            <p:ph type="subTitle" idx="1"/>
          </p:nvPr>
        </p:nvSpPr>
        <p:spPr>
          <a:xfrm>
            <a:off x="448965" y="2724455"/>
            <a:ext cx="8093365" cy="610820"/>
          </a:xfrm>
        </p:spPr>
        <p:txBody>
          <a:bodyPr>
            <a:normAutofit/>
          </a:bodyPr>
          <a:lstStyle>
            <a:lvl1pPr marL="0" indent="0" algn="l">
              <a:buNone/>
              <a:defRPr sz="2800" b="0" i="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4/18/2020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4/18/2020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4/18/2020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4/18/2020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pic>
        <p:nvPicPr>
          <p:cNvPr id="7" name="Picture 6" descr="E:\websites\free-power-point-templates\2012\logos.png">
            <a:extLst>
              <a:ext uri="{FF2B5EF4-FFF2-40B4-BE49-F238E27FC236}">
                <a16:creationId xmlns:a16="http://schemas.microsoft.com/office/drawing/2014/main" id="{7A7A5764-7174-49E6-BC3F-13E12F52AC6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918306" y="2326213"/>
            <a:ext cx="1463784" cy="526961"/>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433880"/>
            <a:ext cx="8246070" cy="610820"/>
          </a:xfrm>
        </p:spPr>
        <p:txBody>
          <a:bodyPr>
            <a:normAutofit/>
          </a:bodyPr>
          <a:lstStyle>
            <a:lvl1pPr algn="l">
              <a:defRPr sz="36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48966" y="1350110"/>
            <a:ext cx="8246070" cy="3359505"/>
          </a:xfrm>
        </p:spPr>
        <p:txBody>
          <a:bodyPr/>
          <a:lstStyle>
            <a:lvl1pPr algn="l">
              <a:defRPr sz="2800">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4/18/2020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1670" y="433880"/>
            <a:ext cx="6260905" cy="572644"/>
          </a:xfrm>
        </p:spPr>
        <p:txBody>
          <a:bodyPr>
            <a:normAutofit/>
          </a:bodyPr>
          <a:lstStyle>
            <a:lvl1pPr algn="l">
              <a:defRPr sz="3600">
                <a:solidFill>
                  <a:srgbClr val="FFF3E7"/>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601670" y="1044700"/>
            <a:ext cx="6260905" cy="3511061"/>
          </a:xfrm>
        </p:spPr>
        <p:txBody>
          <a:bodyPr/>
          <a:lstStyle>
            <a:lvl1pPr>
              <a:defRPr sz="28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4/18/2020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4/18/2020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4/18/2020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8964" y="433880"/>
            <a:ext cx="8246071" cy="610820"/>
          </a:xfrm>
        </p:spPr>
        <p:txBody>
          <a:bodyPr>
            <a:normAutofit/>
          </a:bodyPr>
          <a:lstStyle>
            <a:lvl1pPr algn="l">
              <a:defRPr sz="36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36879" y="1502815"/>
            <a:ext cx="4040188"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36879" y="1934335"/>
            <a:ext cx="4040188" cy="2137871"/>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72000" y="1502815"/>
            <a:ext cx="4041775"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72000" y="1934335"/>
            <a:ext cx="4041775" cy="2137871"/>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4/18/2020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4/18/2020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4/18/2020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4/18/2020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4/18/2020</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
        <p:nvSpPr>
          <p:cNvPr id="7" name="TextBox 6">
            <a:extLst>
              <a:ext uri="{FF2B5EF4-FFF2-40B4-BE49-F238E27FC236}">
                <a16:creationId xmlns:a16="http://schemas.microsoft.com/office/drawing/2014/main" id="{F352A9D4-F1B2-4F5F-86CD-119991901660}"/>
              </a:ext>
            </a:extLst>
          </p:cNvPr>
          <p:cNvSpPr txBox="1"/>
          <p:nvPr userDrawn="1"/>
        </p:nvSpPr>
        <p:spPr>
          <a:xfrm>
            <a:off x="-9150" y="5213747"/>
            <a:ext cx="8389625" cy="523220"/>
          </a:xfrm>
          <a:prstGeom prst="rect">
            <a:avLst/>
          </a:prstGeom>
          <a:noFill/>
        </p:spPr>
        <p:txBody>
          <a:bodyPr wrap="square" rtlCol="0">
            <a:spAutoFit/>
          </a:bodyPr>
          <a:lstStyle/>
          <a:p>
            <a:r>
              <a:rPr lang="en-US" sz="1400">
                <a:solidFill>
                  <a:schemeClr val="bg1">
                    <a:lumMod val="65000"/>
                  </a:schemeClr>
                </a:solidFill>
              </a:rPr>
              <a:t>This presentation uses a free template provided by FPPT.com</a:t>
            </a:r>
          </a:p>
          <a:p>
            <a:r>
              <a:rPr lang="en-US" sz="1400">
                <a:solidFill>
                  <a:schemeClr val="bg1">
                    <a:lumMod val="65000"/>
                  </a:schemeClr>
                </a:solidFill>
              </a:rPr>
              <a:t>www.free-power-point-templates.com</a:t>
            </a:r>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youtube.com/watch?v=rXUEZoYOTxE"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padlet.com/aljapesak1/44s0sbf6d6u4qfkl" TargetMode="External"/><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image" Target="../media/image1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CC32FA2-366D-4D1D-BE07-EFB38EDF5814}"/>
              </a:ext>
            </a:extLst>
          </p:cNvPr>
          <p:cNvSpPr>
            <a:spLocks noGrp="1"/>
          </p:cNvSpPr>
          <p:nvPr>
            <p:ph type="ctrTitle"/>
          </p:nvPr>
        </p:nvSpPr>
        <p:spPr>
          <a:xfrm>
            <a:off x="-772675" y="2266340"/>
            <a:ext cx="6858000" cy="1464106"/>
          </a:xfrm>
        </p:spPr>
        <p:txBody>
          <a:bodyPr>
            <a:normAutofit/>
          </a:bodyPr>
          <a:lstStyle/>
          <a:p>
            <a:r>
              <a:rPr lang="sl-SI" sz="5400" b="1" dirty="0">
                <a:latin typeface="Arial" panose="020B0604020202020204" pitchFamily="34" charset="0"/>
                <a:cs typeface="Arial" panose="020B0604020202020204" pitchFamily="34" charset="0"/>
              </a:rPr>
              <a:t>      </a:t>
            </a:r>
            <a:r>
              <a:rPr lang="sl-SI" sz="5400" b="1" dirty="0">
                <a:cs typeface="Arial" panose="020B0604020202020204" pitchFamily="34" charset="0"/>
              </a:rPr>
              <a:t>KULTURNI DAN</a:t>
            </a:r>
          </a:p>
        </p:txBody>
      </p:sp>
      <p:sp>
        <p:nvSpPr>
          <p:cNvPr id="6" name="Podnaslov 5">
            <a:extLst>
              <a:ext uri="{FF2B5EF4-FFF2-40B4-BE49-F238E27FC236}">
                <a16:creationId xmlns:a16="http://schemas.microsoft.com/office/drawing/2014/main" id="{26AE0686-E0FA-4F32-BD1B-E88BBFCCAE13}"/>
              </a:ext>
            </a:extLst>
          </p:cNvPr>
          <p:cNvSpPr>
            <a:spLocks noGrp="1"/>
          </p:cNvSpPr>
          <p:nvPr>
            <p:ph type="subTitle" idx="1"/>
          </p:nvPr>
        </p:nvSpPr>
        <p:spPr>
          <a:xfrm>
            <a:off x="-467265" y="4404210"/>
            <a:ext cx="8093365" cy="610820"/>
          </a:xfrm>
        </p:spPr>
        <p:txBody>
          <a:bodyPr/>
          <a:lstStyle/>
          <a:p>
            <a:r>
              <a:rPr lang="sl-SI" dirty="0"/>
              <a:t>             </a:t>
            </a:r>
            <a:r>
              <a:rPr lang="sl-SI" sz="2700" dirty="0">
                <a:solidFill>
                  <a:srgbClr val="FF0000"/>
                </a:solidFill>
              </a:rPr>
              <a:t>BALETNA PREDSTAVA PEPELKA</a:t>
            </a:r>
            <a:endParaRPr lang="sl-SI" dirty="0">
              <a:solidFill>
                <a:srgbClr val="FF0000"/>
              </a:solidFill>
            </a:endParaRPr>
          </a:p>
        </p:txBody>
      </p:sp>
    </p:spTree>
    <p:extLst>
      <p:ext uri="{BB962C8B-B14F-4D97-AF65-F5344CB8AC3E}">
        <p14:creationId xmlns:p14="http://schemas.microsoft.com/office/powerpoint/2010/main" val="109394429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9B4A75A7-BA08-4A22-ABB4-F61B753BF466}"/>
              </a:ext>
            </a:extLst>
          </p:cNvPr>
          <p:cNvSpPr>
            <a:spLocks noGrp="1"/>
          </p:cNvSpPr>
          <p:nvPr>
            <p:ph idx="1"/>
          </p:nvPr>
        </p:nvSpPr>
        <p:spPr/>
        <p:txBody>
          <a:bodyPr/>
          <a:lstStyle/>
          <a:p>
            <a:pPr marL="0" indent="0">
              <a:buNone/>
            </a:pPr>
            <a:r>
              <a:rPr lang="sl-SI" sz="2400" b="1" dirty="0"/>
              <a:t>Kliknite na to povezavo, se naslonite na naslonjalo kavča ter se udobno namestite.</a:t>
            </a:r>
          </a:p>
          <a:p>
            <a:pPr marL="0" indent="0">
              <a:buNone/>
            </a:pPr>
            <a:endParaRPr lang="sl-SI" dirty="0"/>
          </a:p>
          <a:p>
            <a:pPr marL="0" indent="0" algn="ctr">
              <a:buNone/>
            </a:pPr>
            <a:r>
              <a:rPr lang="sl-SI" dirty="0"/>
              <a:t>              </a:t>
            </a:r>
            <a:r>
              <a:rPr lang="sl-SI" sz="2000" u="sng" dirty="0">
                <a:solidFill>
                  <a:srgbClr val="FF0000"/>
                </a:solidFill>
                <a:hlinkClick r:id="rId2">
                  <a:extLst>
                    <a:ext uri="{A12FA001-AC4F-418D-AE19-62706E023703}">
                      <ahyp:hlinkClr xmlns:ahyp="http://schemas.microsoft.com/office/drawing/2018/hyperlinkcolor" val="tx"/>
                    </a:ext>
                  </a:extLst>
                </a:hlinkClick>
              </a:rPr>
              <a:t>https://www.youtube.com/watch?v=rXUEZoYOTxE</a:t>
            </a:r>
            <a:r>
              <a:rPr lang="sl-SI" sz="2000" dirty="0">
                <a:solidFill>
                  <a:srgbClr val="FF0000"/>
                </a:solidFill>
              </a:rPr>
              <a:t> </a:t>
            </a:r>
            <a:r>
              <a:rPr lang="sl-SI" dirty="0"/>
              <a:t> </a:t>
            </a:r>
            <a:endParaRPr lang="sl-SI" sz="2000" dirty="0">
              <a:solidFill>
                <a:srgbClr val="FF0000"/>
              </a:solidFill>
            </a:endParaRPr>
          </a:p>
          <a:p>
            <a:pPr marL="0" indent="0">
              <a:buNone/>
            </a:pPr>
            <a:endParaRPr lang="sl-SI" dirty="0"/>
          </a:p>
        </p:txBody>
      </p:sp>
    </p:spTree>
    <p:extLst>
      <p:ext uri="{BB962C8B-B14F-4D97-AF65-F5344CB8AC3E}">
        <p14:creationId xmlns:p14="http://schemas.microsoft.com/office/powerpoint/2010/main" val="287083983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CF17FC9-DBC4-457E-8F17-5FB031BC4B3B}"/>
              </a:ext>
            </a:extLst>
          </p:cNvPr>
          <p:cNvSpPr>
            <a:spLocks noGrp="1"/>
          </p:cNvSpPr>
          <p:nvPr>
            <p:ph type="title"/>
          </p:nvPr>
        </p:nvSpPr>
        <p:spPr/>
        <p:txBody>
          <a:bodyPr>
            <a:normAutofit fontScale="90000"/>
          </a:bodyPr>
          <a:lstStyle/>
          <a:p>
            <a:r>
              <a:rPr lang="sl-SI" dirty="0"/>
              <a:t>UPORABIMO TEHNOLOGIJO</a:t>
            </a:r>
            <a:r>
              <a:rPr lang="sl-SI" dirty="0">
                <a:sym typeface="Wingdings" panose="05000000000000000000" pitchFamily="2" charset="2"/>
              </a:rPr>
              <a:t></a:t>
            </a:r>
            <a:endParaRPr lang="sl-SI" dirty="0"/>
          </a:p>
        </p:txBody>
      </p:sp>
      <p:pic>
        <p:nvPicPr>
          <p:cNvPr id="4" name="Označba mesta vsebine 3">
            <a:extLst>
              <a:ext uri="{FF2B5EF4-FFF2-40B4-BE49-F238E27FC236}">
                <a16:creationId xmlns:a16="http://schemas.microsoft.com/office/drawing/2014/main" id="{58BF93E7-3A72-4F40-9C76-11DC6805908F}"/>
              </a:ext>
            </a:extLst>
          </p:cNvPr>
          <p:cNvPicPr>
            <a:picLocks noGrp="1" noChangeAspect="1"/>
          </p:cNvPicPr>
          <p:nvPr>
            <p:ph idx="1"/>
          </p:nvPr>
        </p:nvPicPr>
        <p:blipFill rotWithShape="1">
          <a:blip r:embed="rId2"/>
          <a:srcRect l="4563" t="13653" r="1722" b="4558"/>
          <a:stretch/>
        </p:blipFill>
        <p:spPr>
          <a:xfrm>
            <a:off x="296260" y="2504787"/>
            <a:ext cx="2443280" cy="1857058"/>
          </a:xfrm>
          <a:prstGeom prst="rect">
            <a:avLst/>
          </a:prstGeom>
        </p:spPr>
      </p:pic>
      <p:sp>
        <p:nvSpPr>
          <p:cNvPr id="5" name="Pravokotnik 4">
            <a:extLst>
              <a:ext uri="{FF2B5EF4-FFF2-40B4-BE49-F238E27FC236}">
                <a16:creationId xmlns:a16="http://schemas.microsoft.com/office/drawing/2014/main" id="{98F2DCBD-91A3-4C09-BE94-18631C5EE5F9}"/>
              </a:ext>
            </a:extLst>
          </p:cNvPr>
          <p:cNvSpPr/>
          <p:nvPr/>
        </p:nvSpPr>
        <p:spPr>
          <a:xfrm>
            <a:off x="432974" y="1238246"/>
            <a:ext cx="7498535" cy="1477328"/>
          </a:xfrm>
          <a:prstGeom prst="rect">
            <a:avLst/>
          </a:prstGeom>
        </p:spPr>
        <p:txBody>
          <a:bodyPr wrap="square">
            <a:spAutoFit/>
          </a:bodyPr>
          <a:lstStyle/>
          <a:p>
            <a:r>
              <a:rPr lang="sl-SI" dirty="0"/>
              <a:t>KLIKNI NA SPODNJO POVEZAVO IN RAZKRILA SE TI BO STRAN, ki jo imaš prilepljeno spodaj.</a:t>
            </a:r>
          </a:p>
          <a:p>
            <a:endParaRPr lang="sl-SI" dirty="0"/>
          </a:p>
          <a:p>
            <a:r>
              <a:rPr lang="sl-SI" dirty="0"/>
              <a:t>                                </a:t>
            </a:r>
            <a:r>
              <a:rPr lang="sl-SI" dirty="0">
                <a:hlinkClick r:id="rId3"/>
              </a:rPr>
              <a:t>https://padlet.com</a:t>
            </a:r>
            <a:r>
              <a:rPr lang="sl-SI">
                <a:hlinkClick r:id="rId3"/>
              </a:rPr>
              <a:t>/aljapesak1/44s0sbf6d6u4qfkl</a:t>
            </a:r>
            <a:endParaRPr lang="sl-SI"/>
          </a:p>
          <a:p>
            <a:endParaRPr lang="sl-SI" dirty="0"/>
          </a:p>
        </p:txBody>
      </p:sp>
      <p:cxnSp>
        <p:nvCxnSpPr>
          <p:cNvPr id="7" name="Raven puščični povezovalnik 6">
            <a:extLst>
              <a:ext uri="{FF2B5EF4-FFF2-40B4-BE49-F238E27FC236}">
                <a16:creationId xmlns:a16="http://schemas.microsoft.com/office/drawing/2014/main" id="{25F20BE4-60AA-4B77-84E3-6851CA13D15B}"/>
              </a:ext>
            </a:extLst>
          </p:cNvPr>
          <p:cNvCxnSpPr>
            <a:cxnSpLocks/>
          </p:cNvCxnSpPr>
          <p:nvPr/>
        </p:nvCxnSpPr>
        <p:spPr>
          <a:xfrm flipV="1">
            <a:off x="2759886" y="3335275"/>
            <a:ext cx="1680932" cy="8753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Elipsa 7">
            <a:extLst>
              <a:ext uri="{FF2B5EF4-FFF2-40B4-BE49-F238E27FC236}">
                <a16:creationId xmlns:a16="http://schemas.microsoft.com/office/drawing/2014/main" id="{75EB839A-C0D0-4097-A344-2800D8FC37D4}"/>
              </a:ext>
            </a:extLst>
          </p:cNvPr>
          <p:cNvSpPr/>
          <p:nvPr/>
        </p:nvSpPr>
        <p:spPr>
          <a:xfrm>
            <a:off x="4567644" y="2632120"/>
            <a:ext cx="2290575" cy="2077499"/>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sl-SI" sz="1400" dirty="0"/>
              <a:t>KLIKNI RDEČI PLUS IN DOBIŠ KVADRATEK V KATEREGA VPIŠEŠ SVOJE VTISE OB SPREMLJANJU PREDSTAVE</a:t>
            </a:r>
          </a:p>
        </p:txBody>
      </p:sp>
      <p:pic>
        <p:nvPicPr>
          <p:cNvPr id="10" name="Slika 9">
            <a:extLst>
              <a:ext uri="{FF2B5EF4-FFF2-40B4-BE49-F238E27FC236}">
                <a16:creationId xmlns:a16="http://schemas.microsoft.com/office/drawing/2014/main" id="{690C4917-DC8B-432C-8EA2-95798670F9C9}"/>
              </a:ext>
            </a:extLst>
          </p:cNvPr>
          <p:cNvPicPr>
            <a:picLocks noChangeAspect="1"/>
          </p:cNvPicPr>
          <p:nvPr/>
        </p:nvPicPr>
        <p:blipFill rotWithShape="1">
          <a:blip r:embed="rId4"/>
          <a:srcRect l="7222" t="33436" r="72367" b="30937"/>
          <a:stretch/>
        </p:blipFill>
        <p:spPr>
          <a:xfrm>
            <a:off x="7626100" y="2704926"/>
            <a:ext cx="1145286" cy="1832460"/>
          </a:xfrm>
          <a:prstGeom prst="rect">
            <a:avLst/>
          </a:prstGeom>
        </p:spPr>
      </p:pic>
      <p:cxnSp>
        <p:nvCxnSpPr>
          <p:cNvPr id="11" name="Raven puščični povezovalnik 10">
            <a:extLst>
              <a:ext uri="{FF2B5EF4-FFF2-40B4-BE49-F238E27FC236}">
                <a16:creationId xmlns:a16="http://schemas.microsoft.com/office/drawing/2014/main" id="{8E452919-63B1-4F83-85B7-4492339E3EC1}"/>
              </a:ext>
            </a:extLst>
          </p:cNvPr>
          <p:cNvCxnSpPr>
            <a:cxnSpLocks/>
          </p:cNvCxnSpPr>
          <p:nvPr/>
        </p:nvCxnSpPr>
        <p:spPr>
          <a:xfrm>
            <a:off x="6709870" y="4154128"/>
            <a:ext cx="1068935" cy="2500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884598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FEA18C3E-D8C0-49DA-B218-61FC7CCC316D}"/>
              </a:ext>
            </a:extLst>
          </p:cNvPr>
          <p:cNvSpPr>
            <a:spLocks noGrp="1"/>
          </p:cNvSpPr>
          <p:nvPr>
            <p:ph idx="1"/>
          </p:nvPr>
        </p:nvSpPr>
        <p:spPr>
          <a:xfrm>
            <a:off x="601670" y="739290"/>
            <a:ext cx="7177135" cy="4121881"/>
          </a:xfrm>
        </p:spPr>
        <p:txBody>
          <a:bodyPr>
            <a:normAutofit fontScale="92500" lnSpcReduction="10000"/>
          </a:bodyPr>
          <a:lstStyle/>
          <a:p>
            <a:pPr marL="0" indent="0">
              <a:buNone/>
            </a:pPr>
            <a:r>
              <a:rPr lang="sl-SI" b="1" dirty="0">
                <a:solidFill>
                  <a:srgbClr val="FF0000"/>
                </a:solidFill>
              </a:rPr>
              <a:t>ODGOVORI NA VPRAŠANJA:</a:t>
            </a:r>
          </a:p>
          <a:p>
            <a:pPr marL="0" indent="0">
              <a:buNone/>
            </a:pPr>
            <a:endParaRPr lang="sl-SI" b="1" dirty="0">
              <a:solidFill>
                <a:srgbClr val="FF0000"/>
              </a:solidFill>
            </a:endParaRPr>
          </a:p>
          <a:p>
            <a:pPr>
              <a:buFontTx/>
              <a:buChar char="-"/>
            </a:pPr>
            <a:r>
              <a:rPr lang="sl-SI" dirty="0"/>
              <a:t>Ali je scena bogato okrašena?</a:t>
            </a:r>
          </a:p>
          <a:p>
            <a:pPr>
              <a:buFontTx/>
              <a:buChar char="-"/>
            </a:pPr>
            <a:r>
              <a:rPr lang="sl-SI" dirty="0"/>
              <a:t>Kako so bili plesalci oblečeni?</a:t>
            </a:r>
          </a:p>
          <a:p>
            <a:pPr>
              <a:buFontTx/>
              <a:buChar char="-"/>
            </a:pPr>
            <a:r>
              <a:rPr lang="sl-SI" dirty="0"/>
              <a:t>So plesali fantje in punce skupaj ali posamezno?</a:t>
            </a:r>
          </a:p>
          <a:p>
            <a:pPr>
              <a:buFontTx/>
              <a:buChar char="-"/>
            </a:pPr>
            <a:r>
              <a:rPr lang="sl-SI" dirty="0"/>
              <a:t>Če ti ne bi povedali, da boš gledal predstavo Pepelka: bi po koncu ogleda lahko določil naslov baletne predstave?</a:t>
            </a:r>
          </a:p>
          <a:p>
            <a:pPr>
              <a:buFontTx/>
              <a:buChar char="-"/>
            </a:pPr>
            <a:r>
              <a:rPr lang="sl-SI" dirty="0"/>
              <a:t>ČE si odgovori z DA, zakaj?</a:t>
            </a:r>
          </a:p>
        </p:txBody>
      </p:sp>
    </p:spTree>
    <p:extLst>
      <p:ext uri="{BB962C8B-B14F-4D97-AF65-F5344CB8AC3E}">
        <p14:creationId xmlns:p14="http://schemas.microsoft.com/office/powerpoint/2010/main" val="376644355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FEB9407-19C2-4173-8C38-16EDBFD6D209}"/>
              </a:ext>
            </a:extLst>
          </p:cNvPr>
          <p:cNvSpPr>
            <a:spLocks noGrp="1"/>
          </p:cNvSpPr>
          <p:nvPr>
            <p:ph type="ctrTitle"/>
          </p:nvPr>
        </p:nvSpPr>
        <p:spPr>
          <a:xfrm>
            <a:off x="296260" y="433880"/>
            <a:ext cx="8551479" cy="1374345"/>
          </a:xfrm>
        </p:spPr>
        <p:txBody>
          <a:bodyPr/>
          <a:lstStyle/>
          <a:p>
            <a:r>
              <a:rPr lang="sl-SI" dirty="0">
                <a:solidFill>
                  <a:srgbClr val="FF0000"/>
                </a:solidFill>
              </a:rPr>
              <a:t>NALOGA št. 2:</a:t>
            </a:r>
          </a:p>
        </p:txBody>
      </p:sp>
      <p:sp>
        <p:nvSpPr>
          <p:cNvPr id="3" name="Podnaslov 2">
            <a:extLst>
              <a:ext uri="{FF2B5EF4-FFF2-40B4-BE49-F238E27FC236}">
                <a16:creationId xmlns:a16="http://schemas.microsoft.com/office/drawing/2014/main" id="{66EF24BB-B4A7-4148-A4CF-ED15575A42E0}"/>
              </a:ext>
            </a:extLst>
          </p:cNvPr>
          <p:cNvSpPr>
            <a:spLocks noGrp="1"/>
          </p:cNvSpPr>
          <p:nvPr>
            <p:ph type="subTitle" idx="1"/>
          </p:nvPr>
        </p:nvSpPr>
        <p:spPr>
          <a:xfrm>
            <a:off x="230429" y="1655520"/>
            <a:ext cx="8093365" cy="1832460"/>
          </a:xfrm>
        </p:spPr>
        <p:txBody>
          <a:bodyPr>
            <a:normAutofit/>
          </a:bodyPr>
          <a:lstStyle/>
          <a:p>
            <a:r>
              <a:rPr lang="sl-SI" sz="2400" b="1" dirty="0"/>
              <a:t>V zvezek, pod zapisom zgodbe  o Pepelki, nariši sceno iz baletne predstave Pepelka</a:t>
            </a:r>
          </a:p>
          <a:p>
            <a:endParaRPr lang="sl-SI" dirty="0"/>
          </a:p>
        </p:txBody>
      </p:sp>
      <p:sp>
        <p:nvSpPr>
          <p:cNvPr id="4" name="Naslov 1">
            <a:extLst>
              <a:ext uri="{FF2B5EF4-FFF2-40B4-BE49-F238E27FC236}">
                <a16:creationId xmlns:a16="http://schemas.microsoft.com/office/drawing/2014/main" id="{2582E12E-6B06-41FF-85E1-A9AE5EDC25B8}"/>
              </a:ext>
            </a:extLst>
          </p:cNvPr>
          <p:cNvSpPr txBox="1">
            <a:spLocks/>
          </p:cNvSpPr>
          <p:nvPr/>
        </p:nvSpPr>
        <p:spPr>
          <a:xfrm>
            <a:off x="230429" y="2571750"/>
            <a:ext cx="8551479" cy="1374345"/>
          </a:xfrm>
          <a:prstGeom prst="rect">
            <a:avLst/>
          </a:prstGeom>
          <a:noFill/>
          <a:effectLst>
            <a:outerShdw blurRad="50800" dist="38100" dir="2700000" algn="tl" rotWithShape="0">
              <a:prstClr val="black">
                <a:alpha val="40000"/>
              </a:prstClr>
            </a:outerShdw>
          </a:effectLst>
        </p:spPr>
        <p:txBody>
          <a:bodyPr vert="horz" lIns="91440" tIns="45720" rIns="91440" bIns="45720" rtlCol="0" anchor="ctr">
            <a:normAutofit/>
          </a:bodyPr>
          <a:lstStyle>
            <a:lvl1pPr algn="l" defTabSz="914400" rtl="0" eaLnBrk="1" latinLnBrk="0" hangingPunct="1">
              <a:spcBef>
                <a:spcPct val="0"/>
              </a:spcBef>
              <a:buNone/>
              <a:defRPr sz="3600" kern="1200">
                <a:solidFill>
                  <a:schemeClr val="bg1"/>
                </a:solidFill>
                <a:latin typeface="+mj-lt"/>
                <a:ea typeface="+mj-ea"/>
                <a:cs typeface="+mj-cs"/>
              </a:defRPr>
            </a:lvl1pPr>
          </a:lstStyle>
          <a:p>
            <a:r>
              <a:rPr lang="sl-SI">
                <a:solidFill>
                  <a:srgbClr val="FF0000"/>
                </a:solidFill>
              </a:rPr>
              <a:t>NALOGA št. 3: </a:t>
            </a:r>
            <a:endParaRPr lang="sl-SI" dirty="0">
              <a:solidFill>
                <a:srgbClr val="FF0000"/>
              </a:solidFill>
            </a:endParaRPr>
          </a:p>
        </p:txBody>
      </p:sp>
      <p:sp>
        <p:nvSpPr>
          <p:cNvPr id="5" name="Pravokotnik 4">
            <a:extLst>
              <a:ext uri="{FF2B5EF4-FFF2-40B4-BE49-F238E27FC236}">
                <a16:creationId xmlns:a16="http://schemas.microsoft.com/office/drawing/2014/main" id="{16112D19-3A0B-4B1F-9E93-5F486FCD0A5D}"/>
              </a:ext>
            </a:extLst>
          </p:cNvPr>
          <p:cNvSpPr/>
          <p:nvPr/>
        </p:nvSpPr>
        <p:spPr>
          <a:xfrm>
            <a:off x="230429" y="3910949"/>
            <a:ext cx="8332943" cy="1069075"/>
          </a:xfrm>
          <a:prstGeom prst="rect">
            <a:avLst/>
          </a:prstGeom>
        </p:spPr>
        <p:txBody>
          <a:bodyPr wrap="square">
            <a:spAutoFit/>
          </a:bodyPr>
          <a:lstStyle/>
          <a:p>
            <a:pPr>
              <a:lnSpc>
                <a:spcPct val="107000"/>
              </a:lnSpc>
              <a:spcAft>
                <a:spcPts val="800"/>
              </a:spcAft>
            </a:pPr>
            <a:r>
              <a:rPr lang="sl-SI" b="1" dirty="0">
                <a:latin typeface="Arial" panose="020B0604020202020204" pitchFamily="34" charset="0"/>
                <a:ea typeface="Calibri" panose="020F0502020204030204" pitchFamily="34" charset="0"/>
                <a:cs typeface="Times New Roman" panose="02020603050405020304" pitchFamily="18" charset="0"/>
              </a:rPr>
              <a:t>Sestavi svojo koreografijo in pošlji slike vsaj treh različnih položajev. Pazi na izraz na obrazu, na posebno držo, gib rok, položaj nog.. </a:t>
            </a:r>
          </a:p>
          <a:p>
            <a:pPr>
              <a:lnSpc>
                <a:spcPct val="107000"/>
              </a:lnSpc>
              <a:spcAft>
                <a:spcPts val="800"/>
              </a:spcAft>
            </a:pPr>
            <a:r>
              <a:rPr lang="sl-SI" b="1" dirty="0">
                <a:solidFill>
                  <a:srgbClr val="FF0000"/>
                </a:solidFill>
                <a:latin typeface="Arial" panose="020B0604020202020204" pitchFamily="34" charset="0"/>
                <a:ea typeface="Calibri" panose="020F0502020204030204" pitchFamily="34" charset="0"/>
                <a:cs typeface="Times New Roman" panose="02020603050405020304" pitchFamily="18" charset="0"/>
              </a:rPr>
              <a:t>Seveda ni nujno, ampak veseli bova odziva.</a:t>
            </a:r>
            <a:endParaRPr lang="sl-SI"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8231920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01670" y="586586"/>
            <a:ext cx="6260905" cy="3969176"/>
          </a:xfrm>
        </p:spPr>
        <p:txBody>
          <a:bodyPr/>
          <a:lstStyle/>
          <a:p>
            <a:pPr marL="0" indent="0">
              <a:buNone/>
            </a:pPr>
            <a:r>
              <a:rPr lang="sl-SI" dirty="0"/>
              <a:t>Na koncu lahko glasbo tudi narišete, vtise pa le napišite v, zgoraj prilepljeni link, v programu PADLET.</a:t>
            </a:r>
          </a:p>
          <a:p>
            <a:pPr marL="0" indent="0">
              <a:buNone/>
            </a:pPr>
            <a:endParaRPr lang="sl-SI" dirty="0"/>
          </a:p>
          <a:p>
            <a:pPr marL="0" indent="0">
              <a:buNone/>
            </a:pPr>
            <a:r>
              <a:rPr lang="sl-SI" dirty="0"/>
              <a:t>Lepo vas pozdravljamo.</a:t>
            </a:r>
          </a:p>
          <a:p>
            <a:pPr marL="0" indent="0">
              <a:buNone/>
            </a:pPr>
            <a:r>
              <a:rPr lang="sl-SI" dirty="0"/>
              <a:t>Učiteljice Silva, Vanja in Alja</a:t>
            </a:r>
          </a:p>
          <a:p>
            <a:pPr marL="0" indent="0">
              <a:buNone/>
            </a:pPr>
            <a:endParaRPr lang="sl-SI" dirty="0"/>
          </a:p>
          <a:p>
            <a:pPr marL="0" indent="0">
              <a:buNone/>
            </a:pPr>
            <a:r>
              <a:rPr lang="sl-SI" dirty="0"/>
              <a:t>#</a:t>
            </a:r>
            <a:r>
              <a:rPr lang="sl-SI" dirty="0" err="1"/>
              <a:t>ostanidoma</a:t>
            </a:r>
            <a:endParaRPr lang="en-US" dirty="0"/>
          </a:p>
        </p:txBody>
      </p:sp>
    </p:spTree>
    <p:extLst>
      <p:ext uri="{BB962C8B-B14F-4D97-AF65-F5344CB8AC3E}">
        <p14:creationId xmlns:p14="http://schemas.microsoft.com/office/powerpoint/2010/main" val="110163387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8323FC3B-F2A9-418C-BBB3-86687DE9F63A}"/>
              </a:ext>
            </a:extLst>
          </p:cNvPr>
          <p:cNvSpPr>
            <a:spLocks noGrp="1"/>
          </p:cNvSpPr>
          <p:nvPr>
            <p:ph idx="1"/>
          </p:nvPr>
        </p:nvSpPr>
        <p:spPr/>
        <p:txBody>
          <a:bodyPr/>
          <a:lstStyle/>
          <a:p>
            <a:pPr marL="0" indent="0">
              <a:buNone/>
            </a:pPr>
            <a:r>
              <a:rPr lang="sl-SI" dirty="0"/>
              <a:t>  </a:t>
            </a:r>
          </a:p>
          <a:p>
            <a:pPr marL="0" indent="0">
              <a:buNone/>
            </a:pPr>
            <a:r>
              <a:rPr lang="sl-SI" b="1" dirty="0"/>
              <a:t>  </a:t>
            </a:r>
            <a:r>
              <a:rPr lang="sl-SI" b="1" u="sng" dirty="0">
                <a:solidFill>
                  <a:srgbClr val="FF0000"/>
                </a:solidFill>
              </a:rPr>
              <a:t>Dober dan učenci, spet je pred vami  zanimiv dan.</a:t>
            </a:r>
          </a:p>
          <a:p>
            <a:pPr marL="0" indent="0">
              <a:buNone/>
            </a:pPr>
            <a:endParaRPr lang="sl-SI" u="sng" dirty="0"/>
          </a:p>
          <a:p>
            <a:pPr marL="0" indent="0">
              <a:buNone/>
            </a:pPr>
            <a:r>
              <a:rPr lang="sl-SI" sz="3200" dirty="0"/>
              <a:t>Kakor slišimo in nam tudi pišete, so vam dnevi dejavnosti zelo všeč. Nasploh ste pri dnevih dejavnosti nekateri zelo ustvarjalni.</a:t>
            </a:r>
          </a:p>
          <a:p>
            <a:endParaRPr lang="sl-SI" dirty="0"/>
          </a:p>
        </p:txBody>
      </p:sp>
    </p:spTree>
    <p:extLst>
      <p:ext uri="{BB962C8B-B14F-4D97-AF65-F5344CB8AC3E}">
        <p14:creationId xmlns:p14="http://schemas.microsoft.com/office/powerpoint/2010/main" val="33386556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značba mesta vsebine 10">
            <a:extLst>
              <a:ext uri="{FF2B5EF4-FFF2-40B4-BE49-F238E27FC236}">
                <a16:creationId xmlns:a16="http://schemas.microsoft.com/office/drawing/2014/main" id="{470A1D26-5ADA-4EDA-AE37-E1C07F9A99B1}"/>
              </a:ext>
            </a:extLst>
          </p:cNvPr>
          <p:cNvSpPr>
            <a:spLocks noGrp="1"/>
          </p:cNvSpPr>
          <p:nvPr>
            <p:ph idx="1"/>
          </p:nvPr>
        </p:nvSpPr>
        <p:spPr>
          <a:xfrm>
            <a:off x="448966" y="1350110"/>
            <a:ext cx="8246070" cy="3664920"/>
          </a:xfrm>
        </p:spPr>
        <p:txBody>
          <a:bodyPr>
            <a:normAutofit fontScale="62500" lnSpcReduction="20000"/>
          </a:bodyPr>
          <a:lstStyle/>
          <a:p>
            <a:pPr marL="0" indent="0">
              <a:buNone/>
            </a:pPr>
            <a:r>
              <a:rPr lang="sl-SI" b="1" dirty="0"/>
              <a:t>PRAVLJICO O PEPELKI  vsi prav dobro poznate. </a:t>
            </a:r>
          </a:p>
          <a:p>
            <a:pPr marL="0" indent="0">
              <a:buNone/>
            </a:pPr>
            <a:endParaRPr lang="sl-SI" b="1" dirty="0"/>
          </a:p>
          <a:p>
            <a:pPr marL="0" indent="0">
              <a:buNone/>
            </a:pPr>
            <a:r>
              <a:rPr lang="sl-SI" b="1" dirty="0"/>
              <a:t>Tokratna pravljica o Pepelki pa je </a:t>
            </a:r>
            <a:r>
              <a:rPr lang="sl-SI" b="1" dirty="0">
                <a:solidFill>
                  <a:srgbClr val="FF0000"/>
                </a:solidFill>
              </a:rPr>
              <a:t>baletna predstava. </a:t>
            </a:r>
            <a:endParaRPr lang="sl-SI" dirty="0">
              <a:solidFill>
                <a:srgbClr val="FF0000"/>
              </a:solidFill>
            </a:endParaRPr>
          </a:p>
          <a:p>
            <a:pPr marL="0" indent="0">
              <a:buNone/>
            </a:pPr>
            <a:endParaRPr lang="sl-SI" dirty="0">
              <a:solidFill>
                <a:srgbClr val="FF0000"/>
              </a:solidFill>
            </a:endParaRPr>
          </a:p>
          <a:p>
            <a:pPr marL="0" indent="0">
              <a:buNone/>
            </a:pPr>
            <a:r>
              <a:rPr lang="sl-SI" dirty="0">
                <a:solidFill>
                  <a:srgbClr val="FF0000"/>
                </a:solidFill>
              </a:rPr>
              <a:t>Ali veste kaj pomeni BALET?</a:t>
            </a:r>
          </a:p>
          <a:p>
            <a:pPr marL="0" indent="0">
              <a:buNone/>
            </a:pPr>
            <a:r>
              <a:rPr lang="sl-SI" b="1" dirty="0"/>
              <a:t>Pravijo, da je balet »kralj« plesa. Poznamo klasični balet in moderni balet. </a:t>
            </a:r>
          </a:p>
          <a:p>
            <a:pPr marL="0" indent="0">
              <a:buNone/>
            </a:pPr>
            <a:r>
              <a:rPr lang="sl-SI" b="1" dirty="0"/>
              <a:t>Klasična baletna tehnika temelji </a:t>
            </a:r>
            <a:r>
              <a:rPr lang="sl-SI" b="1" dirty="0">
                <a:solidFill>
                  <a:srgbClr val="FF0000"/>
                </a:solidFill>
              </a:rPr>
              <a:t>na pravilni drži, ravnotežju, baletnih korakih</a:t>
            </a:r>
            <a:r>
              <a:rPr lang="sl-SI" b="1" dirty="0"/>
              <a:t>… </a:t>
            </a:r>
            <a:endParaRPr lang="sl-SI" dirty="0"/>
          </a:p>
          <a:p>
            <a:pPr marL="0" indent="0">
              <a:buNone/>
            </a:pPr>
            <a:r>
              <a:rPr lang="sl-SI" b="1" dirty="0"/>
              <a:t>Tudi veliko otrok se navdušuje za balet, naj si bo deklice ali dečki. </a:t>
            </a:r>
            <a:endParaRPr lang="sl-SI" dirty="0"/>
          </a:p>
          <a:p>
            <a:pPr marL="0" indent="0">
              <a:buNone/>
            </a:pPr>
            <a:r>
              <a:rPr lang="sl-SI" b="1" dirty="0"/>
              <a:t>Skozi zanimive koreografije se deklice in dečki naučijo </a:t>
            </a:r>
            <a:r>
              <a:rPr lang="sl-SI" b="1" dirty="0">
                <a:solidFill>
                  <a:srgbClr val="FF0000"/>
                </a:solidFill>
              </a:rPr>
              <a:t>z gibom pripovedovati zgodbo. </a:t>
            </a:r>
            <a:r>
              <a:rPr lang="sl-SI" b="1" dirty="0"/>
              <a:t>Balet je čustven, odrski ples, tehnično natančen in je odlična podlaga vsem plesalkam in plesalcem. </a:t>
            </a:r>
            <a:endParaRPr lang="sl-SI" dirty="0"/>
          </a:p>
          <a:p>
            <a:pPr marL="0" indent="0">
              <a:buNone/>
            </a:pPr>
            <a:r>
              <a:rPr lang="sl-SI" b="1" dirty="0"/>
              <a:t>Deklice in dečki se, poleg tehnike, </a:t>
            </a:r>
            <a:r>
              <a:rPr lang="sl-SI" b="1" dirty="0">
                <a:solidFill>
                  <a:srgbClr val="FF0000"/>
                </a:solidFill>
              </a:rPr>
              <a:t>učijo izražanja in razvijajo občutek za estetiko - lepoto. </a:t>
            </a:r>
            <a:endParaRPr lang="sl-SI" dirty="0">
              <a:solidFill>
                <a:srgbClr val="FF0000"/>
              </a:solidFill>
            </a:endParaRPr>
          </a:p>
          <a:p>
            <a:pPr marL="0" indent="0">
              <a:buNone/>
            </a:pPr>
            <a:endParaRPr lang="sl-SI" dirty="0"/>
          </a:p>
        </p:txBody>
      </p:sp>
    </p:spTree>
    <p:extLst>
      <p:ext uri="{BB962C8B-B14F-4D97-AF65-F5344CB8AC3E}">
        <p14:creationId xmlns:p14="http://schemas.microsoft.com/office/powerpoint/2010/main" val="247716005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AB382813-7910-4B49-A897-F94FC3C2209B}"/>
              </a:ext>
            </a:extLst>
          </p:cNvPr>
          <p:cNvSpPr>
            <a:spLocks noGrp="1"/>
          </p:cNvSpPr>
          <p:nvPr>
            <p:ph idx="1"/>
          </p:nvPr>
        </p:nvSpPr>
        <p:spPr>
          <a:xfrm>
            <a:off x="448965" y="1350110"/>
            <a:ext cx="8246070" cy="3359505"/>
          </a:xfrm>
        </p:spPr>
        <p:txBody>
          <a:bodyPr/>
          <a:lstStyle/>
          <a:p>
            <a:pPr marL="0" indent="0">
              <a:buNone/>
            </a:pPr>
            <a:r>
              <a:rPr lang="sl-SI" b="1" dirty="0"/>
              <a:t>Koreografija pomeni</a:t>
            </a:r>
            <a:r>
              <a:rPr lang="sl-SI" dirty="0"/>
              <a:t>, kako je ples sestavljen (</a:t>
            </a:r>
            <a:r>
              <a:rPr lang="sl-SI" dirty="0">
                <a:solidFill>
                  <a:srgbClr val="FF0000"/>
                </a:solidFill>
              </a:rPr>
              <a:t>različni koraki, poskoki, obrati, različni gibi rok, gibi celega telesa</a:t>
            </a:r>
            <a:r>
              <a:rPr lang="sl-SI" dirty="0"/>
              <a:t>).</a:t>
            </a:r>
          </a:p>
          <a:p>
            <a:pPr marL="0" indent="0">
              <a:buNone/>
            </a:pPr>
            <a:endParaRPr lang="sl-SI" dirty="0"/>
          </a:p>
        </p:txBody>
      </p:sp>
      <p:pic>
        <p:nvPicPr>
          <p:cNvPr id="4" name="Slika 3" descr="Moj hobi je balet | Ambroz Kodelja journal">
            <a:extLst>
              <a:ext uri="{FF2B5EF4-FFF2-40B4-BE49-F238E27FC236}">
                <a16:creationId xmlns:a16="http://schemas.microsoft.com/office/drawing/2014/main" id="{5E3C4AA1-6AA1-4654-BB50-4B18A363912D}"/>
              </a:ext>
            </a:extLst>
          </p:cNvPr>
          <p:cNvPicPr/>
          <p:nvPr/>
        </p:nvPicPr>
        <p:blipFill rotWithShape="1">
          <a:blip r:embed="rId3" cstate="print">
            <a:extLst>
              <a:ext uri="{28A0092B-C50C-407E-A947-70E740481C1C}">
                <a14:useLocalDpi xmlns:a14="http://schemas.microsoft.com/office/drawing/2010/main" val="0"/>
              </a:ext>
            </a:extLst>
          </a:blip>
          <a:srcRect l="13392" r="8133"/>
          <a:stretch/>
        </p:blipFill>
        <p:spPr bwMode="auto">
          <a:xfrm>
            <a:off x="296260" y="2724455"/>
            <a:ext cx="2009140" cy="1751965"/>
          </a:xfrm>
          <a:prstGeom prst="rect">
            <a:avLst/>
          </a:prstGeom>
          <a:ln>
            <a:noFill/>
          </a:ln>
          <a:effectLst>
            <a:softEdge rad="112500"/>
          </a:effectLst>
          <a:extLst>
            <a:ext uri="{53640926-AAD7-44D8-BBD7-CCE9431645EC}">
              <a14:shadowObscured xmlns:a14="http://schemas.microsoft.com/office/drawing/2010/main"/>
            </a:ext>
          </a:extLst>
        </p:spPr>
      </p:pic>
      <p:pic>
        <p:nvPicPr>
          <p:cNvPr id="5" name="Slika 4" descr="Cha Cha Cha, Plesni center Gorenjske d.o.o. - Za osnovnošolce">
            <a:extLst>
              <a:ext uri="{FF2B5EF4-FFF2-40B4-BE49-F238E27FC236}">
                <a16:creationId xmlns:a16="http://schemas.microsoft.com/office/drawing/2014/main" id="{0CC0E42E-D2FA-4634-8BF2-C7E78DF22F1D}"/>
              </a:ext>
            </a:extLst>
          </p:cNvPr>
          <p:cNvPicPr/>
          <p:nvPr/>
        </p:nvPicPr>
        <p:blipFill rotWithShape="1">
          <a:blip r:embed="rId4">
            <a:extLst>
              <a:ext uri="{28A0092B-C50C-407E-A947-70E740481C1C}">
                <a14:useLocalDpi xmlns:a14="http://schemas.microsoft.com/office/drawing/2010/main" val="0"/>
              </a:ext>
            </a:extLst>
          </a:blip>
          <a:srcRect l="6222" t="11556" r="7555" b="8444"/>
          <a:stretch/>
        </p:blipFill>
        <p:spPr bwMode="auto">
          <a:xfrm>
            <a:off x="2558918" y="2761920"/>
            <a:ext cx="1847850" cy="1714500"/>
          </a:xfrm>
          <a:prstGeom prst="rect">
            <a:avLst/>
          </a:prstGeom>
          <a:ln>
            <a:noFill/>
          </a:ln>
          <a:effectLst>
            <a:softEdge rad="112500"/>
          </a:effectLst>
          <a:extLst>
            <a:ext uri="{53640926-AAD7-44D8-BBD7-CCE9431645EC}">
              <a14:shadowObscured xmlns:a14="http://schemas.microsoft.com/office/drawing/2010/main"/>
            </a:ext>
          </a:extLst>
        </p:spPr>
      </p:pic>
      <p:pic>
        <p:nvPicPr>
          <p:cNvPr id="6" name="Slika 5" descr="UNIVERZA V LJUBLJANI">
            <a:extLst>
              <a:ext uri="{FF2B5EF4-FFF2-40B4-BE49-F238E27FC236}">
                <a16:creationId xmlns:a16="http://schemas.microsoft.com/office/drawing/2014/main" id="{A1C18DDC-3277-45F4-BE27-822C1A57144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766157" y="2750968"/>
            <a:ext cx="1468120" cy="1762125"/>
          </a:xfrm>
          <a:prstGeom prst="rect">
            <a:avLst/>
          </a:prstGeom>
          <a:ln>
            <a:noFill/>
          </a:ln>
          <a:effectLst>
            <a:softEdge rad="112500"/>
          </a:effectLst>
        </p:spPr>
      </p:pic>
      <p:pic>
        <p:nvPicPr>
          <p:cNvPr id="7" name="Slika 6" descr="evelinamalina: Ballet">
            <a:extLst>
              <a:ext uri="{FF2B5EF4-FFF2-40B4-BE49-F238E27FC236}">
                <a16:creationId xmlns:a16="http://schemas.microsoft.com/office/drawing/2014/main" id="{14BE9B9D-AAED-4D45-81B1-DE8E73EACC7E}"/>
              </a:ext>
            </a:extLst>
          </p:cNvPr>
          <p:cNvPicPr/>
          <p:nvPr/>
        </p:nvPicPr>
        <p:blipFill rotWithShape="1">
          <a:blip r:embed="rId6">
            <a:extLst>
              <a:ext uri="{28A0092B-C50C-407E-A947-70E740481C1C}">
                <a14:useLocalDpi xmlns:a14="http://schemas.microsoft.com/office/drawing/2010/main" val="0"/>
              </a:ext>
            </a:extLst>
          </a:blip>
          <a:srcRect l="8696" r="1811"/>
          <a:stretch/>
        </p:blipFill>
        <p:spPr bwMode="auto">
          <a:xfrm>
            <a:off x="6426098" y="2770018"/>
            <a:ext cx="2352675" cy="1743075"/>
          </a:xfrm>
          <a:prstGeom prst="rect">
            <a:avLst/>
          </a:prstGeom>
          <a:ln>
            <a:noFill/>
          </a:ln>
          <a:effectLst>
            <a:softEdge rad="112500"/>
          </a:effectLst>
          <a:extLst>
            <a:ext uri="{53640926-AAD7-44D8-BBD7-CCE9431645EC}">
              <a14:shadowObscured xmlns:a14="http://schemas.microsoft.com/office/drawing/2010/main"/>
            </a:ext>
          </a:extLst>
        </p:spPr>
      </p:pic>
      <p:pic>
        <p:nvPicPr>
          <p:cNvPr id="8" name="Slika 7" descr="Večino časa plešem tudi doma, po stanovanju | Parada plesa">
            <a:extLst>
              <a:ext uri="{FF2B5EF4-FFF2-40B4-BE49-F238E27FC236}">
                <a16:creationId xmlns:a16="http://schemas.microsoft.com/office/drawing/2014/main" id="{ED5BC7F5-4D27-4D98-8569-8196F7AEA28A}"/>
              </a:ext>
            </a:extLst>
          </p:cNvPr>
          <p:cNvPicPr/>
          <p:nvPr/>
        </p:nvPicPr>
        <p:blipFill rotWithShape="1">
          <a:blip r:embed="rId7">
            <a:extLst>
              <a:ext uri="{28A0092B-C50C-407E-A947-70E740481C1C}">
                <a14:useLocalDpi xmlns:a14="http://schemas.microsoft.com/office/drawing/2010/main" val="0"/>
              </a:ext>
            </a:extLst>
          </a:blip>
          <a:srcRect l="18750" r="2776"/>
          <a:stretch/>
        </p:blipFill>
        <p:spPr bwMode="auto">
          <a:xfrm>
            <a:off x="296260" y="48818"/>
            <a:ext cx="826492" cy="1228240"/>
          </a:xfrm>
          <a:prstGeom prst="rect">
            <a:avLst/>
          </a:prstGeom>
          <a:ln>
            <a:noFill/>
          </a:ln>
          <a:effectLst>
            <a:softEdge rad="112500"/>
          </a:effectLst>
          <a:extLst>
            <a:ext uri="{53640926-AAD7-44D8-BBD7-CCE9431645EC}">
              <a14:shadowObscured xmlns:a14="http://schemas.microsoft.com/office/drawing/2010/main"/>
            </a:ext>
          </a:extLst>
        </p:spPr>
      </p:pic>
    </p:spTree>
    <p:extLst>
      <p:ext uri="{BB962C8B-B14F-4D97-AF65-F5344CB8AC3E}">
        <p14:creationId xmlns:p14="http://schemas.microsoft.com/office/powerpoint/2010/main" val="284944196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značba mesta vsebine 3" descr="Jazz-Modern-Disco | Mysite">
            <a:extLst>
              <a:ext uri="{FF2B5EF4-FFF2-40B4-BE49-F238E27FC236}">
                <a16:creationId xmlns:a16="http://schemas.microsoft.com/office/drawing/2014/main" id="{BFA52746-07B8-48A7-8B29-3B760D9D4737}"/>
              </a:ext>
            </a:extLst>
          </p:cNvPr>
          <p:cNvPicPr>
            <a:picLocks noGrp="1"/>
          </p:cNvPicPr>
          <p:nvPr>
            <p:ph idx="1"/>
          </p:nvPr>
        </p:nvPicPr>
        <p:blipFill rotWithShape="1">
          <a:blip r:embed="rId2">
            <a:extLst>
              <a:ext uri="{28A0092B-C50C-407E-A947-70E740481C1C}">
                <a14:useLocalDpi xmlns:a14="http://schemas.microsoft.com/office/drawing/2010/main" val="0"/>
              </a:ext>
            </a:extLst>
          </a:blip>
          <a:srcRect l="21739" r="6754"/>
          <a:stretch/>
        </p:blipFill>
        <p:spPr bwMode="auto">
          <a:xfrm>
            <a:off x="296260" y="1197405"/>
            <a:ext cx="1566540" cy="2085975"/>
          </a:xfrm>
          <a:prstGeom prst="rect">
            <a:avLst/>
          </a:prstGeom>
          <a:ln>
            <a:noFill/>
          </a:ln>
          <a:effectLst>
            <a:softEdge rad="112500"/>
          </a:effectLst>
          <a:extLst>
            <a:ext uri="{53640926-AAD7-44D8-BBD7-CCE9431645EC}">
              <a14:shadowObscured xmlns:a14="http://schemas.microsoft.com/office/drawing/2010/main"/>
            </a:ext>
          </a:extLst>
        </p:spPr>
      </p:pic>
      <p:pic>
        <p:nvPicPr>
          <p:cNvPr id="5" name="Slika 4" descr="Nepozabno kulturno doživetje | OŠ Most na Soči">
            <a:extLst>
              <a:ext uri="{FF2B5EF4-FFF2-40B4-BE49-F238E27FC236}">
                <a16:creationId xmlns:a16="http://schemas.microsoft.com/office/drawing/2014/main" id="{0C8F30B4-61A7-44B1-9071-DB03663A3B01}"/>
              </a:ext>
            </a:extLst>
          </p:cNvPr>
          <p:cNvPicPr/>
          <p:nvPr/>
        </p:nvPicPr>
        <p:blipFill rotWithShape="1">
          <a:blip r:embed="rId3">
            <a:extLst>
              <a:ext uri="{28A0092B-C50C-407E-A947-70E740481C1C}">
                <a14:useLocalDpi xmlns:a14="http://schemas.microsoft.com/office/drawing/2010/main" val="0"/>
              </a:ext>
            </a:extLst>
          </a:blip>
          <a:srcRect l="34294" r="22021"/>
          <a:stretch/>
        </p:blipFill>
        <p:spPr bwMode="auto">
          <a:xfrm>
            <a:off x="2281425" y="1197405"/>
            <a:ext cx="1123950" cy="1926590"/>
          </a:xfrm>
          <a:prstGeom prst="rect">
            <a:avLst/>
          </a:prstGeom>
          <a:ln>
            <a:noFill/>
          </a:ln>
          <a:effectLst>
            <a:softEdge rad="112500"/>
          </a:effectLst>
          <a:extLst>
            <a:ext uri="{53640926-AAD7-44D8-BBD7-CCE9431645EC}">
              <a14:shadowObscured xmlns:a14="http://schemas.microsoft.com/office/drawing/2010/main"/>
            </a:ext>
          </a:extLst>
        </p:spPr>
      </p:pic>
      <p:pic>
        <p:nvPicPr>
          <p:cNvPr id="6" name="Slika 5" descr="Balet - Plesni Epicenter">
            <a:extLst>
              <a:ext uri="{FF2B5EF4-FFF2-40B4-BE49-F238E27FC236}">
                <a16:creationId xmlns:a16="http://schemas.microsoft.com/office/drawing/2014/main" id="{92EBA88D-93FC-4F63-A005-23FC1EBCD98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3605027" y="1321865"/>
            <a:ext cx="2133600" cy="1677670"/>
          </a:xfrm>
          <a:prstGeom prst="rect">
            <a:avLst/>
          </a:prstGeom>
          <a:ln>
            <a:noFill/>
          </a:ln>
          <a:effectLst>
            <a:softEdge rad="112500"/>
          </a:effectLst>
        </p:spPr>
      </p:pic>
      <p:pic>
        <p:nvPicPr>
          <p:cNvPr id="7" name="Slika 6" descr="Balet - Plesni Epicenter">
            <a:extLst>
              <a:ext uri="{FF2B5EF4-FFF2-40B4-BE49-F238E27FC236}">
                <a16:creationId xmlns:a16="http://schemas.microsoft.com/office/drawing/2014/main" id="{2011A00C-F64B-438E-AC94-AED0B841778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804502" y="1421242"/>
            <a:ext cx="2790825" cy="1638300"/>
          </a:xfrm>
          <a:prstGeom prst="rect">
            <a:avLst/>
          </a:prstGeom>
          <a:ln>
            <a:noFill/>
          </a:ln>
          <a:effectLst>
            <a:softEdge rad="112500"/>
          </a:effectLst>
        </p:spPr>
      </p:pic>
      <p:sp>
        <p:nvSpPr>
          <p:cNvPr id="8" name="Ovalni oblaček 3">
            <a:extLst>
              <a:ext uri="{FF2B5EF4-FFF2-40B4-BE49-F238E27FC236}">
                <a16:creationId xmlns:a16="http://schemas.microsoft.com/office/drawing/2014/main" id="{AC3A206B-4C61-41DA-89AB-91886499DE3D}"/>
              </a:ext>
            </a:extLst>
          </p:cNvPr>
          <p:cNvSpPr/>
          <p:nvPr/>
        </p:nvSpPr>
        <p:spPr>
          <a:xfrm>
            <a:off x="3300226" y="3283380"/>
            <a:ext cx="2790825" cy="1677670"/>
          </a:xfrm>
          <a:prstGeom prst="wedgeEllipseCallou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sl-SI" sz="1100" dirty="0">
                <a:solidFill>
                  <a:srgbClr val="C00000"/>
                </a:solidFill>
                <a:effectLst/>
                <a:ea typeface="Calibri" panose="020F0502020204030204" pitchFamily="34" charset="0"/>
                <a:cs typeface="Times New Roman" panose="02020603050405020304" pitchFamily="18" charset="0"/>
              </a:rPr>
              <a:t>ZDAJ SE PA UDOBNO NAMESTI. PREDSTAVLJAJ SI, DA SI V OPERI IN SI OGLEJ BALETNO PREDSTAVO PEPELKA.</a:t>
            </a:r>
            <a:endParaRPr lang="sl-SI" sz="1100" dirty="0">
              <a:effectLst/>
              <a:ea typeface="Calibri" panose="020F0502020204030204" pitchFamily="34" charset="0"/>
              <a:cs typeface="Times New Roman" panose="02020603050405020304" pitchFamily="18" charset="0"/>
            </a:endParaRPr>
          </a:p>
          <a:p>
            <a:pPr algn="ctr">
              <a:lnSpc>
                <a:spcPct val="107000"/>
              </a:lnSpc>
              <a:spcAft>
                <a:spcPts val="800"/>
              </a:spcAft>
            </a:pPr>
            <a:r>
              <a:rPr lang="sl-SI" sz="1100" dirty="0">
                <a:effectLst/>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329527198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71F9E22-DA72-453B-9C26-481B28C71004}"/>
              </a:ext>
            </a:extLst>
          </p:cNvPr>
          <p:cNvSpPr>
            <a:spLocks noGrp="1"/>
          </p:cNvSpPr>
          <p:nvPr>
            <p:ph type="title"/>
          </p:nvPr>
        </p:nvSpPr>
        <p:spPr/>
        <p:txBody>
          <a:bodyPr>
            <a:normAutofit fontScale="90000"/>
          </a:bodyPr>
          <a:lstStyle/>
          <a:p>
            <a:r>
              <a:rPr lang="sl-SI" dirty="0"/>
              <a:t>BALETNA PREDSTAVA PEPELKA</a:t>
            </a:r>
          </a:p>
        </p:txBody>
      </p:sp>
      <p:sp>
        <p:nvSpPr>
          <p:cNvPr id="3" name="Označba mesta vsebine 2">
            <a:extLst>
              <a:ext uri="{FF2B5EF4-FFF2-40B4-BE49-F238E27FC236}">
                <a16:creationId xmlns:a16="http://schemas.microsoft.com/office/drawing/2014/main" id="{167D9A31-CF06-43E3-90CD-5041F039E68A}"/>
              </a:ext>
            </a:extLst>
          </p:cNvPr>
          <p:cNvSpPr>
            <a:spLocks noGrp="1"/>
          </p:cNvSpPr>
          <p:nvPr>
            <p:ph idx="1"/>
          </p:nvPr>
        </p:nvSpPr>
        <p:spPr/>
        <p:txBody>
          <a:bodyPr>
            <a:normAutofit/>
          </a:bodyPr>
          <a:lstStyle/>
          <a:p>
            <a:pPr marL="0" indent="0">
              <a:buNone/>
            </a:pPr>
            <a:r>
              <a:rPr lang="sl-SI" b="1" dirty="0">
                <a:solidFill>
                  <a:srgbClr val="FF0000"/>
                </a:solidFill>
              </a:rPr>
              <a:t>OGLED BALETNE PREDSTAVE      </a:t>
            </a:r>
            <a:r>
              <a:rPr lang="sl-SI" dirty="0">
                <a:solidFill>
                  <a:srgbClr val="FF0000"/>
                </a:solidFill>
              </a:rPr>
              <a:t>         </a:t>
            </a:r>
          </a:p>
          <a:p>
            <a:pPr marL="0" indent="0">
              <a:buNone/>
            </a:pPr>
            <a:endParaRPr lang="sl-SI" sz="2600" dirty="0"/>
          </a:p>
          <a:p>
            <a:pPr marL="0" indent="0">
              <a:buNone/>
            </a:pPr>
            <a:r>
              <a:rPr lang="sl-SI" sz="2600" dirty="0"/>
              <a:t>Oglejte si baletno predstavo </a:t>
            </a:r>
            <a:r>
              <a:rPr lang="sl-SI" sz="2600" dirty="0">
                <a:solidFill>
                  <a:srgbClr val="FF0000"/>
                </a:solidFill>
              </a:rPr>
              <a:t>Pepelka</a:t>
            </a:r>
            <a:r>
              <a:rPr lang="sl-SI" sz="2600" dirty="0"/>
              <a:t>. Orkester, ki ga boste slišali je </a:t>
            </a:r>
            <a:r>
              <a:rPr lang="sl-SI" sz="2400" b="1" dirty="0">
                <a:latin typeface="Arial" panose="020B0604020202020204" pitchFamily="34" charset="0"/>
                <a:cs typeface="Arial" panose="020B0604020202020204" pitchFamily="34" charset="0"/>
              </a:rPr>
              <a:t>SIMFONIČNI ORKESTER RADIA IN TELEVIZIJE IZ SANKT PETERSBURGA. </a:t>
            </a:r>
          </a:p>
          <a:p>
            <a:pPr marL="0" indent="0">
              <a:buNone/>
            </a:pPr>
            <a:r>
              <a:rPr lang="sl-SI" sz="2400" dirty="0">
                <a:latin typeface="Arial" panose="020B0604020202020204" pitchFamily="34" charset="0"/>
                <a:cs typeface="Arial" panose="020B0604020202020204" pitchFamily="34" charset="0"/>
              </a:rPr>
              <a:t>Pa vi veste kje je Sankt </a:t>
            </a:r>
            <a:r>
              <a:rPr lang="sl-SI" sz="2400" dirty="0" err="1">
                <a:latin typeface="Arial" panose="020B0604020202020204" pitchFamily="34" charset="0"/>
                <a:cs typeface="Arial" panose="020B0604020202020204" pitchFamily="34" charset="0"/>
              </a:rPr>
              <a:t>Petersburg</a:t>
            </a:r>
            <a:r>
              <a:rPr lang="sl-SI" sz="2400" dirty="0">
                <a:latin typeface="Arial" panose="020B0604020202020204" pitchFamily="34" charset="0"/>
                <a:cs typeface="Arial" panose="020B0604020202020204" pitchFamily="34" charset="0"/>
              </a:rPr>
              <a:t>? Naj vam prišepnem… </a:t>
            </a:r>
          </a:p>
          <a:p>
            <a:pPr marL="0" indent="0">
              <a:buNone/>
            </a:pPr>
            <a:r>
              <a:rPr lang="sl-SI" sz="2400" dirty="0">
                <a:solidFill>
                  <a:srgbClr val="FF0000"/>
                </a:solidFill>
                <a:latin typeface="Arial" panose="020B0604020202020204" pitchFamily="34" charset="0"/>
                <a:cs typeface="Arial" panose="020B0604020202020204" pitchFamily="34" charset="0"/>
              </a:rPr>
              <a:t>V Rusiji je.</a:t>
            </a:r>
          </a:p>
          <a:p>
            <a:pPr marL="0" indent="0">
              <a:buNone/>
            </a:pPr>
            <a:endParaRPr lang="sl-SI" sz="2400" dirty="0">
              <a:solidFill>
                <a:srgbClr val="FF0000"/>
              </a:solidFill>
              <a:latin typeface="Arial" panose="020B0604020202020204" pitchFamily="34" charset="0"/>
              <a:cs typeface="Arial" panose="020B0604020202020204" pitchFamily="34" charset="0"/>
            </a:endParaRPr>
          </a:p>
          <a:p>
            <a:pPr marL="0" indent="0">
              <a:buNone/>
            </a:pPr>
            <a:endParaRPr lang="sl-SI" dirty="0"/>
          </a:p>
        </p:txBody>
      </p:sp>
    </p:spTree>
    <p:extLst>
      <p:ext uri="{BB962C8B-B14F-4D97-AF65-F5344CB8AC3E}">
        <p14:creationId xmlns:p14="http://schemas.microsoft.com/office/powerpoint/2010/main" val="241999098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jeZBesedilom 4">
            <a:extLst>
              <a:ext uri="{FF2B5EF4-FFF2-40B4-BE49-F238E27FC236}">
                <a16:creationId xmlns:a16="http://schemas.microsoft.com/office/drawing/2014/main" id="{AAD97926-E2EC-4C02-A82F-37E65B0D7BAB}"/>
              </a:ext>
            </a:extLst>
          </p:cNvPr>
          <p:cNvSpPr txBox="1"/>
          <p:nvPr/>
        </p:nvSpPr>
        <p:spPr>
          <a:xfrm>
            <a:off x="-619970" y="264425"/>
            <a:ext cx="7832035" cy="646331"/>
          </a:xfrm>
          <a:prstGeom prst="rect">
            <a:avLst/>
          </a:prstGeom>
          <a:noFill/>
        </p:spPr>
        <p:txBody>
          <a:bodyPr wrap="square" rtlCol="0">
            <a:spAutoFit/>
          </a:bodyPr>
          <a:lstStyle/>
          <a:p>
            <a:pPr algn="ctr"/>
            <a:r>
              <a:rPr lang="sl-SI" b="1" dirty="0">
                <a:latin typeface="Arial" panose="020B0604020202020204" pitchFamily="34" charset="0"/>
                <a:cs typeface="Arial" panose="020B0604020202020204" pitchFamily="34" charset="0"/>
              </a:rPr>
              <a:t>SIMFONIČNI ORKESTER RADIA IN TELEVIZIJE IZ SANKT PETERSBURGA</a:t>
            </a:r>
            <a:endParaRPr lang="sl-SI" dirty="0">
              <a:latin typeface="Arial" panose="020B0604020202020204" pitchFamily="34" charset="0"/>
              <a:cs typeface="Arial" panose="020B0604020202020204" pitchFamily="34" charset="0"/>
            </a:endParaRPr>
          </a:p>
        </p:txBody>
      </p:sp>
      <p:pic>
        <p:nvPicPr>
          <p:cNvPr id="4" name="Slika 3">
            <a:extLst>
              <a:ext uri="{FF2B5EF4-FFF2-40B4-BE49-F238E27FC236}">
                <a16:creationId xmlns:a16="http://schemas.microsoft.com/office/drawing/2014/main" id="{6215CBB2-2BE1-4C97-BACB-46B47AD9E6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5195" y="1655520"/>
            <a:ext cx="5923598" cy="2880360"/>
          </a:xfrm>
          <a:prstGeom prst="rect">
            <a:avLst/>
          </a:prstGeom>
        </p:spPr>
      </p:pic>
    </p:spTree>
    <p:extLst>
      <p:ext uri="{BB962C8B-B14F-4D97-AF65-F5344CB8AC3E}">
        <p14:creationId xmlns:p14="http://schemas.microsoft.com/office/powerpoint/2010/main" val="418468161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8DD5F076-2A0C-45A9-A714-9827B1EFFB10}"/>
              </a:ext>
            </a:extLst>
          </p:cNvPr>
          <p:cNvSpPr>
            <a:spLocks noGrp="1"/>
          </p:cNvSpPr>
          <p:nvPr>
            <p:ph idx="1"/>
          </p:nvPr>
        </p:nvSpPr>
        <p:spPr/>
        <p:txBody>
          <a:bodyPr>
            <a:normAutofit/>
          </a:bodyPr>
          <a:lstStyle/>
          <a:p>
            <a:pPr marL="0" indent="0">
              <a:buNone/>
            </a:pPr>
            <a:r>
              <a:rPr lang="sl-SI" dirty="0"/>
              <a:t>Leta 2017 so se na glasbeni šoli v Lendavi odločili, da bodo na oder postavili zelo popularno baletno predstavo Pepelka. Projekta so se ga mladi baletniki zelo veselili. Ustvarjali so jo kar nekaj časa in kasneje imeli več ponovitev predstave. Vsakokrat pa so, ti mladi plesalci, poželi velik aplavz.</a:t>
            </a:r>
          </a:p>
          <a:p>
            <a:endParaRPr lang="sl-SI" dirty="0"/>
          </a:p>
        </p:txBody>
      </p:sp>
    </p:spTree>
    <p:extLst>
      <p:ext uri="{BB962C8B-B14F-4D97-AF65-F5344CB8AC3E}">
        <p14:creationId xmlns:p14="http://schemas.microsoft.com/office/powerpoint/2010/main" val="235731920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F3884E9-BC1C-4F4D-9D04-4DB30F3D9489}"/>
              </a:ext>
            </a:extLst>
          </p:cNvPr>
          <p:cNvSpPr>
            <a:spLocks noGrp="1"/>
          </p:cNvSpPr>
          <p:nvPr>
            <p:ph type="ctrTitle"/>
          </p:nvPr>
        </p:nvSpPr>
        <p:spPr/>
        <p:txBody>
          <a:bodyPr/>
          <a:lstStyle/>
          <a:p>
            <a:r>
              <a:rPr lang="sl-SI" dirty="0">
                <a:solidFill>
                  <a:srgbClr val="FF0000"/>
                </a:solidFill>
              </a:rPr>
              <a:t>NALOGA št.1: </a:t>
            </a:r>
          </a:p>
        </p:txBody>
      </p:sp>
      <p:sp>
        <p:nvSpPr>
          <p:cNvPr id="3" name="Podnaslov 2">
            <a:extLst>
              <a:ext uri="{FF2B5EF4-FFF2-40B4-BE49-F238E27FC236}">
                <a16:creationId xmlns:a16="http://schemas.microsoft.com/office/drawing/2014/main" id="{5F5DD50B-B916-49D4-BFE9-9C8F0E7E1597}"/>
              </a:ext>
            </a:extLst>
          </p:cNvPr>
          <p:cNvSpPr>
            <a:spLocks noGrp="1"/>
          </p:cNvSpPr>
          <p:nvPr>
            <p:ph type="subTitle" idx="1"/>
          </p:nvPr>
        </p:nvSpPr>
        <p:spPr>
          <a:xfrm>
            <a:off x="448965" y="3640685"/>
            <a:ext cx="8093365" cy="1374344"/>
          </a:xfrm>
        </p:spPr>
        <p:txBody>
          <a:bodyPr>
            <a:normAutofit fontScale="92500" lnSpcReduction="20000"/>
          </a:bodyPr>
          <a:lstStyle/>
          <a:p>
            <a:r>
              <a:rPr lang="sl-SI" dirty="0"/>
              <a:t>Na internetu, v leksikonu ali kjerkoli drugje ( vprašaj tudi mamico, očeta, babico, dedka, če vedo o tej zgodbici karkoli povedati )…., poišči zgodbo o Pepelki in jo napiši v zvezek. </a:t>
            </a:r>
          </a:p>
        </p:txBody>
      </p:sp>
      <p:sp>
        <p:nvSpPr>
          <p:cNvPr id="4" name="Pravokotnik 3">
            <a:extLst>
              <a:ext uri="{FF2B5EF4-FFF2-40B4-BE49-F238E27FC236}">
                <a16:creationId xmlns:a16="http://schemas.microsoft.com/office/drawing/2014/main" id="{018CAAE5-23BC-425C-8F16-F06552459533}"/>
              </a:ext>
            </a:extLst>
          </p:cNvPr>
          <p:cNvSpPr/>
          <p:nvPr/>
        </p:nvSpPr>
        <p:spPr>
          <a:xfrm>
            <a:off x="477327" y="2614686"/>
            <a:ext cx="5564475" cy="677108"/>
          </a:xfrm>
          <a:prstGeom prst="rect">
            <a:avLst/>
          </a:prstGeom>
        </p:spPr>
        <p:txBody>
          <a:bodyPr wrap="square">
            <a:spAutoFit/>
          </a:bodyPr>
          <a:lstStyle/>
          <a:p>
            <a:r>
              <a:rPr lang="sl-SI" dirty="0"/>
              <a:t>Napiši naslov v zvezek:</a:t>
            </a:r>
          </a:p>
          <a:p>
            <a:r>
              <a:rPr lang="sl-SI" sz="2000" b="1" u="sng" dirty="0">
                <a:solidFill>
                  <a:srgbClr val="FF0000"/>
                </a:solidFill>
              </a:rPr>
              <a:t>BALETNA PREDSTAVA PEPELKA – zgodba o Pepelki</a:t>
            </a:r>
          </a:p>
        </p:txBody>
      </p:sp>
    </p:spTree>
    <p:extLst>
      <p:ext uri="{BB962C8B-B14F-4D97-AF65-F5344CB8AC3E}">
        <p14:creationId xmlns:p14="http://schemas.microsoft.com/office/powerpoint/2010/main" val="2534167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850</TotalTime>
  <Words>587</Words>
  <Application>Microsoft Office PowerPoint</Application>
  <PresentationFormat>Diaprojekcija na zaslonu (16:9)</PresentationFormat>
  <Paragraphs>58</Paragraphs>
  <Slides>14</Slides>
  <Notes>1</Notes>
  <HiddenSlides>0</HiddenSlides>
  <MMClips>0</MMClips>
  <ScaleCrop>false</ScaleCrop>
  <HeadingPairs>
    <vt:vector size="6" baseType="variant">
      <vt:variant>
        <vt:lpstr>Uporabljene pisave</vt:lpstr>
      </vt:variant>
      <vt:variant>
        <vt:i4>2</vt:i4>
      </vt:variant>
      <vt:variant>
        <vt:lpstr>Tema</vt:lpstr>
      </vt:variant>
      <vt:variant>
        <vt:i4>1</vt:i4>
      </vt:variant>
      <vt:variant>
        <vt:lpstr>Naslovi diapozitivov</vt:lpstr>
      </vt:variant>
      <vt:variant>
        <vt:i4>14</vt:i4>
      </vt:variant>
    </vt:vector>
  </HeadingPairs>
  <TitlesOfParts>
    <vt:vector size="17" baseType="lpstr">
      <vt:lpstr>Arial</vt:lpstr>
      <vt:lpstr>Calibri</vt:lpstr>
      <vt:lpstr>Office Theme</vt:lpstr>
      <vt:lpstr>      KULTURNI DAN</vt:lpstr>
      <vt:lpstr>PowerPointova predstavitev</vt:lpstr>
      <vt:lpstr>PowerPointova predstavitev</vt:lpstr>
      <vt:lpstr>PowerPointova predstavitev</vt:lpstr>
      <vt:lpstr>PowerPointova predstavitev</vt:lpstr>
      <vt:lpstr>BALETNA PREDSTAVA PEPELKA</vt:lpstr>
      <vt:lpstr>PowerPointova predstavitev</vt:lpstr>
      <vt:lpstr>PowerPointova predstavitev</vt:lpstr>
      <vt:lpstr>NALOGA št.1: </vt:lpstr>
      <vt:lpstr>PowerPointova predstavitev</vt:lpstr>
      <vt:lpstr>UPORABIMO TEHNOLOGIJO</vt:lpstr>
      <vt:lpstr>PowerPointova predstavitev</vt:lpstr>
      <vt:lpstr>NALOGA št. 2:</vt:lpstr>
      <vt:lpstr>PowerPointova predstavitev</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Alja Pešak</cp:lastModifiedBy>
  <cp:revision>148</cp:revision>
  <dcterms:created xsi:type="dcterms:W3CDTF">2013-08-21T19:17:07Z</dcterms:created>
  <dcterms:modified xsi:type="dcterms:W3CDTF">2020-04-18T20:41:10Z</dcterms:modified>
</cp:coreProperties>
</file>