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7" r:id="rId5"/>
    <p:sldId id="259" r:id="rId6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3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6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7E23FE2-87FA-450A-A6BA-AF23ABE934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5CB69E2-7123-4307-9A50-392023DC35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899B780-34CF-4E9A-9078-02E236B5A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8B62D-0991-48D9-A9BA-EEF6E97EF476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76F4143-C44C-44D9-B2A4-5DCDB841E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4E8FA16-9419-4D75-B3AF-ED1D66B9F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6E33-8376-4235-81B6-6F56091FB51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33922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94355C7-5147-4498-BB3C-16D5142B6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B369504C-7975-4D98-9510-F0BCE449F6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B7CCB24-878B-4C7A-8457-A58A84A5C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8B62D-0991-48D9-A9BA-EEF6E97EF476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E474E210-6F5C-438A-A826-413067B33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3DF59B6-4D51-456B-9BF8-0D714B9FF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6E33-8376-4235-81B6-6F56091FB51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22057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8B85A6D7-AD1B-45B7-81FE-61F043C76E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4A5717F7-7FAE-42A3-A6E5-9731B8DDF9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663FEC5-0ECE-4FAF-890E-D519482B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8B62D-0991-48D9-A9BA-EEF6E97EF476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3E0BE52-ED97-4245-AF21-ACF756E19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DC71F1C-009D-45C2-BA3D-41221D9A0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6E33-8376-4235-81B6-6F56091FB51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92040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94E70DF-492B-4E53-9F73-17C6F152F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ED0FF95-DB6B-43BD-9F1C-8ABFD461BD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B6BD66C-DD7C-4356-80F4-12A05D738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8B62D-0991-48D9-A9BA-EEF6E97EF476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22A6E84-1C4F-4CE2-8215-B17523554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FCF68AD-8FAA-43CA-BBCC-6FF15ECA6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6E33-8376-4235-81B6-6F56091FB51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77885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F5D4B48-E9B3-4D05-B932-D32D5E888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1D3B3097-EB1D-490F-B4B4-ADA501C67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DB7E155-BAF6-41DA-A87E-A2387A954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8B62D-0991-48D9-A9BA-EEF6E97EF476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8EF4022-270F-4688-9147-B80643C5D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1A3A4F1-3CCD-4D1D-AE40-D735FD3FE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6E33-8376-4235-81B6-6F56091FB51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77989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7067C9B-4552-40BC-A5AB-77C039DEE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86F36F8-D4E8-4892-BE04-EF44393CD8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91732CB0-C1EC-43B8-A8BC-76EA479F13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23D0F648-2603-4A15-AE75-A45517568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8B62D-0991-48D9-A9BA-EEF6E97EF476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9148198C-4A22-42B3-81B5-7364D1EB8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744DEC42-C0CE-4428-B87E-4A6379AF1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6E33-8376-4235-81B6-6F56091FB51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75574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F48AC05-444E-43C6-9945-061FC5554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E51BE455-B67B-4C24-BF1D-5F8EB01480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865078ED-9908-4DF4-8B76-BB0468D086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26E14C2F-B9D6-4C71-9557-8FC6B7A802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E3C85B21-F14C-4D8C-8E80-A46EA01483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8B2BB4C7-6315-4FB8-BD35-DB7006BEA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8B62D-0991-48D9-A9BA-EEF6E97EF476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EFF9BD87-C507-4EEB-8D8F-A57C13A58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C900AEDB-7AC1-4377-926D-23205AD0C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6E33-8376-4235-81B6-6F56091FB51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95146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0A4E887-26DD-4EAF-B0E2-7E57CA147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D586DE09-F23A-45F4-AC27-6A65E5BF3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8B62D-0991-48D9-A9BA-EEF6E97EF476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E3F5B756-BA62-45AA-9A2B-BCBC9385A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EF8406FA-B5BA-484D-9BC5-CECC87889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6E33-8376-4235-81B6-6F56091FB51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36380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0D1D369F-D417-46BF-AA3A-995D88D56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8B62D-0991-48D9-A9BA-EEF6E97EF476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FB4F02DD-AABA-44F4-9B28-B7B321BBC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2A4040A8-5513-4B72-BEC7-A85B00C86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6E33-8376-4235-81B6-6F56091FB51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0319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40879F1-D758-4435-B86C-F04870BD3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43D12B5-E111-4E4B-B6F4-33157AF58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9A0FD4C0-6AF1-4770-8B04-EC19EA5D29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C18FBE81-25CB-47FE-9B03-6B679BB83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8B62D-0991-48D9-A9BA-EEF6E97EF476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5832C785-03C2-4457-B35E-BB4DEEEC3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54A9F1E9-E0BB-41CB-B667-66E401267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6E33-8376-4235-81B6-6F56091FB51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52785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195D30-1955-4C98-BD7D-5BAC618BC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FD76678F-31F5-44AA-991E-B819B6F550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DE1DAB31-E92B-4A9C-BFA0-B71DDDEF3F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4E7FDDE4-AD8D-451C-9A39-F5700382A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8B62D-0991-48D9-A9BA-EEF6E97EF476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A3945A33-59C2-470C-8BE5-99C200BE7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304EA864-DA72-4972-AF2F-F10F9C03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6E33-8376-4235-81B6-6F56091FB51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77992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286BAF3C-252B-4B85-A633-7C7018F37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B301581F-E0E5-407B-8725-9E0E87B7DC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F872B19-9CAD-49AD-A876-42E2326CAD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8B62D-0991-48D9-A9BA-EEF6E97EF476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4351B0A-5FBC-40A2-90AD-95B7A7DAAA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60F920E-2297-40FC-B71C-7CD8C89BCD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26E33-8376-4235-81B6-6F56091FB51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785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hyperlink" Target="https://www.youtube.com/watch?v=5h7KAQg0EMc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jpeg"/><Relationship Id="rId5" Type="http://schemas.openxmlformats.org/officeDocument/2006/relationships/hyperlink" Target="https://www.narodne-pesmi.si/?option=audio&amp;audio_id=352&amp;stran=Narodne%20pesmi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85A435C-1888-4AAE-B30E-B48BCEB9E1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sl-SI" b="1"/>
              <a:t>Pesmice za OPZ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AB31DED-2AEE-480B-91CD-4226525DAC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pPr algn="l"/>
            <a:r>
              <a:rPr lang="sl-SI" sz="2000" dirty="0"/>
              <a:t> Zapojmo skupaj</a:t>
            </a:r>
          </a:p>
          <a:p>
            <a:pPr algn="l"/>
            <a:r>
              <a:rPr lang="sl-SI" sz="2000" dirty="0"/>
              <a:t>(3 korona teden)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childrens choir clipart children choir singing stock vector image ...">
            <a:extLst>
              <a:ext uri="{FF2B5EF4-FFF2-40B4-BE49-F238E27FC236}">
                <a16:creationId xmlns:a16="http://schemas.microsoft.com/office/drawing/2014/main" id="{04FF30DF-2967-454E-BDD1-4E64473A20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4" r="5924"/>
          <a:stretch/>
        </p:blipFill>
        <p:spPr bwMode="auto"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4590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C796FD7-8708-4D88-9635-BA4AA168C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Upevanje</a:t>
            </a:r>
            <a:r>
              <a:rPr lang="sl-SI" dirty="0"/>
              <a:t> zbora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44AD74C-C7B6-4BF5-AFA3-C26A1C6223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l-SI" dirty="0"/>
              <a:t>Danes se </a:t>
            </a:r>
            <a:r>
              <a:rPr lang="sl-SI" dirty="0" err="1"/>
              <a:t>upojte</a:t>
            </a:r>
            <a:r>
              <a:rPr lang="sl-SI" dirty="0"/>
              <a:t> z izmišljanjem svojih zlogov:</a:t>
            </a:r>
          </a:p>
          <a:p>
            <a:r>
              <a:rPr lang="sl-SI" dirty="0"/>
              <a:t>I –</a:t>
            </a:r>
            <a:r>
              <a:rPr lang="sl-SI" dirty="0" err="1"/>
              <a:t>va</a:t>
            </a:r>
            <a:r>
              <a:rPr lang="sl-SI" dirty="0"/>
              <a:t> </a:t>
            </a:r>
            <a:r>
              <a:rPr lang="sl-SI" dirty="0" err="1"/>
              <a:t>ši</a:t>
            </a:r>
            <a:r>
              <a:rPr lang="sl-SI" dirty="0"/>
              <a:t> – </a:t>
            </a:r>
            <a:r>
              <a:rPr lang="sl-SI" dirty="0" err="1"/>
              <a:t>va</a:t>
            </a:r>
            <a:r>
              <a:rPr lang="sl-SI" dirty="0"/>
              <a:t>, I-</a:t>
            </a:r>
            <a:r>
              <a:rPr lang="sl-SI" dirty="0" err="1"/>
              <a:t>va</a:t>
            </a:r>
            <a:r>
              <a:rPr lang="sl-SI" dirty="0"/>
              <a:t>  </a:t>
            </a:r>
            <a:r>
              <a:rPr lang="sl-SI" dirty="0" err="1"/>
              <a:t>ši-va</a:t>
            </a:r>
            <a:r>
              <a:rPr lang="sl-SI" dirty="0"/>
              <a:t>…</a:t>
            </a:r>
          </a:p>
          <a:p>
            <a:r>
              <a:rPr lang="sl-SI" dirty="0"/>
              <a:t>Don – diri – don….</a:t>
            </a:r>
          </a:p>
          <a:p>
            <a:r>
              <a:rPr lang="sl-SI" dirty="0"/>
              <a:t>Malo se še razgibajte (glava levo – desno, ste drevo, ki se z vejami dotika tal ali sega v nebo…)</a:t>
            </a:r>
          </a:p>
          <a:p>
            <a:pPr marL="0" indent="0">
              <a:buNone/>
            </a:pPr>
            <a:r>
              <a:rPr lang="sl-SI" dirty="0"/>
              <a:t>Za </a:t>
            </a:r>
            <a:r>
              <a:rPr lang="sl-SI" dirty="0" err="1"/>
              <a:t>upevanje</a:t>
            </a:r>
            <a:r>
              <a:rPr lang="sl-SI" dirty="0"/>
              <a:t> zapojte še pesmico Abraham ima sedem sinov.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Ko ste to naredili, imate grla ogreta in ste pripravljeni na današnje pesmice. Le veselo zapojte in k petju povabite tudi svoje starše. </a:t>
            </a:r>
          </a:p>
          <a:p>
            <a:pPr marL="0" indent="0">
              <a:buNone/>
            </a:pPr>
            <a:r>
              <a:rPr lang="sl-SI" dirty="0"/>
              <a:t>Lahko pa v roke vzamete kamenčke ali kakšen drug „boben“ in se spremljate.</a:t>
            </a:r>
          </a:p>
        </p:txBody>
      </p:sp>
    </p:spTree>
    <p:extLst>
      <p:ext uri="{BB962C8B-B14F-4D97-AF65-F5344CB8AC3E}">
        <p14:creationId xmlns:p14="http://schemas.microsoft.com/office/powerpoint/2010/main" val="3594333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 descr="Slika, ki vsebuje besede glodavec, risba, majhno, pes&#10;&#10;Opis je samodejno ustvarjen">
            <a:extLst>
              <a:ext uri="{FF2B5EF4-FFF2-40B4-BE49-F238E27FC236}">
                <a16:creationId xmlns:a16="http://schemas.microsoft.com/office/drawing/2014/main" id="{AFCAC87F-D6C0-4095-893B-E86BDF288E6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90" y="249847"/>
            <a:ext cx="8241327" cy="6180995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433F0BB4-92A8-4E16-888E-998CCD83C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FF0000"/>
                </a:solidFill>
              </a:rPr>
              <a:t>Miška in mavrica</a:t>
            </a:r>
          </a:p>
        </p:txBody>
      </p:sp>
      <p:pic>
        <p:nvPicPr>
          <p:cNvPr id="4" name="Miska in mavrica HITRAmp3">
            <a:hlinkClick r:id="" action="ppaction://media"/>
            <a:extLst>
              <a:ext uri="{FF2B5EF4-FFF2-40B4-BE49-F238E27FC236}">
                <a16:creationId xmlns:a16="http://schemas.microsoft.com/office/drawing/2014/main" id="{13D01C8C-E90A-439E-AB14-C5D543BCC0AF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92035" y="3146365"/>
            <a:ext cx="609600" cy="609600"/>
          </a:xfrm>
        </p:spPr>
      </p:pic>
      <p:sp>
        <p:nvSpPr>
          <p:cNvPr id="5" name="Pravokotnik 4">
            <a:extLst>
              <a:ext uri="{FF2B5EF4-FFF2-40B4-BE49-F238E27FC236}">
                <a16:creationId xmlns:a16="http://schemas.microsoft.com/office/drawing/2014/main" id="{67F06805-CA37-4FB7-A581-E807BD7E2E95}"/>
              </a:ext>
            </a:extLst>
          </p:cNvPr>
          <p:cNvSpPr/>
          <p:nvPr/>
        </p:nvSpPr>
        <p:spPr>
          <a:xfrm>
            <a:off x="1557402" y="1332706"/>
            <a:ext cx="306847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/>
              <a:t> </a:t>
            </a:r>
          </a:p>
          <a:p>
            <a:r>
              <a:rPr lang="sl-SI" dirty="0"/>
              <a:t> </a:t>
            </a:r>
          </a:p>
          <a:p>
            <a:r>
              <a:rPr lang="sl-SI" sz="2000" dirty="0"/>
              <a:t>Miške male smo se zbrale,</a:t>
            </a:r>
          </a:p>
          <a:p>
            <a:r>
              <a:rPr lang="sl-SI" sz="2000" dirty="0"/>
              <a:t>Kolo, kolo zaplesale;</a:t>
            </a:r>
          </a:p>
          <a:p>
            <a:r>
              <a:rPr lang="sl-SI" sz="2000" dirty="0"/>
              <a:t>sonce sije, dežek gre</a:t>
            </a:r>
          </a:p>
          <a:p>
            <a:r>
              <a:rPr lang="sl-SI" sz="2000" dirty="0"/>
              <a:t>mavrica je čez polje.</a:t>
            </a:r>
          </a:p>
          <a:p>
            <a:r>
              <a:rPr lang="sl-SI" sz="2000" dirty="0"/>
              <a:t>Vse zelene rosne veje,</a:t>
            </a:r>
          </a:p>
          <a:p>
            <a:r>
              <a:rPr lang="sl-SI" sz="2000" dirty="0"/>
              <a:t>skozi nje se sonce smeje;</a:t>
            </a:r>
          </a:p>
          <a:p>
            <a:r>
              <a:rPr lang="sl-SI" sz="2000" dirty="0"/>
              <a:t>sonce sije, dežek gre</a:t>
            </a:r>
          </a:p>
          <a:p>
            <a:r>
              <a:rPr lang="sl-SI" sz="2000" dirty="0"/>
              <a:t>mavrica je čez polje.</a:t>
            </a:r>
          </a:p>
          <a:p>
            <a:r>
              <a:rPr lang="sl-SI" sz="2000" dirty="0"/>
              <a:t>Miške male smo se zbrale,</a:t>
            </a:r>
          </a:p>
          <a:p>
            <a:r>
              <a:rPr lang="sl-SI" sz="2000" dirty="0"/>
              <a:t>Kolo, kolo zaplesale,</a:t>
            </a:r>
          </a:p>
          <a:p>
            <a:r>
              <a:rPr lang="sl-SI" sz="2000" dirty="0"/>
              <a:t>Ju(u)huhu!</a:t>
            </a:r>
          </a:p>
        </p:txBody>
      </p:sp>
      <p:sp>
        <p:nvSpPr>
          <p:cNvPr id="8" name="Oblaček govora: pravokotnik z zaobljenimi vogali 7">
            <a:extLst>
              <a:ext uri="{FF2B5EF4-FFF2-40B4-BE49-F238E27FC236}">
                <a16:creationId xmlns:a16="http://schemas.microsoft.com/office/drawing/2014/main" id="{0E226A53-412F-4101-8A2A-31F7D936E57B}"/>
              </a:ext>
            </a:extLst>
          </p:cNvPr>
          <p:cNvSpPr/>
          <p:nvPr/>
        </p:nvSpPr>
        <p:spPr>
          <a:xfrm>
            <a:off x="6519399" y="427158"/>
            <a:ext cx="3787036" cy="1601729"/>
          </a:xfrm>
          <a:prstGeom prst="wedgeRoundRectCallout">
            <a:avLst>
              <a:gd name="adj1" fmla="val 23781"/>
              <a:gd name="adj2" fmla="val 11484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</a:rPr>
              <a:t>Pesmico seveda že vsi znate na pamet. Danes jo zapojte ob klavirski spremljavi in se spremljajte z drobnimi  kamenčki. </a:t>
            </a:r>
          </a:p>
        </p:txBody>
      </p:sp>
    </p:spTree>
    <p:extLst>
      <p:ext uri="{BB962C8B-B14F-4D97-AF65-F5344CB8AC3E}">
        <p14:creationId xmlns:p14="http://schemas.microsoft.com/office/powerpoint/2010/main" val="194778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5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11C99AF-9767-4229-B1E4-A1D89CE28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656" y="133630"/>
            <a:ext cx="10515600" cy="1325563"/>
          </a:xfrm>
        </p:spPr>
        <p:txBody>
          <a:bodyPr/>
          <a:lstStyle/>
          <a:p>
            <a:r>
              <a:rPr lang="sl-SI" dirty="0">
                <a:solidFill>
                  <a:srgbClr val="FF0000"/>
                </a:solidFill>
              </a:rPr>
              <a:t>Moj </a:t>
            </a:r>
            <a:r>
              <a:rPr lang="sl-SI" dirty="0" err="1">
                <a:solidFill>
                  <a:srgbClr val="FF0000"/>
                </a:solidFill>
              </a:rPr>
              <a:t>megazaver</a:t>
            </a:r>
            <a:endParaRPr lang="sl-SI" dirty="0">
              <a:solidFill>
                <a:srgbClr val="FF0000"/>
              </a:solidFill>
            </a:endParaRPr>
          </a:p>
        </p:txBody>
      </p:sp>
      <p:pic>
        <p:nvPicPr>
          <p:cNvPr id="4" name="Moj megazaver OPZ">
            <a:hlinkClick r:id="" action="ppaction://media"/>
            <a:extLst>
              <a:ext uri="{FF2B5EF4-FFF2-40B4-BE49-F238E27FC236}">
                <a16:creationId xmlns:a16="http://schemas.microsoft.com/office/drawing/2014/main" id="{485C893F-25F4-431A-8CD8-9EE0FD9ACD89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51098" y="4809700"/>
            <a:ext cx="609600" cy="609600"/>
          </a:xfrm>
        </p:spPr>
      </p:pic>
      <p:sp>
        <p:nvSpPr>
          <p:cNvPr id="5" name="Pravokotnik 4">
            <a:extLst>
              <a:ext uri="{FF2B5EF4-FFF2-40B4-BE49-F238E27FC236}">
                <a16:creationId xmlns:a16="http://schemas.microsoft.com/office/drawing/2014/main" id="{B6ED0B11-1D0F-455B-82E4-B02D40791F9F}"/>
              </a:ext>
            </a:extLst>
          </p:cNvPr>
          <p:cNvSpPr/>
          <p:nvPr/>
        </p:nvSpPr>
        <p:spPr>
          <a:xfrm>
            <a:off x="688656" y="1025568"/>
            <a:ext cx="5063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>
                <a:hlinkClick r:id="rId5"/>
              </a:rPr>
              <a:t>https://www.youtube.com/watch?v=5h7KAQg0EMc</a:t>
            </a:r>
            <a:endParaRPr lang="sl-SI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0E18B6A5-79B1-429E-9A99-381214EF6A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5421" y="1720350"/>
            <a:ext cx="6508379" cy="4589358"/>
          </a:xfrm>
          <a:prstGeom prst="rect">
            <a:avLst/>
          </a:prstGeom>
        </p:spPr>
      </p:pic>
      <p:sp>
        <p:nvSpPr>
          <p:cNvPr id="7" name="Oblaček govora: pravokotnik z zaobljenimi vogali 6">
            <a:extLst>
              <a:ext uri="{FF2B5EF4-FFF2-40B4-BE49-F238E27FC236}">
                <a16:creationId xmlns:a16="http://schemas.microsoft.com/office/drawing/2014/main" id="{4F23EC96-9BF8-41D2-AF05-6D74E19B6F94}"/>
              </a:ext>
            </a:extLst>
          </p:cNvPr>
          <p:cNvSpPr/>
          <p:nvPr/>
        </p:nvSpPr>
        <p:spPr>
          <a:xfrm>
            <a:off x="838200" y="1919876"/>
            <a:ext cx="3035396" cy="1833995"/>
          </a:xfrm>
          <a:prstGeom prst="wedgeRoundRectCallout">
            <a:avLst>
              <a:gd name="adj1" fmla="val -16408"/>
              <a:gd name="adj2" fmla="val 10010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Pesmico najprej poslušaj v izvedbi pevcev glasbene šole Ormož ter obnovi besedilo, nato pa jo zapoj še ob klavirski spremljavi.</a:t>
            </a: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A12F52EC-7659-438E-B93A-199D94353B46}"/>
              </a:ext>
            </a:extLst>
          </p:cNvPr>
          <p:cNvSpPr/>
          <p:nvPr/>
        </p:nvSpPr>
        <p:spPr>
          <a:xfrm>
            <a:off x="820793" y="1286725"/>
            <a:ext cx="4024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/>
              <a:t>(Koncert učencev Glasbene šole Ormož) </a:t>
            </a:r>
          </a:p>
        </p:txBody>
      </p:sp>
    </p:spTree>
    <p:extLst>
      <p:ext uri="{BB962C8B-B14F-4D97-AF65-F5344CB8AC3E}">
        <p14:creationId xmlns:p14="http://schemas.microsoft.com/office/powerpoint/2010/main" val="191560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9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laček govora: pravokotnik z zaobljenimi vogali 8">
            <a:extLst>
              <a:ext uri="{FF2B5EF4-FFF2-40B4-BE49-F238E27FC236}">
                <a16:creationId xmlns:a16="http://schemas.microsoft.com/office/drawing/2014/main" id="{3A318937-FBE1-4365-B621-3C2C6D923957}"/>
              </a:ext>
            </a:extLst>
          </p:cNvPr>
          <p:cNvSpPr/>
          <p:nvPr/>
        </p:nvSpPr>
        <p:spPr>
          <a:xfrm>
            <a:off x="4737972" y="1717542"/>
            <a:ext cx="5091828" cy="1718459"/>
          </a:xfrm>
          <a:prstGeom prst="wedgeRoundRectCallout">
            <a:avLst>
              <a:gd name="adj1" fmla="val -20592"/>
              <a:gd name="adj2" fmla="val 8444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93B3B9B-3EB3-4846-8D8B-A3C9D9618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5056"/>
          </a:xfrm>
        </p:spPr>
        <p:txBody>
          <a:bodyPr/>
          <a:lstStyle/>
          <a:p>
            <a:r>
              <a:rPr lang="sl-SI" dirty="0">
                <a:solidFill>
                  <a:srgbClr val="FF0000"/>
                </a:solidFill>
              </a:rPr>
              <a:t>Oj, lepo je res na deželi</a:t>
            </a:r>
          </a:p>
        </p:txBody>
      </p:sp>
      <p:pic>
        <p:nvPicPr>
          <p:cNvPr id="4" name="Oj lepo je res na deželi KL SPR">
            <a:hlinkClick r:id="" action="ppaction://media"/>
            <a:extLst>
              <a:ext uri="{FF2B5EF4-FFF2-40B4-BE49-F238E27FC236}">
                <a16:creationId xmlns:a16="http://schemas.microsoft.com/office/drawing/2014/main" id="{B1AC9F34-2AC7-47EB-B4B5-F241B263A11F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96000" y="4105315"/>
            <a:ext cx="609600" cy="609600"/>
          </a:xfrm>
        </p:spPr>
      </p:pic>
      <p:sp>
        <p:nvSpPr>
          <p:cNvPr id="5" name="Pravokotnik 4">
            <a:extLst>
              <a:ext uri="{FF2B5EF4-FFF2-40B4-BE49-F238E27FC236}">
                <a16:creationId xmlns:a16="http://schemas.microsoft.com/office/drawing/2014/main" id="{148D003C-6B82-40CE-8EA3-C438392C3861}"/>
              </a:ext>
            </a:extLst>
          </p:cNvPr>
          <p:cNvSpPr/>
          <p:nvPr/>
        </p:nvSpPr>
        <p:spPr>
          <a:xfrm>
            <a:off x="1006258" y="1710541"/>
            <a:ext cx="3048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b="0" i="1" dirty="0">
                <a:solidFill>
                  <a:srgbClr val="65594B"/>
                </a:solidFill>
                <a:effectLst/>
                <a:latin typeface="Trebuchet MS" panose="020B0603020202020204" pitchFamily="34" charset="0"/>
              </a:rPr>
              <a:t>Oj, lepo je res na deželi,</a:t>
            </a:r>
            <a:br>
              <a:rPr lang="sl-SI" dirty="0"/>
            </a:br>
            <a:r>
              <a:rPr lang="sl-SI" b="0" i="1" dirty="0">
                <a:solidFill>
                  <a:srgbClr val="65594B"/>
                </a:solidFill>
                <a:effectLst/>
                <a:latin typeface="Trebuchet MS" panose="020B0603020202020204" pitchFamily="34" charset="0"/>
              </a:rPr>
              <a:t>kjer </a:t>
            </a:r>
            <a:r>
              <a:rPr lang="sl-SI" b="0" i="1" dirty="0" err="1">
                <a:solidFill>
                  <a:srgbClr val="65594B"/>
                </a:solidFill>
                <a:effectLst/>
                <a:latin typeface="Trebuchet MS" panose="020B0603020202020204" pitchFamily="34" charset="0"/>
              </a:rPr>
              <a:t>hiš'ca</a:t>
            </a:r>
            <a:r>
              <a:rPr lang="sl-SI" b="0" i="1" dirty="0">
                <a:solidFill>
                  <a:srgbClr val="65594B"/>
                </a:solidFill>
                <a:effectLst/>
                <a:latin typeface="Trebuchet MS" panose="020B0603020202020204" pitchFamily="34" charset="0"/>
              </a:rPr>
              <a:t> na samem stoji.</a:t>
            </a:r>
            <a:br>
              <a:rPr lang="sl-SI" dirty="0"/>
            </a:br>
            <a:br>
              <a:rPr lang="sl-SI" dirty="0"/>
            </a:br>
            <a:r>
              <a:rPr lang="sl-SI" b="0" i="1" dirty="0" err="1">
                <a:solidFill>
                  <a:srgbClr val="65594B"/>
                </a:solidFill>
                <a:effectLst/>
                <a:latin typeface="Trebuchet MS" panose="020B0603020202020204" pitchFamily="34" charset="0"/>
              </a:rPr>
              <a:t>Okol</a:t>
            </a:r>
            <a:r>
              <a:rPr lang="sl-SI" b="0" i="1" dirty="0">
                <a:solidFill>
                  <a:srgbClr val="65594B"/>
                </a:solidFill>
                <a:effectLst/>
                <a:latin typeface="Trebuchet MS" panose="020B0603020202020204" pitchFamily="34" charset="0"/>
              </a:rPr>
              <a:t>' so pa </a:t>
            </a:r>
            <a:r>
              <a:rPr lang="sl-SI" b="0" i="1" dirty="0" err="1">
                <a:solidFill>
                  <a:srgbClr val="65594B"/>
                </a:solidFill>
                <a:effectLst/>
                <a:latin typeface="Trebuchet MS" panose="020B0603020202020204" pitchFamily="34" charset="0"/>
              </a:rPr>
              <a:t>traunči</a:t>
            </a:r>
            <a:r>
              <a:rPr lang="sl-SI" b="0" i="1" dirty="0">
                <a:solidFill>
                  <a:srgbClr val="65594B"/>
                </a:solidFill>
                <a:effectLst/>
                <a:latin typeface="Trebuchet MS" panose="020B0603020202020204" pitchFamily="34" charset="0"/>
              </a:rPr>
              <a:t> zeleni,</a:t>
            </a:r>
            <a:br>
              <a:rPr lang="sl-SI" dirty="0"/>
            </a:br>
            <a:r>
              <a:rPr lang="sl-SI" b="0" i="1" dirty="0">
                <a:solidFill>
                  <a:srgbClr val="65594B"/>
                </a:solidFill>
                <a:effectLst/>
                <a:latin typeface="Trebuchet MS" panose="020B0603020202020204" pitchFamily="34" charset="0"/>
              </a:rPr>
              <a:t>to mene najbolj veseli.</a:t>
            </a:r>
            <a:br>
              <a:rPr lang="sl-SI" dirty="0"/>
            </a:br>
            <a:br>
              <a:rPr lang="sl-SI" dirty="0"/>
            </a:br>
            <a:r>
              <a:rPr lang="sl-SI" b="0" i="1" dirty="0">
                <a:solidFill>
                  <a:srgbClr val="65594B"/>
                </a:solidFill>
                <a:effectLst/>
                <a:latin typeface="Trebuchet MS" panose="020B0603020202020204" pitchFamily="34" charset="0"/>
              </a:rPr>
              <a:t>Vsak kmetič 'ma svoje veselje</a:t>
            </a:r>
            <a:br>
              <a:rPr lang="sl-SI" dirty="0"/>
            </a:br>
            <a:r>
              <a:rPr lang="sl-SI" b="0" i="1" dirty="0">
                <a:solidFill>
                  <a:srgbClr val="65594B"/>
                </a:solidFill>
                <a:effectLst/>
                <a:latin typeface="Trebuchet MS" panose="020B0603020202020204" pitchFamily="34" charset="0"/>
              </a:rPr>
              <a:t>če pridno, pošteno živi.</a:t>
            </a:r>
            <a:br>
              <a:rPr lang="sl-SI" dirty="0"/>
            </a:br>
            <a:br>
              <a:rPr lang="sl-SI" dirty="0"/>
            </a:br>
            <a:r>
              <a:rPr lang="sl-SI" b="0" i="1" dirty="0">
                <a:solidFill>
                  <a:srgbClr val="65594B"/>
                </a:solidFill>
                <a:effectLst/>
                <a:latin typeface="Trebuchet MS" panose="020B0603020202020204" pitchFamily="34" charset="0"/>
              </a:rPr>
              <a:t>Čez dan si zažvižga, za poje,</a:t>
            </a:r>
            <a:br>
              <a:rPr lang="sl-SI" dirty="0"/>
            </a:br>
            <a:r>
              <a:rPr lang="sl-SI" b="0" i="1" dirty="0">
                <a:solidFill>
                  <a:srgbClr val="65594B"/>
                </a:solidFill>
                <a:effectLst/>
                <a:latin typeface="Trebuchet MS" panose="020B0603020202020204" pitchFamily="34" charset="0"/>
              </a:rPr>
              <a:t>zvečer pa prav sladko zaspi.</a:t>
            </a:r>
            <a:endParaRPr lang="sl-SI" dirty="0"/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5B5B6230-E00A-487F-82CB-5E06E1BEA76D}"/>
              </a:ext>
            </a:extLst>
          </p:cNvPr>
          <p:cNvSpPr/>
          <p:nvPr/>
        </p:nvSpPr>
        <p:spPr>
          <a:xfrm>
            <a:off x="688931" y="1038697"/>
            <a:ext cx="90563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hlinkClick r:id="rId5"/>
              </a:rPr>
              <a:t>https://www.narodne-pesmi.si/?option=audio&amp;audio_id=352&amp;stran=Narodne%20pesmi</a:t>
            </a:r>
            <a:endParaRPr lang="sl-SI" dirty="0"/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F3512665-0973-40FE-AA72-5A1F5B475AD3}"/>
              </a:ext>
            </a:extLst>
          </p:cNvPr>
          <p:cNvSpPr txBox="1"/>
          <p:nvPr/>
        </p:nvSpPr>
        <p:spPr>
          <a:xfrm>
            <a:off x="5549030" y="4875234"/>
            <a:ext cx="3382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Klavirska spremljava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4BA780DD-7486-4433-92CF-6818D0B58EA5}"/>
              </a:ext>
            </a:extLst>
          </p:cNvPr>
          <p:cNvSpPr txBox="1"/>
          <p:nvPr/>
        </p:nvSpPr>
        <p:spPr>
          <a:xfrm>
            <a:off x="5217089" y="1963753"/>
            <a:ext cx="47473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Tale pesmica bo za nekatere pevce čisto nova (naučite se jo po posnetku),  drugi pa jo ponovite in korajžno zapojte ob spodnji klavirski spremljavi.</a:t>
            </a:r>
          </a:p>
        </p:txBody>
      </p:sp>
      <p:pic>
        <p:nvPicPr>
          <p:cNvPr id="3074" name="Picture 2" descr="ljudskepesmi Instagram posts (photos and videos) - Picuki.com">
            <a:extLst>
              <a:ext uri="{FF2B5EF4-FFF2-40B4-BE49-F238E27FC236}">
                <a16:creationId xmlns:a16="http://schemas.microsoft.com/office/drawing/2014/main" id="{321D8349-FEED-4E12-9C2C-7D18803B2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3276482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36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8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249</Words>
  <Application>Microsoft Office PowerPoint</Application>
  <PresentationFormat>Širokozaslonsko</PresentationFormat>
  <Paragraphs>36</Paragraphs>
  <Slides>5</Slides>
  <Notes>0</Notes>
  <HiddenSlides>0</HiddenSlides>
  <MMClips>3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Trebuchet MS</vt:lpstr>
      <vt:lpstr>Officeova tema</vt:lpstr>
      <vt:lpstr>Pesmice za OPZ</vt:lpstr>
      <vt:lpstr>Upevanje zbora</vt:lpstr>
      <vt:lpstr>Miška in mavrica</vt:lpstr>
      <vt:lpstr>Moj megazaver</vt:lpstr>
      <vt:lpstr>Oj, lepo je res na deželi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Pesmice za OPZ</dc:title>
  <dc:creator>a2013</dc:creator>
  <cp:lastModifiedBy>a2013</cp:lastModifiedBy>
  <cp:revision>6</cp:revision>
  <dcterms:created xsi:type="dcterms:W3CDTF">2020-04-08T08:29:55Z</dcterms:created>
  <dcterms:modified xsi:type="dcterms:W3CDTF">2020-04-08T09:30:06Z</dcterms:modified>
</cp:coreProperties>
</file>