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4" r:id="rId3"/>
    <p:sldId id="339" r:id="rId4"/>
    <p:sldId id="351" r:id="rId5"/>
    <p:sldId id="314" r:id="rId6"/>
    <p:sldId id="340" r:id="rId7"/>
    <p:sldId id="345" r:id="rId8"/>
    <p:sldId id="338" r:id="rId9"/>
    <p:sldId id="361" r:id="rId10"/>
    <p:sldId id="363" r:id="rId11"/>
    <p:sldId id="342" r:id="rId12"/>
    <p:sldId id="343" r:id="rId13"/>
    <p:sldId id="341" r:id="rId14"/>
    <p:sldId id="344" r:id="rId15"/>
    <p:sldId id="311" r:id="rId16"/>
    <p:sldId id="362" r:id="rId17"/>
    <p:sldId id="318" r:id="rId18"/>
    <p:sldId id="325" r:id="rId19"/>
    <p:sldId id="357" r:id="rId20"/>
    <p:sldId id="358" r:id="rId21"/>
    <p:sldId id="359" r:id="rId22"/>
    <p:sldId id="360" r:id="rId23"/>
    <p:sldId id="352" r:id="rId24"/>
    <p:sldId id="364" r:id="rId25"/>
    <p:sldId id="332" r:id="rId26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BFD"/>
    <a:srgbClr val="FFFFCC"/>
    <a:srgbClr val="0099FF"/>
    <a:srgbClr val="A3FBBE"/>
    <a:srgbClr val="CECEEF"/>
    <a:srgbClr val="A5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420" y="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CC25-CC90-42E5-8C35-B730B7E34A46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60170-CD85-4280-B33A-6584F5C451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4455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2C6554-E30D-4C30-BC04-09744898AD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861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dirty="0" smtClean="0"/>
              <a:t>V ospredju naših prizadevanj …</a:t>
            </a:r>
            <a:r>
              <a:rPr lang="sl-SI" dirty="0" smtClean="0"/>
              <a:t>SPODBUDE za ustvarjalnost so zelo pomembne.</a:t>
            </a:r>
          </a:p>
          <a:p>
            <a:r>
              <a:rPr lang="sl-SI" dirty="0" smtClean="0"/>
              <a:t>KATERI PRISTOPI SO VAM BLIŽJI?  ZAKAJ?</a:t>
            </a: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54-E30D-4C30-BC04-09744898ADFB}" type="slidenum">
              <a:rPr lang="sl-SI" altLang="sl-SI" smtClean="0"/>
              <a:pPr/>
              <a:t>5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945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54-E30D-4C30-BC04-09744898ADFB}" type="slidenum">
              <a:rPr lang="sl-SI" altLang="sl-SI" smtClean="0"/>
              <a:pPr/>
              <a:t>6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496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3482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C6DBE3-70F7-4EB2-8FB2-7B35AF790C21}" type="slidenum">
              <a:rPr lang="sl-SI" altLang="sl-SI" smtClean="0"/>
              <a:pPr eaLnBrk="1" hangingPunct="1">
                <a:spcBef>
                  <a:spcPct val="0"/>
                </a:spcBef>
              </a:pPr>
              <a:t>9</a:t>
            </a:fld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Družbeno žgočih tem pri pouku ni mogoče prezreti,</a:t>
            </a:r>
            <a:r>
              <a:rPr lang="sl-SI" baseline="0" dirty="0" smtClean="0"/>
              <a:t> saj so del dijakovega in učiteljevega življenja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4FBC-6318-46B3-A14B-DB8808C9D22E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2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5545" tIns="95545" rIns="95545" bIns="95545" anchor="t" anchorCtr="0">
            <a:noAutofit/>
          </a:bodyPr>
          <a:lstStyle/>
          <a:p>
            <a:pPr marL="226748" indent="-226748">
              <a:lnSpc>
                <a:spcPct val="80000"/>
              </a:lnSpc>
              <a:spcBef>
                <a:spcPts val="992"/>
              </a:spcBef>
              <a:buClr>
                <a:srgbClr val="FF0000"/>
              </a:buClr>
              <a:buSzPts val="2590"/>
              <a:buFont typeface="Calibri" panose="020F0502020204030204" pitchFamily="34" charset="0"/>
              <a:buChar char="•"/>
            </a:pPr>
            <a:r>
              <a:rPr lang="sl-SI" b="1" dirty="0">
                <a:solidFill>
                  <a:srgbClr val="C00000"/>
                </a:solidFill>
              </a:rPr>
              <a:t>Pridobiti </a:t>
            </a:r>
            <a:r>
              <a:rPr lang="sl-SI" dirty="0"/>
              <a:t>vpogled v cilje, standarde in vsebine, ki so primerni za pouk na daljavo.</a:t>
            </a:r>
            <a:endParaRPr lang="sl-SI" u="sng" dirty="0">
              <a:solidFill>
                <a:srgbClr val="FF0000"/>
              </a:solidFill>
            </a:endParaRPr>
          </a:p>
          <a:p>
            <a:pPr marL="226748" indent="-226748">
              <a:lnSpc>
                <a:spcPct val="80000"/>
              </a:lnSpc>
              <a:spcBef>
                <a:spcPts val="992"/>
              </a:spcBef>
              <a:buClr>
                <a:srgbClr val="FF0000"/>
              </a:buClr>
              <a:buSzPts val="2590"/>
              <a:buChar char="•"/>
            </a:pPr>
            <a:r>
              <a:rPr lang="sl-SI" b="1" dirty="0">
                <a:solidFill>
                  <a:srgbClr val="C00000"/>
                </a:solidFill>
              </a:rPr>
              <a:t>Načrtovati pouk </a:t>
            </a:r>
            <a:r>
              <a:rPr lang="sl-SI" dirty="0"/>
              <a:t>v skladu s sodobnimi pristopi, ki omogočajo pouk na daljavo in v učilnicah </a:t>
            </a:r>
            <a:endParaRPr lang="sl-SI" dirty="0" smtClean="0"/>
          </a:p>
          <a:p>
            <a:pPr marL="226748" indent="-226748">
              <a:lnSpc>
                <a:spcPct val="80000"/>
              </a:lnSpc>
              <a:spcBef>
                <a:spcPts val="992"/>
              </a:spcBef>
              <a:buClr>
                <a:srgbClr val="FF0000"/>
              </a:buClr>
              <a:buSzPts val="2590"/>
              <a:buChar char="•"/>
            </a:pPr>
            <a:r>
              <a:rPr lang="sl-SI" b="1" dirty="0" smtClean="0">
                <a:solidFill>
                  <a:srgbClr val="C00000"/>
                </a:solidFill>
              </a:rPr>
              <a:t>Načrtovati </a:t>
            </a:r>
            <a:r>
              <a:rPr lang="sl-SI" b="1" dirty="0">
                <a:solidFill>
                  <a:srgbClr val="C00000"/>
                </a:solidFill>
              </a:rPr>
              <a:t>sklop, </a:t>
            </a:r>
            <a:r>
              <a:rPr lang="sl-SI" dirty="0"/>
              <a:t>ki omogoča sodoben </a:t>
            </a:r>
            <a:r>
              <a:rPr lang="sl-SI"/>
              <a:t>pristop </a:t>
            </a:r>
            <a:endParaRPr lang="sl-SI" dirty="0" smtClean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82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764704"/>
            <a:ext cx="7772400" cy="14700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 smtClean="0"/>
              <a:t>Click</a:t>
            </a:r>
            <a:r>
              <a:rPr lang="sl-SI" altLang="sl-SI" noProof="0" dirty="0" smtClean="0"/>
              <a:t> to </a:t>
            </a:r>
            <a:r>
              <a:rPr lang="sl-SI" altLang="sl-SI" noProof="0" dirty="0" err="1" smtClean="0"/>
              <a:t>edit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Master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title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style</a:t>
            </a:r>
            <a:endParaRPr lang="sl-SI" altLang="sl-SI" noProof="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4653136"/>
            <a:ext cx="6400800" cy="792088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 smtClean="0"/>
              <a:t>Click</a:t>
            </a:r>
            <a:r>
              <a:rPr lang="sl-SI" altLang="sl-SI" noProof="0" dirty="0" smtClean="0"/>
              <a:t> to </a:t>
            </a:r>
            <a:r>
              <a:rPr lang="sl-SI" altLang="sl-SI" noProof="0" dirty="0" err="1" smtClean="0"/>
              <a:t>edit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Master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subtitle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style</a:t>
            </a:r>
            <a:endParaRPr lang="sl-SI" altLang="sl-SI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168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30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C2B8-6635-49F2-976D-551D727D9D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98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87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1912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30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955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603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41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1407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7012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337"/>
            <a:ext cx="9144000" cy="10040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pPr algn="ctr"/>
            <a:r>
              <a:rPr lang="sl-SI" dirty="0" smtClean="0"/>
              <a:t>Študijsko srečanje za učitelje družboslovja v SPI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Več-perspektivnost kot didaktično načelo pri pouku družboslovja</a:t>
            </a:r>
          </a:p>
          <a:p>
            <a:r>
              <a:rPr lang="sl-SI" dirty="0" smtClean="0"/>
              <a:t> Jožica Gramc Pika</a:t>
            </a:r>
          </a:p>
          <a:p>
            <a:r>
              <a:rPr lang="sl-SI" dirty="0" smtClean="0"/>
              <a:t>30 </a:t>
            </a:r>
            <a:r>
              <a:rPr lang="sl-SI" dirty="0"/>
              <a:t>9</a:t>
            </a:r>
            <a:r>
              <a:rPr lang="sl-SI" dirty="0" smtClean="0"/>
              <a:t>. 2020 </a:t>
            </a:r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/>
          <a:stretch/>
        </p:blipFill>
        <p:spPr bwMode="auto">
          <a:xfrm>
            <a:off x="0" y="2243962"/>
            <a:ext cx="5165352" cy="23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 sz="3400" smtClean="0">
                <a:solidFill>
                  <a:srgbClr val="003399"/>
                </a:solidFill>
              </a:rPr>
              <a:t>UČENJE</a:t>
            </a:r>
            <a:br>
              <a:rPr lang="sl-SI" altLang="sl-SI" sz="3400" smtClean="0">
                <a:solidFill>
                  <a:srgbClr val="003399"/>
                </a:solidFill>
              </a:rPr>
            </a:br>
            <a:r>
              <a:rPr lang="sl-SI" altLang="sl-SI" sz="3400" b="0" smtClean="0">
                <a:solidFill>
                  <a:srgbClr val="33CCCC"/>
                </a:solidFill>
              </a:rPr>
              <a:t>kot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l-SI" altLang="sl-SI" sz="2800" b="1" smtClean="0">
                <a:solidFill>
                  <a:srgbClr val="003399"/>
                </a:solidFill>
              </a:rPr>
              <a:t>IZBIRA</a:t>
            </a:r>
            <a:r>
              <a:rPr lang="sl-SI" altLang="sl-SI" sz="2800" b="1" smtClean="0">
                <a:solidFill>
                  <a:srgbClr val="33CCCC"/>
                </a:solidFill>
              </a:rPr>
              <a:t> </a:t>
            </a:r>
            <a:r>
              <a:rPr lang="sl-SI" altLang="sl-SI" sz="2800" smtClean="0">
                <a:solidFill>
                  <a:srgbClr val="33CCCC"/>
                </a:solidFill>
                <a:sym typeface="Symbol" pitchFamily="18" charset="2"/>
              </a:rPr>
              <a:t></a:t>
            </a:r>
            <a:r>
              <a:rPr lang="sl-SI" altLang="sl-SI" sz="2800" smtClean="0">
                <a:solidFill>
                  <a:srgbClr val="33CCCC"/>
                </a:solidFill>
              </a:rPr>
              <a:t> </a:t>
            </a:r>
            <a:r>
              <a:rPr lang="sl-SI" altLang="sl-SI" sz="2800" b="1" smtClean="0">
                <a:solidFill>
                  <a:srgbClr val="33CCCC"/>
                </a:solidFill>
              </a:rPr>
              <a:t>možnost</a:t>
            </a:r>
            <a:r>
              <a:rPr lang="sl-SI" altLang="sl-SI" sz="2800" smtClean="0">
                <a:solidFill>
                  <a:srgbClr val="33CCCC"/>
                </a:solidFill>
              </a:rPr>
              <a:t> </a:t>
            </a:r>
            <a:r>
              <a:rPr lang="sl-SI" altLang="sl-SI" sz="2800" smtClean="0">
                <a:solidFill>
                  <a:srgbClr val="33CCCC"/>
                </a:solidFill>
                <a:sym typeface="Symbol" pitchFamily="18" charset="2"/>
              </a:rPr>
              <a:t></a:t>
            </a:r>
            <a:r>
              <a:rPr lang="sl-SI" altLang="sl-SI" sz="2800" smtClean="0">
                <a:solidFill>
                  <a:srgbClr val="33CCCC"/>
                </a:solidFill>
              </a:rPr>
              <a:t> </a:t>
            </a:r>
            <a:r>
              <a:rPr lang="sl-SI" altLang="sl-SI" sz="2800" b="1" smtClean="0">
                <a:solidFill>
                  <a:srgbClr val="003399"/>
                </a:solidFill>
              </a:rPr>
              <a:t>ODGOVORNOST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l-SI" altLang="sl-SI" sz="1600" smtClean="0">
              <a:solidFill>
                <a:srgbClr val="33CCCC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l-SI" altLang="sl-SI" sz="2800" smtClean="0">
                <a:solidFill>
                  <a:srgbClr val="33CCCC"/>
                </a:solidFill>
              </a:rPr>
              <a:t>SAMOSTOJNOST </a:t>
            </a:r>
            <a:r>
              <a:rPr lang="sl-SI" altLang="sl-SI" sz="2800" smtClean="0">
                <a:solidFill>
                  <a:srgbClr val="33CCCC"/>
                </a:solidFill>
                <a:sym typeface="Symbol" pitchFamily="18" charset="2"/>
              </a:rPr>
              <a:t> </a:t>
            </a:r>
            <a:r>
              <a:rPr lang="sl-SI" altLang="sl-SI" sz="2800" b="1" smtClean="0">
                <a:solidFill>
                  <a:srgbClr val="33CCCC"/>
                </a:solidFill>
              </a:rPr>
              <a:t>razvoj</a:t>
            </a:r>
            <a:r>
              <a:rPr lang="sl-SI" altLang="sl-SI" sz="2800" smtClean="0">
                <a:solidFill>
                  <a:srgbClr val="33CCCC"/>
                </a:solidFill>
              </a:rPr>
              <a:t> </a:t>
            </a:r>
            <a:r>
              <a:rPr lang="sl-SI" altLang="sl-SI" sz="2800" smtClean="0">
                <a:solidFill>
                  <a:srgbClr val="33CCCC"/>
                </a:solidFill>
                <a:sym typeface="Symbol" pitchFamily="18" charset="2"/>
              </a:rPr>
              <a:t></a:t>
            </a:r>
            <a:r>
              <a:rPr lang="sl-SI" altLang="sl-SI" sz="2800" smtClean="0">
                <a:solidFill>
                  <a:srgbClr val="33CCCC"/>
                </a:solidFill>
              </a:rPr>
              <a:t> KOMPETENTOST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l-SI" altLang="sl-SI" sz="1600" smtClean="0">
              <a:solidFill>
                <a:srgbClr val="33CCCC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l-SI" altLang="sl-SI" sz="2800" smtClean="0">
                <a:solidFill>
                  <a:srgbClr val="33CCCC"/>
                </a:solidFill>
              </a:rPr>
              <a:t>SVOBODA </a:t>
            </a:r>
            <a:r>
              <a:rPr lang="sl-SI" altLang="sl-SI" sz="2800" smtClean="0">
                <a:solidFill>
                  <a:srgbClr val="33CCCC"/>
                </a:solidFill>
                <a:sym typeface="Symbol" pitchFamily="18" charset="2"/>
              </a:rPr>
              <a:t></a:t>
            </a:r>
            <a:r>
              <a:rPr lang="sl-SI" altLang="sl-SI" sz="2800" smtClean="0">
                <a:solidFill>
                  <a:srgbClr val="33CCCC"/>
                </a:solidFill>
              </a:rPr>
              <a:t> </a:t>
            </a:r>
            <a:r>
              <a:rPr lang="sl-SI" altLang="sl-SI" sz="2800" b="1" smtClean="0">
                <a:solidFill>
                  <a:srgbClr val="33CCCC"/>
                </a:solidFill>
              </a:rPr>
              <a:t>neomejenost</a:t>
            </a:r>
            <a:r>
              <a:rPr lang="sl-SI" altLang="sl-SI" sz="2800" smtClean="0">
                <a:solidFill>
                  <a:srgbClr val="33CCCC"/>
                </a:solidFill>
              </a:rPr>
              <a:t> </a:t>
            </a:r>
            <a:r>
              <a:rPr lang="sl-SI" altLang="sl-SI" sz="2800" smtClean="0">
                <a:solidFill>
                  <a:srgbClr val="33CCCC"/>
                </a:solidFill>
                <a:sym typeface="Symbol" pitchFamily="18" charset="2"/>
              </a:rPr>
              <a:t></a:t>
            </a:r>
            <a:r>
              <a:rPr lang="sl-SI" altLang="sl-SI" sz="2800" smtClean="0">
                <a:solidFill>
                  <a:srgbClr val="33CCCC"/>
                </a:solidFill>
              </a:rPr>
              <a:t> AVTONOMNOST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l-SI" altLang="sl-SI" sz="1800" b="1" smtClean="0">
              <a:solidFill>
                <a:srgbClr val="33CCCC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l-SI" altLang="sl-SI" sz="2600" b="1" smtClean="0">
                <a:solidFill>
                  <a:srgbClr val="003399"/>
                </a:solidFill>
              </a:rPr>
              <a:t>PROCES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l-SI" altLang="sl-SI" sz="1200" smtClean="0">
              <a:solidFill>
                <a:srgbClr val="00339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l-SI" altLang="sl-SI" sz="2600" b="1" i="1" smtClean="0">
                <a:solidFill>
                  <a:srgbClr val="33CCCC"/>
                </a:solidFill>
              </a:rPr>
              <a:t> V iskanju odgovorov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l-SI" altLang="sl-SI" sz="2600" b="1" i="1" smtClean="0">
                <a:solidFill>
                  <a:srgbClr val="33CCCC"/>
                </a:solidFill>
              </a:rPr>
              <a:t>se pojavi vedno več vprašanj!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8313" y="1412875"/>
            <a:ext cx="6372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 b="1">
              <a:solidFill>
                <a:srgbClr val="CC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 i="1">
                <a:solidFill>
                  <a:srgbClr val="33CC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9FBFD"/>
          </a:solidFill>
        </p:spPr>
        <p:txBody>
          <a:bodyPr/>
          <a:lstStyle/>
          <a:p>
            <a:pPr eaLnBrk="1" hangingPunct="1"/>
            <a:r>
              <a:rPr lang="sl-SI" altLang="sl-SI" sz="2800" dirty="0" smtClean="0"/>
              <a:t>Didaktika, zasnovana na več perspektivnosti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sl-SI" altLang="sl-SI" sz="2800" dirty="0" smtClean="0"/>
              <a:t>Preko več-perspektivnega soočenja z resničnostjo je možno razviti kulturo radovednosti, zastavljanja vprašanj, problemsko razmišljanje,sposobnost dialoga in komunikacije, ustvarjalnost…</a:t>
            </a:r>
          </a:p>
          <a:p>
            <a:pPr eaLnBrk="1" hangingPunct="1"/>
            <a:r>
              <a:rPr lang="sl-SI" altLang="sl-SI" sz="2800" dirty="0" smtClean="0"/>
              <a:t>Več-perspektivnost omogoča širši pogled in odpiranje novih perspektiv</a:t>
            </a:r>
          </a:p>
          <a:p>
            <a:r>
              <a:rPr lang="sl-SI" sz="2800" dirty="0"/>
              <a:t>Najprej moramo razumeti, da </a:t>
            </a:r>
            <a:r>
              <a:rPr lang="sl-SI" sz="2800" dirty="0" smtClean="0"/>
              <a:t>se </a:t>
            </a:r>
            <a:r>
              <a:rPr lang="sl-SI" sz="2800" dirty="0"/>
              <a:t>je svet spremenil, kar pomeni, da nas talenti preverjajo tako, kot to počnemo mi z njimi.</a:t>
            </a:r>
          </a:p>
          <a:p>
            <a:pPr eaLnBrk="1" hangingPunct="1"/>
            <a:endParaRPr lang="sl-SI" altLang="sl-SI" sz="2800" dirty="0" smtClean="0"/>
          </a:p>
          <a:p>
            <a:pPr eaLnBrk="1" hangingPunct="1"/>
            <a:endParaRPr lang="sl-SI" alt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395915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l-SI" altLang="sl-SI" sz="2000" dirty="0" smtClean="0"/>
              <a:t/>
            </a:r>
            <a:br>
              <a:rPr lang="sl-SI" altLang="sl-SI" sz="2000" dirty="0" smtClean="0"/>
            </a:br>
            <a:r>
              <a:rPr lang="sl-SI" altLang="sl-SI" sz="2000" dirty="0" smtClean="0"/>
              <a:t>SOOČANJE  Z RAZNOLIKOSTJO</a:t>
            </a:r>
            <a:br>
              <a:rPr lang="sl-SI" altLang="sl-SI" sz="2000" dirty="0" smtClean="0"/>
            </a:br>
            <a:r>
              <a:rPr lang="sl-SI" altLang="sl-SI" sz="2000" dirty="0" smtClean="0"/>
              <a:t> in DRUGAČNOSTJO</a:t>
            </a:r>
            <a:br>
              <a:rPr lang="sl-SI" altLang="sl-SI" sz="2000" dirty="0" smtClean="0"/>
            </a:br>
            <a:r>
              <a:rPr lang="sl-SI" altLang="sl-SI" sz="2000" dirty="0"/>
              <a:t>Nova resničnost  ob COVIDU 19…</a:t>
            </a:r>
            <a:br>
              <a:rPr lang="sl-SI" altLang="sl-SI" sz="2000" dirty="0"/>
            </a:br>
            <a:endParaRPr lang="sl-SI" altLang="sl-SI" sz="2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9FBFD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400" dirty="0" smtClean="0"/>
              <a:t>je stvarnost današnjih družb,</a:t>
            </a:r>
          </a:p>
          <a:p>
            <a:pPr eaLnBrk="1" hangingPunct="1">
              <a:buFontTx/>
              <a:buNone/>
            </a:pPr>
            <a:r>
              <a:rPr lang="sl-SI" altLang="sl-SI" sz="2400" dirty="0" smtClean="0"/>
              <a:t>posledica preseljevanja </a:t>
            </a:r>
          </a:p>
          <a:p>
            <a:pPr eaLnBrk="1" hangingPunct="1">
              <a:buFontTx/>
              <a:buNone/>
            </a:pPr>
            <a:r>
              <a:rPr lang="sl-SI" altLang="sl-SI" sz="2400" dirty="0" smtClean="0"/>
              <a:t>in srečevanja različnih kultur, posledica pandemije…</a:t>
            </a:r>
          </a:p>
          <a:p>
            <a:pPr marL="0" indent="0" eaLnBrk="1" hangingPunct="1">
              <a:buNone/>
            </a:pPr>
            <a:r>
              <a:rPr lang="sl-SI" altLang="sl-SI" sz="2400" dirty="0" smtClean="0">
                <a:solidFill>
                  <a:srgbClr val="0099FF"/>
                </a:solidFill>
              </a:rPr>
              <a:t>Delamo počasi in premišljeno, ker v nasprotnem primeru lahko naletimo na odpor.</a:t>
            </a:r>
          </a:p>
          <a:p>
            <a:pPr marL="0" indent="0">
              <a:buNone/>
            </a:pPr>
            <a:r>
              <a:rPr lang="sl-SI" altLang="sl-SI" sz="2400" dirty="0" smtClean="0"/>
              <a:t>Raznolika </a:t>
            </a:r>
            <a:r>
              <a:rPr lang="sl-SI" altLang="sl-SI" sz="2400" dirty="0"/>
              <a:t>sestava </a:t>
            </a:r>
            <a:r>
              <a:rPr lang="sl-SI" altLang="sl-SI" sz="2400" dirty="0" smtClean="0"/>
              <a:t>dijakov v razredu/</a:t>
            </a:r>
          </a:p>
          <a:p>
            <a:pPr marL="0" indent="0">
              <a:buNone/>
            </a:pPr>
            <a:r>
              <a:rPr lang="sl-SI" altLang="sl-SI" sz="2400" dirty="0" smtClean="0"/>
              <a:t> kvaliteta ,ovire. (+, -)</a:t>
            </a:r>
          </a:p>
          <a:p>
            <a:pPr marL="0" lvl="1" indent="0">
              <a:buNone/>
            </a:pPr>
            <a:r>
              <a:rPr lang="sl-SI" dirty="0" smtClean="0"/>
              <a:t>Razvijanje socialnih </a:t>
            </a:r>
            <a:r>
              <a:rPr lang="sl-SI" dirty="0"/>
              <a:t>spretnosti pri različnih oblikah sodelovalnega učenja;</a:t>
            </a:r>
          </a:p>
          <a:p>
            <a:pPr marL="0" indent="0">
              <a:buNone/>
            </a:pPr>
            <a:endParaRPr lang="sl-SI" altLang="sl-SI" sz="2400" dirty="0"/>
          </a:p>
          <a:p>
            <a:pPr marL="0" indent="0" eaLnBrk="1" hangingPunct="1">
              <a:buNone/>
            </a:pPr>
            <a:endParaRPr lang="sl-SI" altLang="sl-SI" sz="2800" dirty="0" smtClean="0"/>
          </a:p>
          <a:p>
            <a:pPr marL="0" indent="0" eaLnBrk="1" hangingPunct="1">
              <a:buNone/>
            </a:pPr>
            <a:endParaRPr lang="sl-SI" altLang="sl-SI" sz="2800" dirty="0" smtClean="0"/>
          </a:p>
          <a:p>
            <a:pPr eaLnBrk="1" hangingPunct="1">
              <a:buFontTx/>
              <a:buNone/>
            </a:pPr>
            <a:endParaRPr lang="sl-SI" altLang="sl-SI" sz="2800" dirty="0" smtClean="0"/>
          </a:p>
          <a:p>
            <a:pPr eaLnBrk="1" hangingPunct="1">
              <a:buFontTx/>
              <a:buNone/>
            </a:pPr>
            <a:r>
              <a:rPr lang="sl-SI" altLang="sl-SI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621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sl-SI" altLang="sl-SI" dirty="0" smtClean="0"/>
              <a:t>POMEMBNO JE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sl-SI" altLang="sl-SI" dirty="0"/>
              <a:t>K</a:t>
            </a:r>
            <a:r>
              <a:rPr lang="sl-SI" altLang="sl-SI" dirty="0" smtClean="0"/>
              <a:t>repiti zavedanje o medsebojni prepletenosti družbenih, kulturnih in naravnih fenomenov</a:t>
            </a:r>
          </a:p>
          <a:p>
            <a:pPr marL="609600" indent="-609600" eaLnBrk="1" hangingPunct="1">
              <a:buFontTx/>
              <a:buNone/>
            </a:pPr>
            <a:r>
              <a:rPr lang="sl-SI" altLang="sl-SI" dirty="0" smtClean="0"/>
              <a:t>in ustvarjanju priložnosti za več</a:t>
            </a:r>
          </a:p>
          <a:p>
            <a:pPr marL="609600" indent="-609600" eaLnBrk="1" hangingPunct="1">
              <a:buFontTx/>
              <a:buNone/>
            </a:pPr>
            <a:r>
              <a:rPr lang="sl-SI" altLang="sl-SI" dirty="0" smtClean="0"/>
              <a:t> sodelovanja,soustvarjanja in ustvarjalnosti:</a:t>
            </a:r>
          </a:p>
          <a:p>
            <a:r>
              <a:rPr lang="sl-SI" altLang="sl-SI" dirty="0" smtClean="0"/>
              <a:t>oblikovanje bogatih in raznolikih učnih virov</a:t>
            </a:r>
          </a:p>
          <a:p>
            <a:r>
              <a:rPr lang="sl-SI" altLang="sl-SI" dirty="0" smtClean="0"/>
              <a:t>izmenjavo virov in bogatih izkušenj</a:t>
            </a:r>
          </a:p>
          <a:p>
            <a:pPr marL="609600" indent="-609600" eaLnBrk="1" hangingPunct="1"/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2838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sl-SI" altLang="sl-SI" sz="2000" dirty="0" smtClean="0"/>
              <a:t/>
            </a:r>
            <a:br>
              <a:rPr lang="sl-SI" altLang="sl-SI" sz="2000" dirty="0" smtClean="0"/>
            </a:br>
            <a:r>
              <a:rPr lang="sl-SI" altLang="sl-SI" sz="1800" dirty="0" err="1" smtClean="0"/>
              <a:t>KLJUČNi</a:t>
            </a:r>
            <a:r>
              <a:rPr lang="sl-SI" altLang="sl-SI" sz="1800" dirty="0" smtClean="0"/>
              <a:t> </a:t>
            </a:r>
            <a:r>
              <a:rPr lang="sl-SI" altLang="sl-SI" sz="1800" dirty="0" err="1" smtClean="0"/>
              <a:t>POJMi</a:t>
            </a:r>
            <a:r>
              <a:rPr lang="sl-SI" altLang="sl-SI" sz="1800" dirty="0" smtClean="0"/>
              <a:t> in vrednote, </a:t>
            </a:r>
            <a:br>
              <a:rPr lang="sl-SI" altLang="sl-SI" sz="1800" dirty="0" smtClean="0"/>
            </a:br>
            <a:r>
              <a:rPr lang="sl-SI" altLang="sl-SI" sz="1800" dirty="0" smtClean="0"/>
              <a:t>ki povezujejo bodisi</a:t>
            </a:r>
            <a:br>
              <a:rPr lang="sl-SI" altLang="sl-SI" sz="1800" dirty="0" smtClean="0"/>
            </a:br>
            <a:r>
              <a:rPr lang="sl-SI" altLang="sl-SI" sz="1800" dirty="0" smtClean="0"/>
              <a:t>medkulturno vzgojo, izobraževanje za razvoj, vzgojo za mir, </a:t>
            </a:r>
            <a:r>
              <a:rPr lang="sl-SI" altLang="sl-SI" sz="1800" u="sng" dirty="0" smtClean="0"/>
              <a:t>aktivno državljanstvo</a:t>
            </a:r>
            <a:r>
              <a:rPr lang="sl-SI" altLang="sl-SI" sz="1800" dirty="0" smtClean="0"/>
              <a:t>, socialno učenje ali učenje o človekovih pravicah </a:t>
            </a:r>
            <a:r>
              <a:rPr lang="sl-SI" altLang="sl-SI" sz="1800" dirty="0" smtClean="0">
                <a:solidFill>
                  <a:srgbClr val="FFC000"/>
                </a:solidFill>
              </a:rPr>
              <a:t>upoštevamo pri načrtovanju dejavnosti</a:t>
            </a:r>
            <a:r>
              <a:rPr lang="sl-SI" altLang="sl-SI" sz="2000" dirty="0" smtClean="0"/>
              <a:t>: 	  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19256" cy="3673202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000" dirty="0" smtClean="0"/>
              <a:t>Pri izboru dejavnosti si lahko pomagamo z naslednjimi kriteriji:</a:t>
            </a:r>
          </a:p>
          <a:p>
            <a:pPr eaLnBrk="1" hangingPunct="1"/>
            <a:r>
              <a:rPr lang="sl-SI" altLang="sl-SI" sz="2000" dirty="0" smtClean="0"/>
              <a:t>zanimivost, privlačnost, uporabnost</a:t>
            </a:r>
          </a:p>
          <a:p>
            <a:pPr eaLnBrk="1" hangingPunct="1"/>
            <a:r>
              <a:rPr lang="sl-SI" altLang="sl-SI" sz="2000" dirty="0" smtClean="0"/>
              <a:t>spodbujanje k razmišljanju in samostojnemu raziskovanju</a:t>
            </a:r>
          </a:p>
          <a:p>
            <a:pPr eaLnBrk="1" hangingPunct="1"/>
            <a:r>
              <a:rPr lang="sl-SI" altLang="sl-SI" sz="2000" dirty="0" smtClean="0"/>
              <a:t>sistematičnost in usklajenost s cilji posameznega tematskega sklopa</a:t>
            </a:r>
          </a:p>
          <a:p>
            <a:pPr eaLnBrk="1" hangingPunct="1"/>
            <a:r>
              <a:rPr lang="sl-SI" altLang="sl-SI" sz="2000" dirty="0"/>
              <a:t>a</a:t>
            </a:r>
            <a:r>
              <a:rPr lang="sl-SI" altLang="sl-SI" sz="2000" dirty="0" smtClean="0"/>
              <a:t>ktualnost</a:t>
            </a:r>
          </a:p>
          <a:p>
            <a:pPr eaLnBrk="1" hangingPunct="1"/>
            <a:r>
              <a:rPr lang="sl-SI" altLang="sl-SI" sz="2000" dirty="0"/>
              <a:t>ž</a:t>
            </a:r>
            <a:r>
              <a:rPr lang="sl-SI" altLang="sl-SI" sz="2000" dirty="0" smtClean="0"/>
              <a:t>ivljenjskost</a:t>
            </a:r>
          </a:p>
          <a:p>
            <a:pPr eaLnBrk="1" hangingPunct="1"/>
            <a:r>
              <a:rPr lang="sl-SI" altLang="sl-SI" sz="2000" dirty="0"/>
              <a:t>o</a:t>
            </a:r>
            <a:r>
              <a:rPr lang="sl-SI" altLang="sl-SI" sz="2000" dirty="0" smtClean="0"/>
              <a:t>sebno izkustvo</a:t>
            </a:r>
          </a:p>
          <a:p>
            <a:pPr marL="0" lvl="1" indent="0">
              <a:buNone/>
            </a:pPr>
            <a:r>
              <a:rPr lang="sl-SI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l-SI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azvijajo </a:t>
            </a:r>
            <a:r>
              <a:rPr lang="sl-SI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sposobnost različnih oblik komunikacije</a:t>
            </a:r>
            <a:r>
              <a:rPr lang="sl-SI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lvl="1" indent="0">
              <a:buNone/>
            </a:pPr>
            <a:r>
              <a:rPr lang="sl-SI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Razvijajo + odnos o pomenu spoštovanja ČP,enakosti, strpnosti in demokracije</a:t>
            </a:r>
            <a:endParaRPr lang="sl-SI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altLang="sl-SI" sz="2000" dirty="0" smtClean="0"/>
          </a:p>
          <a:p>
            <a:pPr eaLnBrk="1" hangingPunct="1">
              <a:buFontTx/>
              <a:buNone/>
            </a:pPr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295719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1"/>
            <a:r>
              <a:rPr lang="sl-SI" sz="2000" dirty="0" smtClean="0">
                <a:solidFill>
                  <a:schemeClr val="tx1"/>
                </a:solidFill>
              </a:rPr>
              <a:t/>
            </a:r>
            <a:br>
              <a:rPr lang="sl-SI" sz="2000" dirty="0" smtClean="0">
                <a:solidFill>
                  <a:schemeClr val="tx1"/>
                </a:solidFill>
              </a:rPr>
            </a:br>
            <a:r>
              <a:rPr lang="sl-SI" sz="2000" dirty="0" smtClean="0">
                <a:solidFill>
                  <a:schemeClr val="tx1"/>
                </a:solidFill>
              </a:rPr>
              <a:t>Več perspektivnost kot didaktično načelo in raba različnih virov</a:t>
            </a:r>
            <a:br>
              <a:rPr lang="sl-SI" sz="2000" dirty="0" smtClean="0">
                <a:solidFill>
                  <a:schemeClr val="tx1"/>
                </a:solidFill>
              </a:rPr>
            </a:br>
            <a:r>
              <a:rPr lang="sl-SI" sz="1200" dirty="0" smtClean="0"/>
              <a:t>spretnost </a:t>
            </a:r>
            <a:r>
              <a:rPr lang="sl-SI" sz="1200" dirty="0"/>
              <a:t>zbiranja in izbiranja informacij iz </a:t>
            </a:r>
            <a:r>
              <a:rPr lang="sl-SI" sz="1200" dirty="0" smtClean="0"/>
              <a:t>različnih virov, </a:t>
            </a:r>
            <a:r>
              <a:rPr lang="sl-SI" sz="1200" dirty="0"/>
              <a:t>medijev, kritično presodijo nji­hovo uporabno vrednost;</a:t>
            </a:r>
            <a:br>
              <a:rPr lang="sl-SI" sz="1200" dirty="0"/>
            </a:br>
            <a:endParaRPr lang="sl-SI" sz="1200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133850"/>
          </a:xfrm>
        </p:spPr>
        <p:txBody>
          <a:bodyPr/>
          <a:lstStyle/>
          <a:p>
            <a:pPr marL="0" indent="0">
              <a:buNone/>
            </a:pPr>
            <a:endParaRPr lang="sl-SI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sl-SI" sz="28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sl-SI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sl-SI" sz="2800" dirty="0">
              <a:solidFill>
                <a:srgbClr val="92D050"/>
              </a:solidFill>
            </a:endParaRPr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264" y="1916832"/>
            <a:ext cx="3048000" cy="3167717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18735" y="1839314"/>
            <a:ext cx="3102260" cy="21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  <a:solidFill>
            <a:schemeClr val="accent1"/>
          </a:solidFill>
        </p:spPr>
        <p:txBody>
          <a:bodyPr/>
          <a:lstStyle/>
          <a:p>
            <a:r>
              <a:rPr lang="sl-SI" altLang="sl-SI" sz="3600" dirty="0" smtClean="0">
                <a:latin typeface="Batang" pitchFamily="18" charset="-127"/>
                <a:ea typeface="Batang" pitchFamily="18" charset="-127"/>
              </a:rPr>
              <a:t>KAKO lahko z uporabo različnih virov pri pouku  krepimo:</a:t>
            </a:r>
          </a:p>
        </p:txBody>
      </p:sp>
      <p:sp>
        <p:nvSpPr>
          <p:cNvPr id="12291" name="Ograda vsebine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pPr marL="0" indent="0">
              <a:buNone/>
              <a:defRPr/>
            </a:pPr>
            <a:endParaRPr lang="sl-SI" altLang="sl-SI" dirty="0" smtClean="0"/>
          </a:p>
          <a:p>
            <a:pPr>
              <a:defRPr/>
            </a:pPr>
            <a:r>
              <a:rPr lang="sl-SI" altLang="sl-SI" dirty="0" smtClean="0"/>
              <a:t> </a:t>
            </a:r>
            <a:r>
              <a:rPr lang="sl-SI" altLang="sl-SI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sposobnost vživljanja v položaj drugih?</a:t>
            </a:r>
          </a:p>
          <a:p>
            <a:pPr>
              <a:defRPr/>
            </a:pPr>
            <a:r>
              <a:rPr lang="sl-SI" altLang="sl-SI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kako se lahko dotaknemo tudi     medosebnih odnosov?</a:t>
            </a:r>
          </a:p>
          <a:p>
            <a:pPr>
              <a:defRPr/>
            </a:pPr>
            <a:r>
              <a:rPr lang="sl-SI" altLang="sl-SI" dirty="0" smtClean="0">
                <a:latin typeface="Batang" panose="02030600000101010101" pitchFamily="18" charset="-127"/>
                <a:ea typeface="Batang" panose="02030600000101010101" pitchFamily="18" charset="-127"/>
              </a:rPr>
              <a:t>kako ustvarjati priložnosti, da mladi pokažejo svoje dosežke?</a:t>
            </a:r>
          </a:p>
          <a:p>
            <a:pPr>
              <a:defRPr/>
            </a:pPr>
            <a:r>
              <a:rPr lang="sl-SI" altLang="sl-SI" dirty="0" smtClean="0">
                <a:latin typeface="Batang" panose="02030600000101010101" pitchFamily="18" charset="-127"/>
                <a:ea typeface="Batang" panose="02030600000101010101" pitchFamily="18" charset="-127"/>
              </a:rPr>
              <a:t>kako razvijamo različne veščine pri predmetu? </a:t>
            </a:r>
          </a:p>
          <a:p>
            <a:pPr>
              <a:defRPr/>
            </a:pPr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28417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sl-SI" sz="2000" dirty="0" smtClean="0"/>
              <a:t>OSMISLITI IN POVEZATI</a:t>
            </a:r>
            <a:br>
              <a:rPr lang="sl-SI" sz="2000" dirty="0" smtClean="0"/>
            </a:br>
            <a:r>
              <a:rPr lang="sl-SI" sz="2000" dirty="0" smtClean="0"/>
              <a:t>z izkušnjami krepimo zavedanje, kaj pomeni odprto poslušati tudi drugačna stališča…kaj ob tem pridobimo</a:t>
            </a:r>
            <a:endParaRPr lang="sl-SI" sz="20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  <a:solidFill>
            <a:srgbClr val="E9FBFD"/>
          </a:solidFill>
        </p:spPr>
        <p:txBody>
          <a:bodyPr>
            <a:normAutofit/>
          </a:bodyPr>
          <a:lstStyle/>
          <a:p>
            <a:r>
              <a:rPr lang="sl-SI" sz="2400" dirty="0" smtClean="0"/>
              <a:t>CILJ – izzvati razmišljanje, poiskati globlji pomen besed in slik;</a:t>
            </a:r>
          </a:p>
          <a:p>
            <a:r>
              <a:rPr lang="sl-SI" sz="2400" dirty="0" smtClean="0"/>
              <a:t> Analiza z več vidikov- spoznavanje idej, pogledov vseh sodelujočih,urejanje svojih zaznav, načina razmišljanja (svojega, svojih dijakov) odpirajo se nove perspektive, nastajajo verige pogovornih izmenjav…</a:t>
            </a:r>
          </a:p>
          <a:p>
            <a:pPr marL="0" lvl="1" indent="0">
              <a:buNone/>
            </a:pPr>
            <a:r>
              <a:rPr lang="sl-SI" dirty="0" smtClean="0"/>
              <a:t>CILJ: Razvijajo </a:t>
            </a:r>
            <a:r>
              <a:rPr lang="sl-SI" dirty="0"/>
              <a:t>spretnost zbiranja in izbiranja informacij iz različnih medijev, kritično presodijo nji­hovo uporabno vrednost;</a:t>
            </a:r>
          </a:p>
          <a:p>
            <a:pPr marL="0" indent="0">
              <a:buNone/>
            </a:pPr>
            <a:endParaRPr lang="sl-SI" sz="2400" dirty="0" smtClean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9963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4317" b="63302"/>
          <a:stretch/>
        </p:blipFill>
        <p:spPr>
          <a:xfrm>
            <a:off x="7187472" y="5583016"/>
            <a:ext cx="1748401" cy="7218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t="35259" b="30920"/>
          <a:stretch/>
        </p:blipFill>
        <p:spPr>
          <a:xfrm>
            <a:off x="5395809" y="5543275"/>
            <a:ext cx="1748401" cy="753979"/>
          </a:xfrm>
          <a:prstGeom prst="rect">
            <a:avLst/>
          </a:prstGeom>
        </p:spPr>
      </p:pic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31811" y="634858"/>
            <a:ext cx="7886700" cy="69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dirty="0" smtClean="0">
                <a:solidFill>
                  <a:schemeClr val="tx1"/>
                </a:solidFill>
              </a:rPr>
              <a:t> Didaktični izzivi / Smiselna vprašanja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idx="1"/>
          </p:nvPr>
        </p:nvSpPr>
        <p:spPr>
          <a:xfrm>
            <a:off x="331812" y="1199840"/>
            <a:ext cx="8604061" cy="294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Kako </a:t>
            </a: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načrtovati CILJE 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za izvajanje pouka v učilnicah in na daljavo?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Kako načrtovati SKLOP, 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ki omogoča sodoben pristop </a:t>
            </a:r>
            <a:r>
              <a:rPr lang="sl-SI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 poučevanju družboslovja?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Katere učne PRISTOPE 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načrtovati za pouk v vseh razmerah?​</a:t>
            </a:r>
            <a:endParaRPr lang="sl-SI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Katera ZNANJA in VEŠČINE 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je dobro </a:t>
            </a:r>
            <a:r>
              <a:rPr lang="sl-SI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dijakom </a:t>
            </a:r>
            <a:r>
              <a:rPr lang="sl-SI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čimprej</a:t>
            </a:r>
            <a:r>
              <a:rPr lang="sl-SI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razviti?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sl-SI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Katero ZNANJE in </a:t>
            </a:r>
            <a:r>
              <a:rPr lang="sl-SI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VEŠČIN</a:t>
            </a: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E</a:t>
            </a:r>
            <a:r>
              <a:rPr lang="sl-SI" b="1" dirty="0">
                <a:solidFill>
                  <a:srgbClr val="C00000"/>
                </a:solidFill>
                <a:latin typeface="Calibri" panose="020F0502020204030204" pitchFamily="34" charset="0"/>
              </a:rPr>
              <a:t> </a:t>
            </a:r>
            <a:r>
              <a:rPr lang="sl-SI" sz="2400" dirty="0">
                <a:solidFill>
                  <a:srgbClr val="000000"/>
                </a:solidFill>
                <a:latin typeface="+mj-lt"/>
              </a:rPr>
              <a:t>potrebujejo </a:t>
            </a:r>
            <a:r>
              <a:rPr lang="sl-SI" sz="2400" dirty="0" smtClean="0">
                <a:solidFill>
                  <a:srgbClr val="000000"/>
                </a:solidFill>
                <a:latin typeface="+mj-lt"/>
              </a:rPr>
              <a:t>dijaki in </a:t>
            </a:r>
            <a:r>
              <a:rPr lang="sl-SI" sz="2400" dirty="0">
                <a:solidFill>
                  <a:srgbClr val="000000"/>
                </a:solidFill>
                <a:latin typeface="+mj-lt"/>
              </a:rPr>
              <a:t>katera učitelji za izvajanje pouka na daljavo</a:t>
            </a:r>
            <a:r>
              <a:rPr lang="sl-SI" sz="2400" dirty="0" smtClean="0">
                <a:solidFill>
                  <a:srgbClr val="000000"/>
                </a:solidFill>
                <a:latin typeface="+mj-lt"/>
              </a:rPr>
              <a:t>?</a:t>
            </a:r>
          </a:p>
          <a:p>
            <a:pPr marL="0" indent="0" fontAlgn="base">
              <a:buNone/>
            </a:pPr>
            <a:endParaRPr lang="sl-SI" sz="2400" dirty="0">
              <a:solidFill>
                <a:srgbClr val="000000"/>
              </a:solidFill>
              <a:latin typeface="+mj-lt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lang="sl-SI" sz="2400" dirty="0">
              <a:latin typeface="+mj-lt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t="66202" b="4295"/>
          <a:stretch/>
        </p:blipFill>
        <p:spPr>
          <a:xfrm>
            <a:off x="3647409" y="5583016"/>
            <a:ext cx="1748401" cy="657726"/>
          </a:xfrm>
          <a:prstGeom prst="rect">
            <a:avLst/>
          </a:prstGeom>
        </p:spPr>
      </p:pic>
      <p:sp>
        <p:nvSpPr>
          <p:cNvPr id="4" name="Enakokraki trikotnik 3"/>
          <p:cNvSpPr/>
          <p:nvPr/>
        </p:nvSpPr>
        <p:spPr>
          <a:xfrm rot="20733122">
            <a:off x="5352547" y="6124535"/>
            <a:ext cx="523728" cy="44881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nakokraki trikotnik 8"/>
          <p:cNvSpPr/>
          <p:nvPr/>
        </p:nvSpPr>
        <p:spPr>
          <a:xfrm rot="1717144">
            <a:off x="7410095" y="6169532"/>
            <a:ext cx="523728" cy="44881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/>
          <p:cNvSpPr/>
          <p:nvPr/>
        </p:nvSpPr>
        <p:spPr>
          <a:xfrm rot="20733122">
            <a:off x="7970186" y="6200641"/>
            <a:ext cx="523728" cy="44881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/>
          <p:cNvSpPr/>
          <p:nvPr/>
        </p:nvSpPr>
        <p:spPr>
          <a:xfrm rot="20733122">
            <a:off x="3463591" y="6076410"/>
            <a:ext cx="523728" cy="44881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/>
          <p:cNvSpPr/>
          <p:nvPr/>
        </p:nvSpPr>
        <p:spPr>
          <a:xfrm rot="20733122">
            <a:off x="4570496" y="6092452"/>
            <a:ext cx="523728" cy="44881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/>
          <p:cNvSpPr/>
          <p:nvPr/>
        </p:nvSpPr>
        <p:spPr>
          <a:xfrm rot="20733122">
            <a:off x="6278979" y="6108493"/>
            <a:ext cx="523728" cy="44881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/>
          <p:cNvSpPr/>
          <p:nvPr/>
        </p:nvSpPr>
        <p:spPr>
          <a:xfrm rot="20733122">
            <a:off x="7061032" y="5178051"/>
            <a:ext cx="523728" cy="4488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nakokraki trikotnik 14"/>
          <p:cNvSpPr/>
          <p:nvPr/>
        </p:nvSpPr>
        <p:spPr>
          <a:xfrm rot="20733122">
            <a:off x="6086474" y="5097840"/>
            <a:ext cx="523728" cy="4488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nakokraki trikotnik 15"/>
          <p:cNvSpPr/>
          <p:nvPr/>
        </p:nvSpPr>
        <p:spPr>
          <a:xfrm rot="20733122">
            <a:off x="5003631" y="5113883"/>
            <a:ext cx="523728" cy="4488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nakokraki trikotnik 16"/>
          <p:cNvSpPr/>
          <p:nvPr/>
        </p:nvSpPr>
        <p:spPr>
          <a:xfrm rot="20733122">
            <a:off x="5424737" y="5113883"/>
            <a:ext cx="523728" cy="4488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428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sl-SI" sz="2400" dirty="0" smtClean="0"/>
              <a:t>„ DOBRO DELO UČITELJA“</a:t>
            </a:r>
            <a:endParaRPr lang="sl-SI" sz="2400" dirty="0"/>
          </a:p>
        </p:txBody>
      </p:sp>
      <p:sp>
        <p:nvSpPr>
          <p:cNvPr id="3" name="Pravokotnik 2"/>
          <p:cNvSpPr/>
          <p:nvPr/>
        </p:nvSpPr>
        <p:spPr>
          <a:xfrm>
            <a:off x="1475656" y="1988840"/>
            <a:ext cx="5832648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FFC000"/>
                </a:solidFill>
              </a:rPr>
              <a:t>Projekt </a:t>
            </a:r>
            <a:r>
              <a:rPr lang="sl-SI" sz="2400" dirty="0" err="1">
                <a:solidFill>
                  <a:srgbClr val="FFC000"/>
                </a:solidFill>
              </a:rPr>
              <a:t>Goodwork</a:t>
            </a:r>
            <a:r>
              <a:rPr lang="sl-SI" sz="2400" dirty="0">
                <a:solidFill>
                  <a:srgbClr val="FFC000"/>
                </a:solidFill>
              </a:rPr>
              <a:t>,</a:t>
            </a:r>
            <a:r>
              <a:rPr lang="sl-SI" sz="2400" dirty="0"/>
              <a:t> </a:t>
            </a:r>
            <a:endParaRPr lang="sl-SI" sz="2400" dirty="0" smtClean="0"/>
          </a:p>
          <a:p>
            <a:r>
              <a:rPr lang="sl-SI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ki </a:t>
            </a:r>
            <a:r>
              <a:rPr lang="sl-SI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je potekal deset </a:t>
            </a:r>
            <a:r>
              <a:rPr lang="sl-SI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let na</a:t>
            </a:r>
            <a:endParaRPr lang="sl-SI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l-SI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Harvardski </a:t>
            </a:r>
            <a:r>
              <a:rPr lang="sl-SI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univerzi, je </a:t>
            </a:r>
            <a:r>
              <a:rPr lang="sl-SI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»dobro delo« </a:t>
            </a:r>
            <a:r>
              <a:rPr lang="sl-SI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učitelja</a:t>
            </a:r>
          </a:p>
          <a:p>
            <a:r>
              <a:rPr lang="sl-SI" sz="2400" dirty="0"/>
              <a:t> opredelil kot </a:t>
            </a:r>
          </a:p>
          <a:p>
            <a:r>
              <a:rPr lang="sl-SI" sz="2400" dirty="0">
                <a:solidFill>
                  <a:srgbClr val="FFC000"/>
                </a:solidFill>
              </a:rPr>
              <a:t>»visoko kakovostno</a:t>
            </a:r>
            <a:r>
              <a:rPr lang="sl-SI" sz="2400" dirty="0"/>
              <a:t>,</a:t>
            </a:r>
          </a:p>
          <a:p>
            <a:r>
              <a:rPr lang="sl-SI" sz="2400" dirty="0">
                <a:solidFill>
                  <a:srgbClr val="92D050"/>
                </a:solidFill>
              </a:rPr>
              <a:t>socialno odgovorno</a:t>
            </a:r>
            <a:r>
              <a:rPr lang="sl-SI" sz="2400" dirty="0"/>
              <a:t> in</a:t>
            </a:r>
          </a:p>
          <a:p>
            <a:r>
              <a:rPr lang="sl-SI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osebno osmišljeno</a:t>
            </a:r>
            <a:r>
              <a:rPr lang="sl-SI" sz="2400" dirty="0"/>
              <a:t>…«</a:t>
            </a:r>
          </a:p>
        </p:txBody>
      </p:sp>
    </p:spTree>
    <p:extLst>
      <p:ext uri="{BB962C8B-B14F-4D97-AF65-F5344CB8AC3E}">
        <p14:creationId xmlns:p14="http://schemas.microsoft.com/office/powerpoint/2010/main" val="235208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286" r="5034"/>
          <a:stretch/>
        </p:blipFill>
        <p:spPr>
          <a:xfrm>
            <a:off x="282001" y="701040"/>
            <a:ext cx="8708714" cy="5394960"/>
          </a:xfrm>
          <a:prstGeom prst="rect">
            <a:avLst/>
          </a:prstGeom>
        </p:spPr>
      </p:pic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198745" y="38259"/>
            <a:ext cx="7886700" cy="1325563"/>
          </a:xfrm>
        </p:spPr>
        <p:txBody>
          <a:bodyPr/>
          <a:lstStyle/>
          <a:p>
            <a:r>
              <a:rPr lang="sl-SI"/>
              <a:t>UVODNA NAVODILA </a:t>
            </a:r>
          </a:p>
        </p:txBody>
      </p:sp>
    </p:spTree>
    <p:extLst>
      <p:ext uri="{BB962C8B-B14F-4D97-AF65-F5344CB8AC3E}">
        <p14:creationId xmlns:p14="http://schemas.microsoft.com/office/powerpoint/2010/main" val="18126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sl-SI" sz="2400" dirty="0" smtClean="0">
                <a:solidFill>
                  <a:srgbClr val="FFC000"/>
                </a:solidFill>
              </a:rPr>
              <a:t>Temeljna načela „ dobrega dela“ naj bi bila:</a:t>
            </a:r>
            <a:endParaRPr lang="sl-SI" sz="2400" dirty="0">
              <a:solidFill>
                <a:srgbClr val="FFC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286000" y="1916832"/>
            <a:ext cx="5238328" cy="28315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sl-SI" dirty="0"/>
              <a:t> </a:t>
            </a:r>
          </a:p>
          <a:p>
            <a:pPr lvl="0"/>
            <a:r>
              <a:rPr lang="sl-SI" sz="3200" dirty="0"/>
              <a:t>ODLIČNOST – strokovna neoporečnost;</a:t>
            </a:r>
          </a:p>
          <a:p>
            <a:pPr lvl="0"/>
            <a:r>
              <a:rPr lang="sl-SI" sz="3200" dirty="0"/>
              <a:t>ETIČNOST</a:t>
            </a:r>
          </a:p>
          <a:p>
            <a:pPr lvl="0"/>
            <a:r>
              <a:rPr lang="sl-SI" sz="3200" dirty="0"/>
              <a:t>SPOŠTLJIVOST</a:t>
            </a:r>
          </a:p>
          <a:p>
            <a:pPr lvl="0"/>
            <a:r>
              <a:rPr lang="sl-SI" sz="3200" dirty="0"/>
              <a:t>OSEBNA VPLETENOST</a:t>
            </a:r>
          </a:p>
        </p:txBody>
      </p:sp>
    </p:spTree>
    <p:extLst>
      <p:ext uri="{BB962C8B-B14F-4D97-AF65-F5344CB8AC3E}">
        <p14:creationId xmlns:p14="http://schemas.microsoft.com/office/powerpoint/2010/main" val="319723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ETIKA, SPOŠTLJIVOST IN OSEBNA VPLETENOST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195736" y="1700809"/>
            <a:ext cx="590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dirty="0">
                <a:solidFill>
                  <a:srgbClr val="FF0000"/>
                </a:solidFill>
              </a:rPr>
              <a:t>ETIČNOST se kaže v tem, da učitelj svoja ravnanja </a:t>
            </a:r>
          </a:p>
          <a:p>
            <a:r>
              <a:rPr lang="sl-SI" dirty="0">
                <a:solidFill>
                  <a:srgbClr val="FF0000"/>
                </a:solidFill>
              </a:rPr>
              <a:t>strokovno argumentira( se mu zdi vredno), saj sicer obstaja nevarnost ideološke indoktrinacije in manipulacije</a:t>
            </a:r>
            <a:r>
              <a:rPr lang="sl-SI" dirty="0" smtClean="0">
                <a:solidFill>
                  <a:srgbClr val="FF0000"/>
                </a:solidFill>
              </a:rPr>
              <a:t>; (AKTUALNE TEME)</a:t>
            </a:r>
            <a:endParaRPr lang="sl-SI" dirty="0">
              <a:solidFill>
                <a:srgbClr val="FF0000"/>
              </a:solidFill>
            </a:endParaRPr>
          </a:p>
          <a:p>
            <a:pPr lvl="0"/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SPOŠTLJIVOST, pomeni, da učitelj učenca spoštuje kot </a:t>
            </a:r>
          </a:p>
          <a:p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sebi enakovrednega (prim. </a:t>
            </a: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J.Juul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enakovrednost in enakopravnost) = 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temelj vseh drugih odnosov med učiteljem in učenci;</a:t>
            </a:r>
          </a:p>
          <a:p>
            <a:pPr lvl="0"/>
            <a:r>
              <a:rPr lang="sl-SI" dirty="0">
                <a:solidFill>
                  <a:srgbClr val="C00000"/>
                </a:solidFill>
              </a:rPr>
              <a:t>Osebno vodenje </a:t>
            </a:r>
            <a:r>
              <a:rPr lang="sl-SI" err="1">
                <a:solidFill>
                  <a:srgbClr val="C00000"/>
                </a:solidFill>
              </a:rPr>
              <a:t>ped</a:t>
            </a:r>
            <a:r>
              <a:rPr lang="sl-SI" smtClean="0">
                <a:solidFill>
                  <a:srgbClr val="C00000"/>
                </a:solidFill>
              </a:rPr>
              <a:t>. procesa </a:t>
            </a:r>
            <a:r>
              <a:rPr lang="sl-SI" dirty="0">
                <a:solidFill>
                  <a:srgbClr val="C00000"/>
                </a:solidFill>
              </a:rPr>
              <a:t>oz OSEBNA VPLETENOST</a:t>
            </a:r>
          </a:p>
          <a:p>
            <a:r>
              <a:rPr lang="sl-SI" dirty="0">
                <a:solidFill>
                  <a:srgbClr val="C00000"/>
                </a:solidFill>
              </a:rPr>
              <a:t>UČITELJA </a:t>
            </a:r>
            <a:r>
              <a:rPr lang="sl-SI" dirty="0" smtClean="0">
                <a:solidFill>
                  <a:srgbClr val="C00000"/>
                </a:solidFill>
              </a:rPr>
              <a:t>(</a:t>
            </a:r>
            <a:r>
              <a:rPr lang="sl-SI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misli</a:t>
            </a:r>
            <a:r>
              <a:rPr lang="sl-S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čustva in vrednote</a:t>
            </a:r>
            <a:r>
              <a:rPr lang="sl-SI" dirty="0">
                <a:solidFill>
                  <a:srgbClr val="C00000"/>
                </a:solidFill>
              </a:rPr>
              <a:t>) je podlaga učiteljevega »pedagoškega </a:t>
            </a:r>
            <a:r>
              <a:rPr lang="sl-SI" dirty="0" err="1">
                <a:solidFill>
                  <a:srgbClr val="C00000"/>
                </a:solidFill>
              </a:rPr>
              <a:t>erosa</a:t>
            </a:r>
            <a:r>
              <a:rPr lang="sl-SI" dirty="0">
                <a:solidFill>
                  <a:srgbClr val="C00000"/>
                </a:solidFill>
              </a:rPr>
              <a:t>« (pedagoške moči), ki deluje kot motivacijska spodbuda, ki »učenca »zapelje« v procese učenja</a:t>
            </a:r>
          </a:p>
        </p:txBody>
      </p:sp>
    </p:spTree>
    <p:extLst>
      <p:ext uri="{BB962C8B-B14F-4D97-AF65-F5344CB8AC3E}">
        <p14:creationId xmlns:p14="http://schemas.microsoft.com/office/powerpoint/2010/main" val="2587365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l-SI" sz="2800" dirty="0" smtClean="0"/>
              <a:t>PROCES REFLEKSIJE – vodila o bistvenih vidikih  ravnanja (kvalitet) 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Kaj želiš?</a:t>
            </a:r>
          </a:p>
          <a:p>
            <a:pPr marL="0" indent="0">
              <a:buNone/>
            </a:pPr>
            <a:r>
              <a:rPr lang="sl-SI" dirty="0" smtClean="0"/>
              <a:t>Kaj delaš?</a:t>
            </a:r>
          </a:p>
          <a:p>
            <a:pPr marL="0" indent="0">
              <a:buNone/>
            </a:pPr>
            <a:r>
              <a:rPr lang="sl-SI" dirty="0" smtClean="0"/>
              <a:t>Kaj misliš?</a:t>
            </a:r>
          </a:p>
          <a:p>
            <a:pPr marL="0" indent="0">
              <a:buNone/>
            </a:pPr>
            <a:r>
              <a:rPr lang="sl-SI" dirty="0" smtClean="0"/>
              <a:t>Kaj čutiš?</a:t>
            </a:r>
          </a:p>
          <a:p>
            <a:pPr marL="0" indent="0">
              <a:buNone/>
            </a:pPr>
            <a:r>
              <a:rPr lang="sl-SI" dirty="0" smtClean="0"/>
              <a:t>Kaj je zate vredno?</a:t>
            </a:r>
          </a:p>
          <a:p>
            <a:pPr marL="0" indent="0">
              <a:buNone/>
            </a:pPr>
            <a:r>
              <a:rPr lang="sl-SI" dirty="0" smtClean="0"/>
              <a:t>Kaj potrebuješ?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Kaj </a:t>
            </a:r>
            <a:r>
              <a:rPr lang="sl-SI" u="sng" dirty="0" smtClean="0"/>
              <a:t>želijo dijaki</a:t>
            </a:r>
            <a:r>
              <a:rPr lang="sl-SI" dirty="0" smtClean="0"/>
              <a:t>?</a:t>
            </a:r>
          </a:p>
          <a:p>
            <a:r>
              <a:rPr lang="sl-SI" dirty="0" smtClean="0"/>
              <a:t>Kaj so naredili?</a:t>
            </a:r>
          </a:p>
          <a:p>
            <a:r>
              <a:rPr lang="sl-SI" dirty="0" smtClean="0"/>
              <a:t>Kaj mislijo?</a:t>
            </a:r>
          </a:p>
          <a:p>
            <a:r>
              <a:rPr lang="sl-SI" dirty="0" smtClean="0"/>
              <a:t>Kaj čutijo?</a:t>
            </a:r>
          </a:p>
          <a:p>
            <a:r>
              <a:rPr lang="sl-SI" dirty="0" smtClean="0"/>
              <a:t>Kaj je zanje Vredno?</a:t>
            </a:r>
          </a:p>
          <a:p>
            <a:r>
              <a:rPr lang="sl-SI" dirty="0" smtClean="0"/>
              <a:t>Kaj potrebujejo?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97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279104" y="1340768"/>
            <a:ext cx="5245224" cy="2308324"/>
          </a:xfrm>
          <a:prstGeom prst="rect">
            <a:avLst/>
          </a:prstGeom>
          <a:solidFill>
            <a:srgbClr val="E9FBFD"/>
          </a:solidFill>
        </p:spPr>
        <p:txBody>
          <a:bodyPr wrap="square">
            <a:spAutoFit/>
          </a:bodyPr>
          <a:lstStyle/>
          <a:p>
            <a:r>
              <a:rPr lang="sl-SI" dirty="0"/>
              <a:t>Kreativnost je </a:t>
            </a:r>
            <a:r>
              <a:rPr lang="sl-SI" b="1" dirty="0"/>
              <a:t>svoboda</a:t>
            </a:r>
            <a:r>
              <a:rPr lang="sl-SI" dirty="0"/>
              <a:t>. </a:t>
            </a:r>
          </a:p>
          <a:p>
            <a:r>
              <a:rPr lang="sl-SI" dirty="0"/>
              <a:t>Ker je lepše ustvarjati svojo pot, kot prisilno hoditi po tuji. </a:t>
            </a:r>
          </a:p>
          <a:p>
            <a:r>
              <a:rPr lang="sl-SI" dirty="0"/>
              <a:t>Kreativnost je </a:t>
            </a:r>
            <a:r>
              <a:rPr lang="sl-SI" b="1" dirty="0"/>
              <a:t>samozavest</a:t>
            </a:r>
            <a:r>
              <a:rPr lang="sl-SI" dirty="0"/>
              <a:t>. Ker te ni nikoli strah, če veš, da si znaš sam ustvariti svoje priložnosti.</a:t>
            </a:r>
          </a:p>
          <a:p>
            <a:r>
              <a:rPr lang="sl-SI" dirty="0"/>
              <a:t> </a:t>
            </a:r>
            <a:r>
              <a:rPr lang="sl-SI" dirty="0" smtClean="0"/>
              <a:t>Kreativnost </a:t>
            </a:r>
            <a:r>
              <a:rPr lang="sl-SI" dirty="0"/>
              <a:t>je </a:t>
            </a:r>
            <a:r>
              <a:rPr lang="sl-SI" b="1" dirty="0"/>
              <a:t>zabava</a:t>
            </a:r>
            <a:r>
              <a:rPr lang="sl-SI" dirty="0"/>
              <a:t>. Ker je dvojčica humorju in prinese nepričakovane, presenetljive rezultate.</a:t>
            </a:r>
          </a:p>
          <a:p>
            <a:r>
              <a:rPr lang="sl-SI" dirty="0"/>
              <a:t>Vir: Nastja Mulej</a:t>
            </a:r>
          </a:p>
        </p:txBody>
      </p:sp>
    </p:spTree>
    <p:extLst>
      <p:ext uri="{BB962C8B-B14F-4D97-AF65-F5344CB8AC3E}">
        <p14:creationId xmlns:p14="http://schemas.microsoft.com/office/powerpoint/2010/main" val="2863156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2800" smtClean="0"/>
              <a:t/>
            </a:r>
            <a:br>
              <a:rPr lang="sl-SI" altLang="sl-SI" sz="2800" smtClean="0"/>
            </a:br>
            <a:r>
              <a:rPr lang="sl-SI" altLang="sl-SI" sz="2800" smtClean="0"/>
              <a:t>KATERI KORAK STE DOSEGLI DANES?</a:t>
            </a:r>
            <a:r>
              <a:rPr lang="sl-SI" altLang="sl-SI" sz="1400" smtClean="0"/>
              <a:t/>
            </a:r>
            <a:br>
              <a:rPr lang="sl-SI" altLang="sl-SI" sz="1400" smtClean="0"/>
            </a:br>
            <a:r>
              <a:rPr lang="sl-SI" altLang="sl-SI" sz="1400" smtClean="0"/>
              <a:t/>
            </a:r>
            <a:br>
              <a:rPr lang="sl-SI" altLang="sl-SI" sz="1400" smtClean="0"/>
            </a:br>
            <a:r>
              <a:rPr lang="sl-SI" altLang="sl-SI" sz="1400" smtClean="0"/>
              <a:t/>
            </a:r>
            <a:br>
              <a:rPr lang="sl-SI" altLang="sl-SI" sz="1400" smtClean="0"/>
            </a:br>
            <a:endParaRPr lang="sl-SI" altLang="sl-SI" sz="1400" smtClean="0"/>
          </a:p>
        </p:txBody>
      </p:sp>
      <p:sp>
        <p:nvSpPr>
          <p:cNvPr id="21507" name="Ograda vsebin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altLang="sl-SI" dirty="0" smtClean="0"/>
          </a:p>
        </p:txBody>
      </p:sp>
      <p:pic>
        <p:nvPicPr>
          <p:cNvPr id="21508" name="Slika 1" descr="Opis: C:\Users\JGramc\Documents\ideje za delavnice\AB entalpij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0768"/>
            <a:ext cx="57594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4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r>
              <a:rPr lang="sl-SI" sz="2400" dirty="0"/>
              <a:t> </a:t>
            </a:r>
            <a:br>
              <a:rPr lang="sl-SI" sz="2400" dirty="0"/>
            </a:br>
            <a:r>
              <a:rPr lang="sl-SI" sz="2400" dirty="0"/>
              <a:t> 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altLang="sl-SI" sz="1000" dirty="0" smtClean="0"/>
              <a:t>..</a:t>
            </a:r>
            <a:br>
              <a:rPr lang="sl-SI" altLang="sl-SI" sz="1000" dirty="0" smtClean="0"/>
            </a:br>
            <a:r>
              <a:rPr lang="sl-SI" altLang="sl-SI" sz="1000" dirty="0"/>
              <a:t/>
            </a:r>
            <a:br>
              <a:rPr lang="sl-SI" altLang="sl-SI" sz="1000" dirty="0"/>
            </a:br>
            <a:r>
              <a:rPr lang="sl-SI" sz="10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  <a:t>Naj bodo tvoje misli pozitivne,</a:t>
            </a:r>
            <a:b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  <a:t>saj se bodo spremenile v besede.</a:t>
            </a:r>
            <a:b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  <a:t>Naj bodo tvoje besede pozitivne,</a:t>
            </a:r>
            <a:b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  <a:t>saj se bodo spremenile v dejanja.</a:t>
            </a:r>
            <a:b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  <a:t>Naj bodo tvoja dejanja pozitiva,</a:t>
            </a:r>
            <a:b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  <a:t>saj bodo odražala tvoje vrednote.</a:t>
            </a:r>
            <a:b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sl-SI" sz="1000" i="1" dirty="0">
                <a:latin typeface="Batang" panose="02030600000101010101" pitchFamily="18" charset="-127"/>
                <a:ea typeface="Batang" panose="02030600000101010101" pitchFamily="18" charset="-127"/>
              </a:rPr>
              <a:t>Naj bodo tvoje vrednote pozitivne, saj bodo postale tvoja usoda</a:t>
            </a:r>
            <a:r>
              <a:rPr lang="sl-SI" sz="10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.«   </a:t>
            </a:r>
            <a:r>
              <a:rPr lang="sl-SI" sz="1000" i="1" dirty="0" err="1" smtClean="0"/>
              <a:t>Gandhi</a:t>
            </a:r>
            <a:r>
              <a:rPr lang="sl-SI" sz="1000" dirty="0"/>
              <a:t/>
            </a:r>
            <a:br>
              <a:rPr lang="sl-SI" sz="1000" dirty="0"/>
            </a:br>
            <a:r>
              <a:rPr lang="sl-SI" sz="1000" dirty="0"/>
              <a:t/>
            </a:r>
            <a:br>
              <a:rPr lang="sl-SI" sz="1000" dirty="0"/>
            </a:br>
            <a:r>
              <a:rPr lang="sl-SI" sz="1000" i="1" dirty="0"/>
              <a:t>          </a:t>
            </a:r>
            <a:r>
              <a:rPr lang="sl-SI" sz="5400" i="1" dirty="0"/>
              <a:t>                           </a:t>
            </a:r>
            <a:r>
              <a:rPr lang="sl-SI" altLang="sl-SI" sz="1200" dirty="0" smtClean="0"/>
              <a:t>er, 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699792" y="4725144"/>
            <a:ext cx="4896891" cy="119675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sl-SI" sz="1400" dirty="0" smtClean="0"/>
              <a:t>…“Pogovarjanje </a:t>
            </a:r>
            <a:r>
              <a:rPr lang="sl-SI" sz="1400" dirty="0"/>
              <a:t>je bližina in toplina,</a:t>
            </a:r>
            <a:br>
              <a:rPr lang="sl-SI" sz="1400" dirty="0"/>
            </a:br>
            <a:r>
              <a:rPr lang="sl-SI" sz="1400" dirty="0"/>
              <a:t>s pogovarjanjem smo družina in skupina.</a:t>
            </a:r>
            <a:br>
              <a:rPr lang="sl-SI" sz="1400" dirty="0"/>
            </a:br>
            <a:r>
              <a:rPr lang="sl-SI" sz="1400" dirty="0"/>
              <a:t>S pogovarjanjem se človek s človekom prepleta,</a:t>
            </a:r>
            <a:br>
              <a:rPr lang="sl-SI" sz="1400" dirty="0"/>
            </a:br>
            <a:r>
              <a:rPr lang="sl-SI" sz="1400" dirty="0"/>
              <a:t>s pogovarjanjem smo mreža tudi zunaj </a:t>
            </a:r>
            <a:r>
              <a:rPr lang="sl-SI" sz="1400" dirty="0" smtClean="0"/>
              <a:t>interneta….“</a:t>
            </a:r>
          </a:p>
          <a:p>
            <a:pPr>
              <a:lnSpc>
                <a:spcPct val="80000"/>
              </a:lnSpc>
              <a:buNone/>
            </a:pPr>
            <a:r>
              <a:rPr lang="sl-SI" sz="1400" dirty="0"/>
              <a:t>NEKAJ TI MORAM POVEDAT (Andrej Rozman Roza)</a:t>
            </a:r>
          </a:p>
          <a:p>
            <a:pPr>
              <a:lnSpc>
                <a:spcPct val="80000"/>
              </a:lnSpc>
              <a:buNone/>
            </a:pPr>
            <a:endParaRPr lang="sl-SI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2400" i="1" dirty="0" smtClean="0"/>
          </a:p>
        </p:txBody>
      </p:sp>
      <p:pic>
        <p:nvPicPr>
          <p:cNvPr id="6" name="Picture 2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4038600" cy="227300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5174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52793"/>
              </p:ext>
            </p:extLst>
          </p:nvPr>
        </p:nvGraphicFramePr>
        <p:xfrm>
          <a:off x="1547664" y="1052736"/>
          <a:ext cx="4392488" cy="443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53"/>
                <a:gridCol w="2012535"/>
              </a:tblGrid>
              <a:tr h="19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kern="1200" dirty="0">
                          <a:effectLst/>
                        </a:rPr>
                        <a:t>Vsebina</a:t>
                      </a:r>
                      <a:endParaRPr lang="sl-SI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1" marR="59201" marT="29600" marB="296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kern="1200">
                          <a:effectLst/>
                        </a:rPr>
                        <a:t>Predavatelj</a:t>
                      </a:r>
                      <a:endParaRPr lang="sl-SI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1" marR="59201" marT="29600" marB="29600"/>
                </a:tc>
              </a:tr>
              <a:tr h="790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</a:rPr>
                        <a:t>Prijava na MS </a:t>
                      </a:r>
                      <a:r>
                        <a:rPr lang="sl-SI" sz="600" dirty="0" err="1">
                          <a:effectLst/>
                        </a:rPr>
                        <a:t>Teams</a:t>
                      </a:r>
                      <a:r>
                        <a:rPr lang="sl-SI" sz="600" dirty="0">
                          <a:effectLst/>
                        </a:rPr>
                        <a:t>, 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</a:rPr>
                        <a:t> 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</a:rPr>
                        <a:t> 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</a:rPr>
                        <a:t>UVOD: Namen in potek študijskega srečanja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</a:rPr>
                        <a:t> 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</a:rPr>
                        <a:t> </a:t>
                      </a:r>
                      <a:endParaRPr lang="sl-SI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1" marR="59201" marT="29600" marB="296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kern="1200">
                          <a:effectLst/>
                        </a:rPr>
                        <a:t>Vojko Kunaver,</a:t>
                      </a:r>
                      <a:endParaRPr lang="sl-SI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600" kern="1200">
                          <a:effectLst/>
                        </a:rPr>
                        <a:t>J.Pika Gramc, Borut Stojilković,  </a:t>
                      </a:r>
                      <a:r>
                        <a:rPr lang="sl-SI" sz="600">
                          <a:effectLst/>
                        </a:rPr>
                        <a:t>Zavod RS za šolstvo</a:t>
                      </a:r>
                      <a:endParaRPr lang="sl-SI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600" kern="1200">
                          <a:effectLst/>
                        </a:rPr>
                        <a:t> </a:t>
                      </a:r>
                      <a:endParaRPr lang="sl-SI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>
                          <a:effectLst/>
                        </a:rPr>
                        <a:t> </a:t>
                      </a:r>
                      <a:endParaRPr lang="sl-SI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1" marR="59201" marT="29600" marB="29600"/>
                </a:tc>
              </a:tr>
              <a:tr h="130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  <a:latin typeface="+mj-lt"/>
                        </a:rPr>
                        <a:t>Izzivi izobraževanja na daljavo: pogled nazaj in  pogled naprej</a:t>
                      </a:r>
                      <a:r>
                        <a:rPr lang="sl-SI" sz="600" dirty="0" smtClean="0">
                          <a:effectLst/>
                          <a:latin typeface="+mj-lt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600" dirty="0" smtClean="0">
                        <a:effectLst/>
                        <a:latin typeface="+mj-lt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l-SI" sz="80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Izbrani </a:t>
                      </a:r>
                      <a:r>
                        <a:rPr lang="sl-SI" sz="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aktualni procesi v Severni in </a:t>
                      </a:r>
                      <a:r>
                        <a:rPr lang="sl-SI" sz="80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Latinski Ameriki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sl-SI" sz="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 smtClean="0">
                          <a:effectLst/>
                          <a:latin typeface="+mj-lt"/>
                        </a:rPr>
                        <a:t>-  Več perspektivnost kot didaktično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 smtClean="0">
                          <a:effectLst/>
                          <a:latin typeface="+mj-lt"/>
                        </a:rPr>
                        <a:t>   načelo pri pouku družboslovja  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sl-SI" sz="800" dirty="0">
                          <a:effectLst/>
                          <a:latin typeface="+mj-lt"/>
                        </a:rPr>
                        <a:t>  Med plebiscitom in osamosvojitvijo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+mj-lt"/>
                        </a:rPr>
                        <a:t>    30   let kasneje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 </a:t>
                      </a:r>
                      <a:endParaRPr lang="sl-SI" sz="7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ODMOR</a:t>
                      </a:r>
                      <a:endParaRPr lang="sl-SI" sz="7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201" marR="59201" marT="29600" marB="296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kern="1200" dirty="0">
                          <a:effectLst/>
                        </a:rPr>
                        <a:t> 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kern="1200" dirty="0">
                          <a:effectLst/>
                        </a:rPr>
                        <a:t> 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kern="1200" dirty="0">
                          <a:effectLst/>
                        </a:rPr>
                        <a:t> 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kern="1200" dirty="0" smtClean="0">
                          <a:effectLst/>
                        </a:rPr>
                        <a:t>Borut Stojilković,  Vojko </a:t>
                      </a:r>
                      <a:r>
                        <a:rPr lang="sl-SI" sz="600" kern="1200" dirty="0">
                          <a:effectLst/>
                        </a:rPr>
                        <a:t>Kunaver,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600" kern="1200" dirty="0" err="1">
                          <a:effectLst/>
                        </a:rPr>
                        <a:t>J.Pika</a:t>
                      </a:r>
                      <a:r>
                        <a:rPr lang="sl-SI" sz="600" kern="1200" dirty="0">
                          <a:effectLst/>
                        </a:rPr>
                        <a:t> Gramc, </a:t>
                      </a:r>
                      <a:r>
                        <a:rPr lang="sl-SI" sz="600" dirty="0">
                          <a:effectLst/>
                        </a:rPr>
                        <a:t>Zavod RS za šolstvo</a:t>
                      </a:r>
                      <a:endParaRPr lang="sl-SI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1" marR="59201" marT="29600" marB="29600"/>
                </a:tc>
              </a:tr>
              <a:tr h="144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</a:rPr>
                        <a:t>Izzivi izobraževanja na daljavo: pogled  nazaj in naprej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dirty="0">
                          <a:effectLst/>
                        </a:rPr>
                        <a:t>Predstavitev primerov </a:t>
                      </a:r>
                      <a:endParaRPr lang="sl-SI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1" marR="59201" marT="29600" marB="296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600" dirty="0">
                          <a:effectLst/>
                        </a:rPr>
                        <a:t>Zdenka Dimnik, SŠFKZ Ljubljana; Mojca Ogorelc, Ekonomska in trgovska šola Brežice;Tina Križnar, Biotehniški center Naklo; Matjaž Prezelj, SŠ Veno Pilon Ajdovščina; Renato Flis, Srednja šola za oblikovanje </a:t>
                      </a:r>
                      <a:r>
                        <a:rPr lang="sl-SI" sz="600" dirty="0" smtClean="0">
                          <a:effectLst/>
                        </a:rPr>
                        <a:t>Maribor, Nina</a:t>
                      </a:r>
                      <a:r>
                        <a:rPr lang="sl-SI" sz="600" baseline="0" dirty="0" smtClean="0">
                          <a:effectLst/>
                        </a:rPr>
                        <a:t> Zupan  ŠC Kranj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600" dirty="0">
                          <a:effectLst/>
                        </a:rPr>
                        <a:t> 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600" dirty="0">
                          <a:effectLst/>
                        </a:rPr>
                        <a:t> </a:t>
                      </a:r>
                      <a:endParaRPr lang="sl-SI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600" dirty="0">
                          <a:effectLst/>
                        </a:rPr>
                        <a:t> </a:t>
                      </a:r>
                      <a:endParaRPr lang="sl-SI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1" marR="59201" marT="29600" marB="29600"/>
                </a:tc>
              </a:tr>
              <a:tr h="399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>
                          <a:effectLst/>
                        </a:rPr>
                        <a:t>Zaključek</a:t>
                      </a:r>
                      <a:endParaRPr lang="sl-SI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>
                          <a:effectLst/>
                        </a:rPr>
                        <a:t> </a:t>
                      </a:r>
                      <a:endParaRPr lang="sl-SI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>
                          <a:effectLst/>
                        </a:rPr>
                        <a:t>Informacije, vprašanja, konferenca, …</a:t>
                      </a:r>
                      <a:endParaRPr lang="sl-SI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1" marR="59201" marT="29600" marB="296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600" kern="1200" dirty="0">
                          <a:effectLst/>
                        </a:rPr>
                        <a:t>Vojko Kunaver, </a:t>
                      </a:r>
                      <a:r>
                        <a:rPr lang="sl-SI" sz="600" kern="1200" dirty="0" err="1">
                          <a:effectLst/>
                        </a:rPr>
                        <a:t>J.Pika</a:t>
                      </a:r>
                      <a:r>
                        <a:rPr lang="sl-SI" sz="600" kern="1200" dirty="0">
                          <a:effectLst/>
                        </a:rPr>
                        <a:t> Gramc, udeleženci</a:t>
                      </a:r>
                      <a:endParaRPr lang="sl-SI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1" marR="59201" marT="29600" marB="296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90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222485" y="908720"/>
            <a:ext cx="5310336" cy="452431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B0F0"/>
                </a:solidFill>
              </a:rPr>
              <a:t>OSNOVNA </a:t>
            </a:r>
            <a:r>
              <a:rPr lang="sl-SI" dirty="0" smtClean="0">
                <a:solidFill>
                  <a:srgbClr val="00B0F0"/>
                </a:solidFill>
              </a:rPr>
              <a:t>IDEJA</a:t>
            </a:r>
          </a:p>
          <a:p>
            <a:endParaRPr lang="sl-SI" dirty="0">
              <a:solidFill>
                <a:srgbClr val="00B0F0"/>
              </a:solidFill>
            </a:endParaRPr>
          </a:p>
          <a:p>
            <a:endParaRPr lang="sl-SI" dirty="0"/>
          </a:p>
          <a:p>
            <a:r>
              <a:rPr lang="sl-SI" dirty="0" smtClean="0">
                <a:solidFill>
                  <a:srgbClr val="FF0000"/>
                </a:solidFill>
              </a:rPr>
              <a:t>KAKO  </a:t>
            </a:r>
            <a:r>
              <a:rPr lang="sl-SI" dirty="0">
                <a:solidFill>
                  <a:srgbClr val="FF0000"/>
                </a:solidFill>
              </a:rPr>
              <a:t>ustvariti priložnosti za več </a:t>
            </a:r>
            <a:r>
              <a:rPr lang="sl-SI" dirty="0" smtClean="0">
                <a:solidFill>
                  <a:srgbClr val="FF0000"/>
                </a:solidFill>
              </a:rPr>
              <a:t>sodelovanja, </a:t>
            </a:r>
            <a:r>
              <a:rPr lang="sl-SI" dirty="0">
                <a:solidFill>
                  <a:srgbClr val="FF0000"/>
                </a:solidFill>
              </a:rPr>
              <a:t>soustvarjanja in ustvarjalnosti</a:t>
            </a:r>
          </a:p>
          <a:p>
            <a:r>
              <a:rPr lang="sl-SI" dirty="0">
                <a:solidFill>
                  <a:srgbClr val="FF0000"/>
                </a:solidFill>
              </a:rPr>
              <a:t>                        ZA</a:t>
            </a:r>
          </a:p>
          <a:p>
            <a:r>
              <a:rPr lang="sl-SI" dirty="0">
                <a:solidFill>
                  <a:srgbClr val="FF0000"/>
                </a:solidFill>
              </a:rPr>
              <a:t>oblikovanje bogatih in raznolikih učnih virov</a:t>
            </a:r>
          </a:p>
          <a:p>
            <a:r>
              <a:rPr lang="sl-SI" dirty="0">
                <a:solidFill>
                  <a:srgbClr val="FF0000"/>
                </a:solidFill>
              </a:rPr>
              <a:t>izmenjavo virov in bogatih </a:t>
            </a:r>
            <a:r>
              <a:rPr lang="sl-SI" dirty="0" smtClean="0">
                <a:solidFill>
                  <a:srgbClr val="FF0000"/>
                </a:solidFill>
              </a:rPr>
              <a:t>izkušenj pri pouku družboslovja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rgbClr val="00B0F0"/>
                </a:solidFill>
              </a:rPr>
              <a:t>Kreativnost je </a:t>
            </a:r>
            <a:r>
              <a:rPr lang="sl-SI" b="1" dirty="0">
                <a:solidFill>
                  <a:srgbClr val="00B0F0"/>
                </a:solidFill>
              </a:rPr>
              <a:t>najpomembnejša kompetenca 21. stoletja</a:t>
            </a:r>
            <a:r>
              <a:rPr lang="sl-SI" dirty="0">
                <a:solidFill>
                  <a:srgbClr val="00B0F0"/>
                </a:solidFill>
              </a:rPr>
              <a:t>. </a:t>
            </a:r>
          </a:p>
          <a:p>
            <a:r>
              <a:rPr lang="sl-SI" dirty="0">
                <a:solidFill>
                  <a:srgbClr val="00B0F0"/>
                </a:solidFill>
              </a:rPr>
              <a:t>Težko napredujemo, če ne znamo preigravati različnih scenarijev.</a:t>
            </a:r>
          </a:p>
          <a:p>
            <a:r>
              <a:rPr lang="sl-SI" dirty="0">
                <a:solidFill>
                  <a:srgbClr val="00B0F0"/>
                </a:solidFill>
              </a:rPr>
              <a:t>Kreativnost je </a:t>
            </a:r>
            <a:r>
              <a:rPr lang="sl-SI" b="1" dirty="0">
                <a:solidFill>
                  <a:srgbClr val="00B0F0"/>
                </a:solidFill>
              </a:rPr>
              <a:t>veščina</a:t>
            </a:r>
            <a:r>
              <a:rPr lang="sl-SI" dirty="0">
                <a:solidFill>
                  <a:srgbClr val="00B0F0"/>
                </a:solidFill>
              </a:rPr>
              <a:t> – ki se je lahko naučimo. </a:t>
            </a:r>
          </a:p>
          <a:p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5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980727"/>
            <a:ext cx="8075240" cy="108011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sz="1600" dirty="0" smtClean="0">
                <a:solidFill>
                  <a:schemeClr val="bg1"/>
                </a:solidFill>
              </a:rPr>
              <a:t>KAŽIPOT SREČANJA – OSNOVNA IDEJA</a:t>
            </a:r>
            <a:br>
              <a:rPr lang="sl-SI" sz="1600" dirty="0" smtClean="0">
                <a:solidFill>
                  <a:schemeClr val="bg1"/>
                </a:solidFill>
              </a:rPr>
            </a:br>
            <a:r>
              <a:rPr lang="sl-SI" sz="1600" dirty="0" smtClean="0">
                <a:solidFill>
                  <a:schemeClr val="bg1"/>
                </a:solidFill>
              </a:rPr>
              <a:t/>
            </a:r>
            <a:br>
              <a:rPr lang="sl-SI" sz="1600" dirty="0" smtClean="0">
                <a:solidFill>
                  <a:schemeClr val="bg1"/>
                </a:solidFill>
              </a:rPr>
            </a:br>
            <a:r>
              <a:rPr lang="sl-SI" sz="1600" dirty="0" smtClean="0">
                <a:solidFill>
                  <a:schemeClr val="bg1"/>
                </a:solidFill>
              </a:rPr>
              <a:t>Zavedanje </a:t>
            </a:r>
            <a:r>
              <a:rPr lang="sl-SI" sz="1600" dirty="0">
                <a:solidFill>
                  <a:schemeClr val="bg1"/>
                </a:solidFill>
              </a:rPr>
              <a:t>in pripravljenost za </a:t>
            </a:r>
            <a:r>
              <a:rPr lang="sl-SI" sz="1600" dirty="0" smtClean="0">
                <a:solidFill>
                  <a:schemeClr val="bg1"/>
                </a:solidFill>
              </a:rPr>
              <a:t>uresničevanje</a:t>
            </a:r>
            <a:br>
              <a:rPr lang="sl-SI" sz="1600" dirty="0" smtClean="0">
                <a:solidFill>
                  <a:schemeClr val="bg1"/>
                </a:solidFill>
              </a:rPr>
            </a:br>
            <a:r>
              <a:rPr lang="sl-SI" sz="1600" dirty="0" smtClean="0">
                <a:solidFill>
                  <a:schemeClr val="bg1"/>
                </a:solidFill>
              </a:rPr>
              <a:t/>
            </a:r>
            <a:br>
              <a:rPr lang="sl-SI" sz="1600" dirty="0" smtClean="0">
                <a:solidFill>
                  <a:schemeClr val="bg1"/>
                </a:solidFill>
              </a:rPr>
            </a:br>
            <a:r>
              <a:rPr lang="sl-SI" sz="900" dirty="0" smtClean="0"/>
              <a:t>IZZIVANJE </a:t>
            </a:r>
            <a:r>
              <a:rPr lang="sl-SI" sz="900" dirty="0"/>
              <a:t>ODGOVOROV</a:t>
            </a:r>
            <a:br>
              <a:rPr lang="sl-SI" sz="900" dirty="0"/>
            </a:br>
            <a:r>
              <a:rPr lang="sl-SI" sz="900" dirty="0" smtClean="0"/>
              <a:t>ODZIVA</a:t>
            </a:r>
            <a:br>
              <a:rPr lang="sl-SI" sz="900" dirty="0" smtClean="0"/>
            </a:br>
            <a:r>
              <a:rPr lang="sl-SI" sz="1600" i="1" dirty="0"/>
              <a:t>Od ideje/ do avtentične rešitve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>
                <a:solidFill>
                  <a:schemeClr val="bg1"/>
                </a:solidFill>
              </a:rPr>
              <a:t/>
            </a:r>
            <a:br>
              <a:rPr lang="sl-SI" sz="1600" dirty="0" smtClean="0">
                <a:solidFill>
                  <a:schemeClr val="bg1"/>
                </a:solidFill>
              </a:rPr>
            </a:br>
            <a:r>
              <a:rPr lang="sl-SI" sz="1600" dirty="0"/>
              <a:t/>
            </a:r>
            <a:br>
              <a:rPr lang="sl-SI" sz="1600" dirty="0"/>
            </a:br>
            <a:endParaRPr lang="sl-SI" sz="1600" b="0" dirty="0" smtClean="0"/>
          </a:p>
        </p:txBody>
      </p:sp>
      <p:sp>
        <p:nvSpPr>
          <p:cNvPr id="3" name="Pravokotnik 2"/>
          <p:cNvSpPr/>
          <p:nvPr/>
        </p:nvSpPr>
        <p:spPr>
          <a:xfrm>
            <a:off x="500766" y="2132856"/>
            <a:ext cx="8103682" cy="507831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  <a:p>
            <a:pPr>
              <a:defRPr/>
            </a:pPr>
            <a:r>
              <a:rPr lang="sl-SI" dirty="0" smtClean="0"/>
              <a:t>KAKO pri pouku in pri izobraževanju na daljavo  </a:t>
            </a:r>
            <a:r>
              <a:rPr lang="sl-SI" dirty="0"/>
              <a:t>ZAGOTOVITI OKOLIŠČINE, ki zahtevajo miselno in govorno dejavnost </a:t>
            </a:r>
            <a:r>
              <a:rPr lang="sl-SI" dirty="0" smtClean="0"/>
              <a:t>učencev, spodbujajo ustvarjalnost …(znanje</a:t>
            </a:r>
            <a:r>
              <a:rPr lang="sl-SI" dirty="0"/>
              <a:t>, razvijanje sporazumevalnih </a:t>
            </a:r>
            <a:r>
              <a:rPr lang="sl-SI" dirty="0" smtClean="0"/>
              <a:t>zmožnosti, osmišljanje vrednot za kulturo sobivanja)</a:t>
            </a:r>
          </a:p>
          <a:p>
            <a:pPr>
              <a:defRPr/>
            </a:pPr>
            <a:endParaRPr lang="sl-SI" dirty="0" smtClean="0"/>
          </a:p>
          <a:p>
            <a:r>
              <a:rPr lang="sl-SI" dirty="0" smtClean="0"/>
              <a:t>Do </a:t>
            </a:r>
            <a:r>
              <a:rPr lang="sl-SI" dirty="0"/>
              <a:t>česa nas pripeljejo ? </a:t>
            </a:r>
          </a:p>
          <a:p>
            <a:r>
              <a:rPr lang="sl-SI" dirty="0"/>
              <a:t>KAJ JE LAHKO V NADALJEVANJU?</a:t>
            </a:r>
          </a:p>
          <a:p>
            <a:r>
              <a:rPr lang="sl-SI" b="1" dirty="0" smtClean="0"/>
              <a:t>Ustvarjanje </a:t>
            </a:r>
            <a:r>
              <a:rPr lang="sl-SI" b="1" dirty="0"/>
              <a:t>idej – izmišljevanje misli, ki jih prej še ni bilo (= ideacija) – je proces</a:t>
            </a:r>
            <a:r>
              <a:rPr lang="sl-SI" b="1" dirty="0" smtClean="0"/>
              <a:t>.</a:t>
            </a:r>
          </a:p>
          <a:p>
            <a:endParaRPr lang="sl-SI" b="1" dirty="0" smtClean="0"/>
          </a:p>
          <a:p>
            <a:r>
              <a:rPr lang="sl-SI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Življenjsko </a:t>
            </a: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pomemben proces</a:t>
            </a:r>
            <a:r>
              <a:rPr lang="sl-SI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l-SI" dirty="0"/>
          </a:p>
          <a:p>
            <a:endParaRPr lang="sl-SI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19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Gramc\Documents\Študijska srečanja za DRU\2012\Magritt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55" y="1986502"/>
            <a:ext cx="38100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6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sl-SI" altLang="sl-SI" sz="1400" dirty="0" smtClean="0"/>
              <a:t/>
            </a:r>
            <a:br>
              <a:rPr lang="sl-SI" altLang="sl-SI" sz="1400" dirty="0" smtClean="0"/>
            </a:br>
            <a:r>
              <a:rPr lang="sl-SI" altLang="sl-SI" sz="1400" dirty="0" smtClean="0"/>
              <a:t>DEMOKRATIČNA DRUŽBA</a:t>
            </a:r>
            <a:br>
              <a:rPr lang="sl-SI" altLang="sl-SI" sz="1400" dirty="0" smtClean="0"/>
            </a:br>
            <a:r>
              <a:rPr lang="sl-SI" altLang="sl-SI" sz="1400" dirty="0" smtClean="0"/>
              <a:t>JE TUDI </a:t>
            </a:r>
            <a:r>
              <a:rPr lang="sl-SI" altLang="sl-SI" sz="1400" dirty="0"/>
              <a:t>PLURALNOST</a:t>
            </a:r>
            <a:br>
              <a:rPr lang="sl-SI" altLang="sl-SI" sz="1400" dirty="0"/>
            </a:br>
            <a:r>
              <a:rPr lang="sl-SI" altLang="sl-SI" sz="1400" dirty="0"/>
              <a:t>Zakaj postaja več perspektivnost nuja v našem šolskem prostoru</a:t>
            </a:r>
            <a:r>
              <a:rPr lang="sl-SI" altLang="sl-SI" sz="1400" dirty="0" smtClean="0"/>
              <a:t>?</a:t>
            </a:r>
            <a:br>
              <a:rPr lang="sl-SI" altLang="sl-SI" sz="1400" dirty="0" smtClean="0"/>
            </a:br>
            <a:r>
              <a:rPr lang="sl-SI" altLang="sl-SI" sz="1400" dirty="0" smtClean="0"/>
              <a:t>VKLJUČENOST/ POSVEČENOST</a:t>
            </a:r>
            <a:r>
              <a:rPr lang="sl-SI" altLang="sl-SI" sz="2400" dirty="0" smtClean="0"/>
              <a:t/>
            </a:r>
            <a:br>
              <a:rPr lang="sl-SI" altLang="sl-SI" sz="2400" dirty="0" smtClean="0"/>
            </a:br>
            <a:endParaRPr lang="sl-SI" altLang="sl-SI" sz="24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000" dirty="0" smtClean="0"/>
              <a:t>BOGASTVO JE V RAZNOLIKOSTI</a:t>
            </a:r>
          </a:p>
          <a:p>
            <a:pPr>
              <a:buNone/>
            </a:pPr>
            <a:r>
              <a:rPr lang="sl-SI" sz="2000" dirty="0"/>
              <a:t>Človeške kapacitete so bistveno večje, kot se običajno kažejo. </a:t>
            </a:r>
            <a:endParaRPr lang="sl-SI" sz="2000" dirty="0" smtClean="0"/>
          </a:p>
          <a:p>
            <a:pPr>
              <a:buNone/>
            </a:pPr>
            <a:r>
              <a:rPr lang="sl-SI" sz="2000" dirty="0" smtClean="0"/>
              <a:t>Delo </a:t>
            </a:r>
            <a:r>
              <a:rPr lang="sl-SI" sz="2000" dirty="0"/>
              <a:t>učitelja je, da kreira pogoje, pravi prostor, prave meje </a:t>
            </a:r>
            <a:r>
              <a:rPr lang="sl-SI" sz="2000" dirty="0" smtClean="0"/>
              <a:t>za</a:t>
            </a:r>
          </a:p>
          <a:p>
            <a:pPr>
              <a:buNone/>
            </a:pPr>
            <a:r>
              <a:rPr lang="sl-SI" sz="2000" dirty="0" smtClean="0"/>
              <a:t> </a:t>
            </a:r>
            <a:r>
              <a:rPr lang="sl-SI" sz="2000" dirty="0"/>
              <a:t>zaupnost, kjer bodo dijaki imeli psihološko varnost.</a:t>
            </a:r>
          </a:p>
          <a:p>
            <a:pPr eaLnBrk="1" hangingPunct="1">
              <a:buFontTx/>
              <a:buNone/>
            </a:pPr>
            <a:r>
              <a:rPr lang="sl-SI" sz="2000" dirty="0" smtClean="0"/>
              <a:t>Dijaki imajo </a:t>
            </a:r>
            <a:r>
              <a:rPr lang="sl-SI" sz="2000" dirty="0"/>
              <a:t>potencial v sebi. Ni jim ga treba dati. </a:t>
            </a:r>
            <a:endParaRPr lang="sl-SI" sz="2000" dirty="0" smtClean="0"/>
          </a:p>
          <a:p>
            <a:pPr>
              <a:buNone/>
            </a:pPr>
            <a:r>
              <a:rPr lang="sl-SI" sz="2000" dirty="0"/>
              <a:t>Ko govorimo o potencialu, govorimo o kreativnosti, virih in upanju.</a:t>
            </a:r>
          </a:p>
          <a:p>
            <a:pPr eaLnBrk="1" hangingPunct="1">
              <a:buFontTx/>
              <a:buNone/>
            </a:pPr>
            <a:r>
              <a:rPr lang="sl-SI" sz="2000" dirty="0" smtClean="0"/>
              <a:t>Da </a:t>
            </a:r>
            <a:r>
              <a:rPr lang="sl-SI" sz="2000" dirty="0"/>
              <a:t>bi ga lahko demonstrirali, </a:t>
            </a:r>
            <a:r>
              <a:rPr lang="sl-SI" sz="2000" u="sng" dirty="0"/>
              <a:t>jim moramo znati postavljati </a:t>
            </a:r>
            <a:r>
              <a:rPr lang="sl-SI" sz="2000" u="sng" dirty="0" smtClean="0"/>
              <a:t>prava </a:t>
            </a:r>
          </a:p>
          <a:p>
            <a:pPr eaLnBrk="1" hangingPunct="1">
              <a:buFontTx/>
              <a:buNone/>
            </a:pPr>
            <a:r>
              <a:rPr lang="sl-SI" sz="2000" u="sng" dirty="0" smtClean="0"/>
              <a:t>vprašanja</a:t>
            </a:r>
            <a:r>
              <a:rPr lang="sl-SI" sz="2000" u="sng" dirty="0"/>
              <a:t>, </a:t>
            </a:r>
            <a:r>
              <a:rPr lang="sl-SI" sz="2000" dirty="0"/>
              <a:t>ki bodo osvobodila potencial znotraj njih</a:t>
            </a:r>
            <a:r>
              <a:rPr lang="sl-SI" sz="2000" dirty="0" smtClean="0"/>
              <a:t>.</a:t>
            </a:r>
          </a:p>
          <a:p>
            <a:pPr eaLnBrk="1" hangingPunct="1">
              <a:buFontTx/>
              <a:buNone/>
            </a:pPr>
            <a:endParaRPr lang="sl-SI" sz="2000" dirty="0" smtClean="0"/>
          </a:p>
          <a:p>
            <a:pPr>
              <a:buNone/>
            </a:pPr>
            <a:r>
              <a:rPr lang="sl-SI" sz="2000" dirty="0" smtClean="0"/>
              <a:t>Zato </a:t>
            </a:r>
            <a:r>
              <a:rPr lang="sl-SI" sz="2000" dirty="0"/>
              <a:t>pravimo, da če ni vključenosti, ni posvečenosti. </a:t>
            </a:r>
          </a:p>
          <a:p>
            <a:pPr eaLnBrk="1" hangingPunct="1">
              <a:buFontTx/>
              <a:buNone/>
            </a:pPr>
            <a:r>
              <a:rPr lang="sl-SI" sz="2000" dirty="0"/>
              <a:t/>
            </a:r>
            <a:br>
              <a:rPr lang="sl-SI" sz="2000" dirty="0"/>
            </a:br>
            <a:endParaRPr lang="sl-SI" alt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416131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2400" dirty="0" smtClean="0">
                <a:solidFill>
                  <a:srgbClr val="0070C0"/>
                </a:solidFill>
                <a:latin typeface="+mn-lt"/>
              </a:rPr>
              <a:t>KAJ DAJE OBČUTEK VARNOSTI</a:t>
            </a:r>
            <a:endParaRPr lang="sl-SI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19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 dirty="0" smtClean="0"/>
              <a:t>Predvidene aktivnosti</a:t>
            </a:r>
          </a:p>
          <a:p>
            <a:r>
              <a:rPr lang="sl-SI" altLang="sl-SI" sz="2400" dirty="0" smtClean="0"/>
              <a:t>Opremljenost z znanjem</a:t>
            </a:r>
          </a:p>
          <a:p>
            <a:r>
              <a:rPr lang="sl-SI" altLang="sl-SI" sz="2400" dirty="0" smtClean="0"/>
              <a:t>Občutek dobre pripravljenosti na izzive</a:t>
            </a:r>
          </a:p>
          <a:p>
            <a:r>
              <a:rPr lang="sl-SI" altLang="sl-SI" sz="2400" dirty="0" smtClean="0"/>
              <a:t>Premišljenost </a:t>
            </a:r>
          </a:p>
          <a:p>
            <a:r>
              <a:rPr lang="sl-SI" altLang="sl-SI" sz="2400" dirty="0" smtClean="0"/>
              <a:t>Preigravanje več različnih možnosti</a:t>
            </a:r>
          </a:p>
          <a:p>
            <a:r>
              <a:rPr lang="sl-SI" altLang="sl-SI" sz="2400" dirty="0"/>
              <a:t>Dnevna </a:t>
            </a:r>
            <a:r>
              <a:rPr lang="sl-SI" altLang="sl-SI" sz="2400" dirty="0" smtClean="0"/>
              <a:t>rutina</a:t>
            </a:r>
          </a:p>
          <a:p>
            <a:r>
              <a:rPr lang="sl-SI" altLang="sl-SI" sz="2400" dirty="0"/>
              <a:t>Izdelan načrt ravnanja v primeru krize</a:t>
            </a:r>
          </a:p>
          <a:p>
            <a:endParaRPr lang="sl-SI" altLang="sl-SI" sz="2400" dirty="0"/>
          </a:p>
          <a:p>
            <a:endParaRPr lang="sl-SI" altLang="sl-SI" sz="2400" dirty="0" smtClean="0"/>
          </a:p>
          <a:p>
            <a:endParaRPr lang="sl-SI" altLang="sl-SI" sz="2400" dirty="0" smtClean="0"/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l-SI" sz="2400" kern="0" smtClean="0">
                <a:solidFill>
                  <a:srgbClr val="0070C0"/>
                </a:solidFill>
                <a:latin typeface="+mn-lt"/>
              </a:rPr>
              <a:t>KAJ DAJE OBČUTEK VARNOSTI</a:t>
            </a:r>
            <a:endParaRPr lang="sl-SI" sz="2400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221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92150"/>
            <a:ext cx="238601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71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sl-SI" altLang="sl-SI" dirty="0" smtClean="0">
                <a:solidFill>
                  <a:srgbClr val="CC0066"/>
                </a:solidFill>
              </a:rPr>
              <a:t>Učno okolje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CC0066"/>
                </a:solidFill>
              </a:rPr>
              <a:t>Vzpostavljanje pozitivnega čustvenega ozračja pomembno vpliva na spodbujanje višjih ravni učenja.</a:t>
            </a:r>
            <a:r>
              <a:rPr lang="sl-SI" dirty="0" smtClean="0"/>
              <a:t> </a:t>
            </a:r>
            <a:r>
              <a:rPr lang="sl-SI" sz="2400" dirty="0" smtClean="0"/>
              <a:t>(</a:t>
            </a:r>
            <a:r>
              <a:rPr lang="sl-SI" sz="2400" dirty="0" err="1" smtClean="0"/>
              <a:t>Hardiman</a:t>
            </a:r>
            <a:r>
              <a:rPr lang="sl-SI" sz="2400" dirty="0" smtClean="0"/>
              <a:t>, 2010)</a:t>
            </a:r>
          </a:p>
          <a:p>
            <a:pPr>
              <a:defRPr/>
            </a:pPr>
            <a:r>
              <a:rPr lang="sl-SI" dirty="0">
                <a:solidFill>
                  <a:schemeClr val="accent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Vsako učenje spodbuja možgane k aktivnosti, vsako poučevanje pa ne</a:t>
            </a:r>
          </a:p>
          <a:p>
            <a:pPr>
              <a:defRPr/>
            </a:pP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4221163"/>
            <a:ext cx="3911600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3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1103</Words>
  <Application>Microsoft Office PowerPoint</Application>
  <PresentationFormat>Diaprojekcija na zaslonu (4:3)</PresentationFormat>
  <Paragraphs>212</Paragraphs>
  <Slides>25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6" baseType="lpstr">
      <vt:lpstr>predloga_prosojnice_v15</vt:lpstr>
      <vt:lpstr>Študijsko srečanje za učitelje družboslovja v SPI</vt:lpstr>
      <vt:lpstr>UVODNA NAVODILA </vt:lpstr>
      <vt:lpstr>PowerPointova predstavitev</vt:lpstr>
      <vt:lpstr>PowerPointova predstavitev</vt:lpstr>
      <vt:lpstr>KAŽIPOT SREČANJA – OSNOVNA IDEJA  Zavedanje in pripravljenost za uresničevanje  IZZIVANJE ODGOVOROV ODZIVA Od ideje/ do avtentične rešitve     </vt:lpstr>
      <vt:lpstr>PowerPointova predstavitev</vt:lpstr>
      <vt:lpstr> DEMOKRATIČNA DRUŽBA JE TUDI PLURALNOST Zakaj postaja več perspektivnost nuja v našem šolskem prostoru? VKLJUČENOST/ POSVEČENOST </vt:lpstr>
      <vt:lpstr>KAJ DAJE OBČUTEK VARNOSTI</vt:lpstr>
      <vt:lpstr>Učno okolje</vt:lpstr>
      <vt:lpstr>UČENJE kot</vt:lpstr>
      <vt:lpstr>Didaktika, zasnovana na več perspektivnosti</vt:lpstr>
      <vt:lpstr> SOOČANJE  Z RAZNOLIKOSTJO  in DRUGAČNOSTJO Nova resničnost  ob COVIDU 19… </vt:lpstr>
      <vt:lpstr>POMEMBNO JE </vt:lpstr>
      <vt:lpstr> KLJUČNi POJMi in vrednote,  ki povezujejo bodisi medkulturno vzgojo, izobraževanje za razvoj, vzgojo za mir, aktivno državljanstvo, socialno učenje ali učenje o človekovih pravicah upoštevamo pri načrtovanju dejavnosti:      </vt:lpstr>
      <vt:lpstr> Več perspektivnost kot didaktično načelo in raba različnih virov spretnost zbiranja in izbiranja informacij iz različnih virov, medijev, kritično presodijo nji­hovo uporabno vrednost; </vt:lpstr>
      <vt:lpstr>KAKO lahko z uporabo različnih virov pri pouku  krepimo:</vt:lpstr>
      <vt:lpstr>OSMISLITI IN POVEZATI z izkušnjami krepimo zavedanje, kaj pomeni odprto poslušati tudi drugačna stališča…kaj ob tem pridobimo</vt:lpstr>
      <vt:lpstr> Didaktični izzivi / Smiselna vprašanja</vt:lpstr>
      <vt:lpstr>„ DOBRO DELO UČITELJA“</vt:lpstr>
      <vt:lpstr>Temeljna načela „ dobrega dela“ naj bi bila:</vt:lpstr>
      <vt:lpstr>ETIKA, SPOŠTLJIVOST IN OSEBNA VPLETENOST</vt:lpstr>
      <vt:lpstr>PROCES REFLEKSIJE – vodila o bistvenih vidikih  ravnanja (kvalitet) </vt:lpstr>
      <vt:lpstr>PowerPointova predstavitev</vt:lpstr>
      <vt:lpstr> KATERI KORAK STE DOSEGLI DANES?   </vt:lpstr>
      <vt:lpstr>     ..  »Naj bodo tvoje misli pozitivne, saj se bodo spremenile v besede. Naj bodo tvoje besede pozitivne, saj se bodo spremenile v dejanja. Naj bodo tvoja dejanja pozitiva, saj bodo odražala tvoje vrednote. Naj bodo tvoje vrednote pozitivne, saj bodo postale tvoja usoda.«   Gandhi                                       er, </vt:lpstr>
    </vt:vector>
  </TitlesOfParts>
  <Company>Zavod RS za šolstvo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Jožica Gramc</cp:lastModifiedBy>
  <cp:revision>147</cp:revision>
  <cp:lastPrinted>2020-09-30T10:06:00Z</cp:lastPrinted>
  <dcterms:created xsi:type="dcterms:W3CDTF">2004-04-23T10:18:28Z</dcterms:created>
  <dcterms:modified xsi:type="dcterms:W3CDTF">2020-09-30T15:49:00Z</dcterms:modified>
</cp:coreProperties>
</file>