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49"/>
  </p:notesMasterIdLst>
  <p:handoutMasterIdLst>
    <p:handoutMasterId r:id="rId50"/>
  </p:handoutMasterIdLst>
  <p:sldIdLst>
    <p:sldId id="256" r:id="rId4"/>
    <p:sldId id="324" r:id="rId5"/>
    <p:sldId id="313" r:id="rId6"/>
    <p:sldId id="314" r:id="rId7"/>
    <p:sldId id="318" r:id="rId8"/>
    <p:sldId id="263" r:id="rId9"/>
    <p:sldId id="267" r:id="rId10"/>
    <p:sldId id="317" r:id="rId11"/>
    <p:sldId id="335" r:id="rId12"/>
    <p:sldId id="336" r:id="rId13"/>
    <p:sldId id="301" r:id="rId14"/>
    <p:sldId id="287" r:id="rId15"/>
    <p:sldId id="288" r:id="rId16"/>
    <p:sldId id="289" r:id="rId17"/>
    <p:sldId id="290" r:id="rId18"/>
    <p:sldId id="291" r:id="rId19"/>
    <p:sldId id="292" r:id="rId20"/>
    <p:sldId id="293" r:id="rId21"/>
    <p:sldId id="295" r:id="rId22"/>
    <p:sldId id="298" r:id="rId23"/>
    <p:sldId id="297" r:id="rId24"/>
    <p:sldId id="280" r:id="rId25"/>
    <p:sldId id="337" r:id="rId26"/>
    <p:sldId id="265" r:id="rId27"/>
    <p:sldId id="266" r:id="rId28"/>
    <p:sldId id="323" r:id="rId29"/>
    <p:sldId id="326" r:id="rId30"/>
    <p:sldId id="319" r:id="rId31"/>
    <p:sldId id="320" r:id="rId32"/>
    <p:sldId id="321" r:id="rId33"/>
    <p:sldId id="322" r:id="rId34"/>
    <p:sldId id="311" r:id="rId35"/>
    <p:sldId id="299" r:id="rId36"/>
    <p:sldId id="276" r:id="rId37"/>
    <p:sldId id="325" r:id="rId38"/>
    <p:sldId id="330" r:id="rId39"/>
    <p:sldId id="329" r:id="rId40"/>
    <p:sldId id="328" r:id="rId41"/>
    <p:sldId id="327" r:id="rId42"/>
    <p:sldId id="315" r:id="rId43"/>
    <p:sldId id="262" r:id="rId44"/>
    <p:sldId id="338" r:id="rId45"/>
    <p:sldId id="331" r:id="rId46"/>
    <p:sldId id="333" r:id="rId47"/>
    <p:sldId id="332" r:id="rId48"/>
  </p:sldIdLst>
  <p:sldSz cx="9144000" cy="6858000" type="screen4x3"/>
  <p:notesSz cx="6797675" cy="9926638"/>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A3FBBE"/>
    <a:srgbClr val="FFFFCC"/>
    <a:srgbClr val="E9FBFD"/>
    <a:srgbClr val="CECEEF"/>
    <a:srgbClr val="A5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4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svelensek\AppData\Local\Microsoft\Windows\INetCache\Content.Outlook\VXAJ0JB0\graf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svelensek\AppData\Local\Microsoft\Windows\INetCache\Content.Outlook\VXAJ0JB0\graf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List1!$C$66</c:f>
              <c:strCache>
                <c:ptCount val="1"/>
                <c:pt idx="0">
                  <c:v> 2.VIO</c:v>
                </c:pt>
              </c:strCache>
            </c:strRef>
          </c:tx>
          <c:spPr>
            <a:solidFill>
              <a:schemeClr val="accent1"/>
            </a:solidFill>
            <a:ln>
              <a:noFill/>
            </a:ln>
            <a:effectLst/>
          </c:spPr>
          <c:invertIfNegative val="0"/>
          <c:cat>
            <c:strRef>
              <c:f>List1!$B$67:$B$72</c:f>
              <c:strCache>
                <c:ptCount val="6"/>
                <c:pt idx="0">
                  <c:v>Da si lahko preko dneva sam/-a razporejam delo</c:v>
                </c:pt>
                <c:pt idx="1">
                  <c:v>Da delamo zanimive naloge</c:v>
                </c:pt>
                <c:pt idx="2">
                  <c:v>Da mi ni treba nastopati pred sošolci</c:v>
                </c:pt>
                <c:pt idx="3">
                  <c:v>Da lahko zjutraj dlje časa spim</c:v>
                </c:pt>
                <c:pt idx="4">
                  <c:v>Da mi pri šolskem delu pomagajo starši</c:v>
                </c:pt>
                <c:pt idx="5">
                  <c:v>Da mi pri šolskem delu pomagajo drugi člani družine (brat, sestra, stari starš,...)</c:v>
                </c:pt>
              </c:strCache>
            </c:strRef>
          </c:cat>
          <c:val>
            <c:numRef>
              <c:f>List1!$C$67:$C$72</c:f>
              <c:numCache>
                <c:formatCode>0.00%</c:formatCode>
                <c:ptCount val="6"/>
                <c:pt idx="0">
                  <c:v>0.77700000000000002</c:v>
                </c:pt>
                <c:pt idx="1">
                  <c:v>0.32200000000000001</c:v>
                </c:pt>
                <c:pt idx="2">
                  <c:v>0.35799999999999998</c:v>
                </c:pt>
                <c:pt idx="3">
                  <c:v>0.64300000000000002</c:v>
                </c:pt>
                <c:pt idx="4">
                  <c:v>0.38500000000000001</c:v>
                </c:pt>
                <c:pt idx="5">
                  <c:v>0.219</c:v>
                </c:pt>
              </c:numCache>
            </c:numRef>
          </c:val>
          <c:extLst xmlns:c16r2="http://schemas.microsoft.com/office/drawing/2015/06/chart">
            <c:ext xmlns:c16="http://schemas.microsoft.com/office/drawing/2014/chart" uri="{C3380CC4-5D6E-409C-BE32-E72D297353CC}">
              <c16:uniqueId val="{00000000-DC4D-4AC5-A2B5-A86DD5482502}"/>
            </c:ext>
          </c:extLst>
        </c:ser>
        <c:ser>
          <c:idx val="1"/>
          <c:order val="1"/>
          <c:tx>
            <c:strRef>
              <c:f>List1!$D$66</c:f>
              <c:strCache>
                <c:ptCount val="1"/>
                <c:pt idx="0">
                  <c:v> 3.VIO</c:v>
                </c:pt>
              </c:strCache>
            </c:strRef>
          </c:tx>
          <c:spPr>
            <a:solidFill>
              <a:schemeClr val="accent2"/>
            </a:solidFill>
            <a:ln>
              <a:noFill/>
            </a:ln>
            <a:effectLst/>
          </c:spPr>
          <c:invertIfNegative val="0"/>
          <c:cat>
            <c:strRef>
              <c:f>List1!$B$67:$B$72</c:f>
              <c:strCache>
                <c:ptCount val="6"/>
                <c:pt idx="0">
                  <c:v>Da si lahko preko dneva sam/-a razporejam delo</c:v>
                </c:pt>
                <c:pt idx="1">
                  <c:v>Da delamo zanimive naloge</c:v>
                </c:pt>
                <c:pt idx="2">
                  <c:v>Da mi ni treba nastopati pred sošolci</c:v>
                </c:pt>
                <c:pt idx="3">
                  <c:v>Da lahko zjutraj dlje časa spim</c:v>
                </c:pt>
                <c:pt idx="4">
                  <c:v>Da mi pri šolskem delu pomagajo starši</c:v>
                </c:pt>
                <c:pt idx="5">
                  <c:v>Da mi pri šolskem delu pomagajo drugi člani družine (brat, sestra, stari starš,...)</c:v>
                </c:pt>
              </c:strCache>
            </c:strRef>
          </c:cat>
          <c:val>
            <c:numRef>
              <c:f>List1!$D$67:$D$72</c:f>
              <c:numCache>
                <c:formatCode>0.00%</c:formatCode>
                <c:ptCount val="6"/>
                <c:pt idx="0">
                  <c:v>0.86499999999999999</c:v>
                </c:pt>
                <c:pt idx="1">
                  <c:v>0.20799999999999999</c:v>
                </c:pt>
                <c:pt idx="2">
                  <c:v>0.45200000000000001</c:v>
                </c:pt>
                <c:pt idx="3">
                  <c:v>0.69399999999999995</c:v>
                </c:pt>
                <c:pt idx="4">
                  <c:v>0.193</c:v>
                </c:pt>
                <c:pt idx="5">
                  <c:v>0.17799999999999999</c:v>
                </c:pt>
              </c:numCache>
            </c:numRef>
          </c:val>
          <c:extLst xmlns:c16r2="http://schemas.microsoft.com/office/drawing/2015/06/chart">
            <c:ext xmlns:c16="http://schemas.microsoft.com/office/drawing/2014/chart" uri="{C3380CC4-5D6E-409C-BE32-E72D297353CC}">
              <c16:uniqueId val="{00000001-DC4D-4AC5-A2B5-A86DD5482502}"/>
            </c:ext>
          </c:extLst>
        </c:ser>
        <c:ser>
          <c:idx val="2"/>
          <c:order val="2"/>
          <c:tx>
            <c:strRef>
              <c:f>List1!$E$66</c:f>
              <c:strCache>
                <c:ptCount val="1"/>
                <c:pt idx="0">
                  <c:v>SŠ</c:v>
                </c:pt>
              </c:strCache>
            </c:strRef>
          </c:tx>
          <c:spPr>
            <a:solidFill>
              <a:schemeClr val="accent3"/>
            </a:solidFill>
            <a:ln>
              <a:noFill/>
            </a:ln>
            <a:effectLst/>
          </c:spPr>
          <c:invertIfNegative val="0"/>
          <c:cat>
            <c:strRef>
              <c:f>List1!$B$67:$B$72</c:f>
              <c:strCache>
                <c:ptCount val="6"/>
                <c:pt idx="0">
                  <c:v>Da si lahko preko dneva sam/-a razporejam delo</c:v>
                </c:pt>
                <c:pt idx="1">
                  <c:v>Da delamo zanimive naloge</c:v>
                </c:pt>
                <c:pt idx="2">
                  <c:v>Da mi ni treba nastopati pred sošolci</c:v>
                </c:pt>
                <c:pt idx="3">
                  <c:v>Da lahko zjutraj dlje časa spim</c:v>
                </c:pt>
                <c:pt idx="4">
                  <c:v>Da mi pri šolskem delu pomagajo starši</c:v>
                </c:pt>
                <c:pt idx="5">
                  <c:v>Da mi pri šolskem delu pomagajo drugi člani družine (brat, sestra, stari starš,...)</c:v>
                </c:pt>
              </c:strCache>
            </c:strRef>
          </c:cat>
          <c:val>
            <c:numRef>
              <c:f>List1!$E$67:$E$72</c:f>
              <c:numCache>
                <c:formatCode>0.00%</c:formatCode>
                <c:ptCount val="6"/>
                <c:pt idx="0">
                  <c:v>0.86799999999999999</c:v>
                </c:pt>
                <c:pt idx="1">
                  <c:v>0.155</c:v>
                </c:pt>
                <c:pt idx="2">
                  <c:v>0.38800000000000001</c:v>
                </c:pt>
                <c:pt idx="3">
                  <c:v>0.73799999999999999</c:v>
                </c:pt>
                <c:pt idx="4">
                  <c:v>6.6000000000000003E-2</c:v>
                </c:pt>
                <c:pt idx="5">
                  <c:v>0.11600000000000001</c:v>
                </c:pt>
              </c:numCache>
            </c:numRef>
          </c:val>
          <c:extLst xmlns:c16r2="http://schemas.microsoft.com/office/drawing/2015/06/chart">
            <c:ext xmlns:c16="http://schemas.microsoft.com/office/drawing/2014/chart" uri="{C3380CC4-5D6E-409C-BE32-E72D297353CC}">
              <c16:uniqueId val="{00000002-DC4D-4AC5-A2B5-A86DD5482502}"/>
            </c:ext>
          </c:extLst>
        </c:ser>
        <c:dLbls>
          <c:showLegendKey val="0"/>
          <c:showVal val="0"/>
          <c:showCatName val="0"/>
          <c:showSerName val="0"/>
          <c:showPercent val="0"/>
          <c:showBubbleSize val="0"/>
        </c:dLbls>
        <c:gapWidth val="182"/>
        <c:axId val="80884480"/>
        <c:axId val="80886016"/>
      </c:barChart>
      <c:catAx>
        <c:axId val="8088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80886016"/>
        <c:crosses val="autoZero"/>
        <c:auto val="1"/>
        <c:lblAlgn val="ctr"/>
        <c:lblOffset val="100"/>
        <c:noMultiLvlLbl val="0"/>
      </c:catAx>
      <c:valAx>
        <c:axId val="8088601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088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List1!$B$258</c:f>
              <c:strCache>
                <c:ptCount val="1"/>
                <c:pt idx="0">
                  <c:v>OŠ</c:v>
                </c:pt>
              </c:strCache>
            </c:strRef>
          </c:tx>
          <c:spPr>
            <a:solidFill>
              <a:schemeClr val="accent1"/>
            </a:solidFill>
            <a:ln>
              <a:noFill/>
            </a:ln>
            <a:effectLst/>
          </c:spPr>
          <c:invertIfNegative val="0"/>
          <c:cat>
            <c:strRef>
              <c:f>List1!$A$259:$A$264</c:f>
              <c:strCache>
                <c:ptCount val="6"/>
                <c:pt idx="0">
                  <c:v>Komunikacija na daljavo z učitelji</c:v>
                </c:pt>
                <c:pt idx="1">
                  <c:v>Metode in oblike dela z učenci na daljavo</c:v>
                </c:pt>
                <c:pt idx="2">
                  <c:v>Načini in oblike preverjanja znanja na daljavo</c:v>
                </c:pt>
                <c:pt idx="3">
                  <c:v>Načini in oblike ocenjevanja znanja na daljavo</c:v>
                </c:pt>
                <c:pt idx="4">
                  <c:v>Motivacija učiteljev za delo na daljavo</c:v>
                </c:pt>
                <c:pt idx="5">
                  <c:v>Sodelovanje s starši</c:v>
                </c:pt>
              </c:strCache>
            </c:strRef>
          </c:cat>
          <c:val>
            <c:numRef>
              <c:f>List1!$B$259:$B$264</c:f>
              <c:numCache>
                <c:formatCode>0.00%</c:formatCode>
                <c:ptCount val="6"/>
                <c:pt idx="0">
                  <c:v>0.377</c:v>
                </c:pt>
                <c:pt idx="1">
                  <c:v>0.45800000000000002</c:v>
                </c:pt>
                <c:pt idx="2">
                  <c:v>0.32900000000000001</c:v>
                </c:pt>
                <c:pt idx="3">
                  <c:v>0.503</c:v>
                </c:pt>
                <c:pt idx="4">
                  <c:v>0.442</c:v>
                </c:pt>
                <c:pt idx="5">
                  <c:v>0.20599999999999999</c:v>
                </c:pt>
              </c:numCache>
            </c:numRef>
          </c:val>
          <c:extLst xmlns:c16r2="http://schemas.microsoft.com/office/drawing/2015/06/chart">
            <c:ext xmlns:c16="http://schemas.microsoft.com/office/drawing/2014/chart" uri="{C3380CC4-5D6E-409C-BE32-E72D297353CC}">
              <c16:uniqueId val="{00000000-D3C8-4CF1-B4E0-F4767128B803}"/>
            </c:ext>
          </c:extLst>
        </c:ser>
        <c:ser>
          <c:idx val="1"/>
          <c:order val="1"/>
          <c:tx>
            <c:strRef>
              <c:f>List1!$C$258</c:f>
              <c:strCache>
                <c:ptCount val="1"/>
                <c:pt idx="0">
                  <c:v>SŠ</c:v>
                </c:pt>
              </c:strCache>
            </c:strRef>
          </c:tx>
          <c:spPr>
            <a:solidFill>
              <a:schemeClr val="accent2"/>
            </a:solidFill>
            <a:ln>
              <a:noFill/>
            </a:ln>
            <a:effectLst/>
          </c:spPr>
          <c:invertIfNegative val="0"/>
          <c:cat>
            <c:strRef>
              <c:f>List1!$A$259:$A$264</c:f>
              <c:strCache>
                <c:ptCount val="6"/>
                <c:pt idx="0">
                  <c:v>Komunikacija na daljavo z učitelji</c:v>
                </c:pt>
                <c:pt idx="1">
                  <c:v>Metode in oblike dela z učenci na daljavo</c:v>
                </c:pt>
                <c:pt idx="2">
                  <c:v>Načini in oblike preverjanja znanja na daljavo</c:v>
                </c:pt>
                <c:pt idx="3">
                  <c:v>Načini in oblike ocenjevanja znanja na daljavo</c:v>
                </c:pt>
                <c:pt idx="4">
                  <c:v>Motivacija učiteljev za delo na daljavo</c:v>
                </c:pt>
                <c:pt idx="5">
                  <c:v>Sodelovanje s starši</c:v>
                </c:pt>
              </c:strCache>
            </c:strRef>
          </c:cat>
          <c:val>
            <c:numRef>
              <c:f>List1!$C$259:$C$264</c:f>
              <c:numCache>
                <c:formatCode>0.00%</c:formatCode>
                <c:ptCount val="6"/>
                <c:pt idx="0">
                  <c:v>0.255</c:v>
                </c:pt>
                <c:pt idx="1">
                  <c:v>0.41799999999999998</c:v>
                </c:pt>
                <c:pt idx="2">
                  <c:v>0.49099999999999999</c:v>
                </c:pt>
                <c:pt idx="3">
                  <c:v>0.61799999999999999</c:v>
                </c:pt>
                <c:pt idx="4">
                  <c:v>0.54500000000000004</c:v>
                </c:pt>
                <c:pt idx="5">
                  <c:v>0.109</c:v>
                </c:pt>
              </c:numCache>
            </c:numRef>
          </c:val>
          <c:extLst xmlns:c16r2="http://schemas.microsoft.com/office/drawing/2015/06/chart">
            <c:ext xmlns:c16="http://schemas.microsoft.com/office/drawing/2014/chart" uri="{C3380CC4-5D6E-409C-BE32-E72D297353CC}">
              <c16:uniqueId val="{00000001-D3C8-4CF1-B4E0-F4767128B803}"/>
            </c:ext>
          </c:extLst>
        </c:ser>
        <c:dLbls>
          <c:showLegendKey val="0"/>
          <c:showVal val="0"/>
          <c:showCatName val="0"/>
          <c:showSerName val="0"/>
          <c:showPercent val="0"/>
          <c:showBubbleSize val="0"/>
        </c:dLbls>
        <c:gapWidth val="182"/>
        <c:axId val="80933248"/>
        <c:axId val="80934784"/>
      </c:barChart>
      <c:catAx>
        <c:axId val="8093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80934784"/>
        <c:crosses val="autoZero"/>
        <c:auto val="1"/>
        <c:lblAlgn val="ctr"/>
        <c:lblOffset val="100"/>
        <c:noMultiLvlLbl val="0"/>
      </c:catAx>
      <c:valAx>
        <c:axId val="809347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0933248"/>
        <c:crosses val="autoZero"/>
        <c:crossBetween val="between"/>
        <c:min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87CC25-CC90-42E5-8C35-B730B7E34A46}" type="datetimeFigureOut">
              <a:rPr lang="sl-SI" smtClean="0"/>
              <a:t>24.8.2020</a:t>
            </a:fld>
            <a:endParaRPr lang="sl-SI"/>
          </a:p>
        </p:txBody>
      </p:sp>
      <p:sp>
        <p:nvSpPr>
          <p:cNvPr id="4" name="Ograda no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7E60170-CD85-4280-B33A-6584F5C45129}" type="slidenum">
              <a:rPr lang="sl-SI" smtClean="0"/>
              <a:t>‹#›</a:t>
            </a:fld>
            <a:endParaRPr lang="sl-SI"/>
          </a:p>
        </p:txBody>
      </p:sp>
    </p:spTree>
    <p:extLst>
      <p:ext uri="{BB962C8B-B14F-4D97-AF65-F5344CB8AC3E}">
        <p14:creationId xmlns:p14="http://schemas.microsoft.com/office/powerpoint/2010/main" val="804455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ltLang="sl-SI"/>
          </a:p>
        </p:txBody>
      </p:sp>
      <p:sp>
        <p:nvSpPr>
          <p:cNvPr id="4099"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ltLang="sl-SI"/>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Click to edit Master text styles</a:t>
            </a:r>
          </a:p>
          <a:p>
            <a:pPr lvl="1"/>
            <a:r>
              <a:rPr lang="sl-SI" altLang="sl-SI" smtClean="0"/>
              <a:t>Second level</a:t>
            </a:r>
          </a:p>
          <a:p>
            <a:pPr lvl="2"/>
            <a:r>
              <a:rPr lang="sl-SI" altLang="sl-SI" smtClean="0"/>
              <a:t>Third level</a:t>
            </a:r>
          </a:p>
          <a:p>
            <a:pPr lvl="3"/>
            <a:r>
              <a:rPr lang="sl-SI" altLang="sl-SI" smtClean="0"/>
              <a:t>Fourth level</a:t>
            </a:r>
          </a:p>
          <a:p>
            <a:pPr lvl="4"/>
            <a:r>
              <a:rPr lang="sl-SI" altLang="sl-SI" smtClean="0"/>
              <a:t>Fifth level</a:t>
            </a:r>
          </a:p>
        </p:txBody>
      </p:sp>
      <p:sp>
        <p:nvSpPr>
          <p:cNvPr id="4102"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4103"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2C6554-E30D-4C30-BC04-09744898ADFB}" type="slidenum">
              <a:rPr lang="sl-SI" altLang="sl-SI"/>
              <a:pPr/>
              <a:t>‹#›</a:t>
            </a:fld>
            <a:endParaRPr lang="sl-SI" altLang="sl-SI"/>
          </a:p>
        </p:txBody>
      </p:sp>
    </p:spTree>
    <p:extLst>
      <p:ext uri="{BB962C8B-B14F-4D97-AF65-F5344CB8AC3E}">
        <p14:creationId xmlns:p14="http://schemas.microsoft.com/office/powerpoint/2010/main" val="335861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Družbeno žgočih tem pri pouku ni mogoče prezreti,</a:t>
            </a:r>
            <a:r>
              <a:rPr lang="sl-SI" baseline="0" dirty="0" smtClean="0"/>
              <a:t> saj so del učenčevega in učiteljevega življenja</a:t>
            </a:r>
            <a:endParaRPr lang="sl-SI" dirty="0"/>
          </a:p>
        </p:txBody>
      </p:sp>
      <p:sp>
        <p:nvSpPr>
          <p:cNvPr id="4" name="Ograda številke diapozitiva 3"/>
          <p:cNvSpPr>
            <a:spLocks noGrp="1"/>
          </p:cNvSpPr>
          <p:nvPr>
            <p:ph type="sldNum" sz="quarter" idx="10"/>
          </p:nvPr>
        </p:nvSpPr>
        <p:spPr/>
        <p:txBody>
          <a:bodyPr/>
          <a:lstStyle/>
          <a:p>
            <a:fld id="{C9A14FBC-6318-46B3-A14B-DB8808C9D22E}" type="slidenum">
              <a:rPr lang="sl-SI" smtClean="0"/>
              <a:t>5</a:t>
            </a:fld>
            <a:endParaRPr lang="sl-SI"/>
          </a:p>
        </p:txBody>
      </p:sp>
    </p:spTree>
    <p:extLst>
      <p:ext uri="{BB962C8B-B14F-4D97-AF65-F5344CB8AC3E}">
        <p14:creationId xmlns:p14="http://schemas.microsoft.com/office/powerpoint/2010/main" val="763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ČE počasi preidemo na vsebino ŠS, s katero ste se seznanili tudi skozi prvi del, ki ste ga opravili na daljavo – torej o IZZIVIH pouka na daljavo in  o načrtovanju, smo si vsi večkrat postavili vprašanje Kako je pojav </a:t>
            </a:r>
            <a:r>
              <a:rPr lang="sl-SI" dirty="0" err="1" smtClean="0"/>
              <a:t>covida</a:t>
            </a:r>
            <a:r>
              <a:rPr lang="sl-SI" dirty="0" smtClean="0"/>
              <a:t> 19 spremenil pogled na šolo, na moje poučevanje in učenje učencev? V zelo kratkem času so se spremenil vsakdanje rutine, kot je pozdravljanje, družinska dinamika, razdalje med nami, vplivi na duševno zdravje otrok in odraslih in še. Vse to je vplivalo tudi na šolo in dogajanje v njej. Učitelji </a:t>
            </a:r>
            <a:r>
              <a:rPr lang="sl-SI" dirty="0" err="1" smtClean="0"/>
              <a:t>dru</a:t>
            </a:r>
            <a:r>
              <a:rPr lang="sl-SI" baseline="0" dirty="0" smtClean="0"/>
              <a:t> in svetovalci </a:t>
            </a:r>
            <a:r>
              <a:rPr lang="sl-SI" dirty="0" smtClean="0"/>
              <a:t> smo delili izkušnje, priporočila in primere v spletni</a:t>
            </a:r>
            <a:r>
              <a:rPr lang="sl-SI" baseline="0" dirty="0" smtClean="0"/>
              <a:t> </a:t>
            </a:r>
            <a:r>
              <a:rPr lang="sl-SI" baseline="0" dirty="0" err="1" smtClean="0"/>
              <a:t>učilnici</a:t>
            </a:r>
            <a:r>
              <a:rPr lang="sl-SI" dirty="0" err="1" smtClean="0"/>
              <a:t>in</a:t>
            </a:r>
            <a:r>
              <a:rPr lang="sl-SI" dirty="0" smtClean="0"/>
              <a:t> </a:t>
            </a:r>
            <a:r>
              <a:rPr lang="sl-SI" dirty="0" err="1" smtClean="0"/>
              <a:t>naenkrta</a:t>
            </a:r>
            <a:r>
              <a:rPr lang="sl-SI" dirty="0" smtClean="0"/>
              <a:t> smo dobili novo </a:t>
            </a:r>
            <a:r>
              <a:rPr lang="sl-SI" dirty="0" err="1" smtClean="0"/>
              <a:t>stičiščedružboslovja</a:t>
            </a:r>
            <a:r>
              <a:rPr lang="sl-SI" dirty="0" smtClean="0"/>
              <a:t>. ZRSŠ je z raziskavo o </a:t>
            </a:r>
            <a:r>
              <a:rPr lang="sl-SI" dirty="0" err="1" smtClean="0"/>
              <a:t>InD</a:t>
            </a:r>
            <a:r>
              <a:rPr lang="sl-SI" dirty="0" smtClean="0"/>
              <a:t> ugotavljal, kaj se je dogajalo  na tehnični, didaktični in socialno čustveni ravno </a:t>
            </a:r>
            <a:r>
              <a:rPr lang="sl-SI" dirty="0" err="1" smtClean="0"/>
              <a:t>InD</a:t>
            </a:r>
            <a:r>
              <a:rPr lang="sl-SI" dirty="0" smtClean="0"/>
              <a:t>. Analiza je pokazala: </a:t>
            </a:r>
            <a:endParaRPr lang="sl-SI" dirty="0"/>
          </a:p>
        </p:txBody>
      </p:sp>
      <p:sp>
        <p:nvSpPr>
          <p:cNvPr id="4" name="Ograda številke diapozitiva 3"/>
          <p:cNvSpPr>
            <a:spLocks noGrp="1"/>
          </p:cNvSpPr>
          <p:nvPr>
            <p:ph type="sldNum" sz="quarter" idx="10"/>
          </p:nvPr>
        </p:nvSpPr>
        <p:spPr/>
        <p:txBody>
          <a:bodyPr/>
          <a:lstStyle/>
          <a:p>
            <a:fld id="{D52C6554-E30D-4C30-BC04-09744898ADFB}" type="slidenum">
              <a:rPr lang="sl-SI" altLang="sl-SI" smtClean="0"/>
              <a:pPr/>
              <a:t>6</a:t>
            </a:fld>
            <a:endParaRPr lang="sl-SI" altLang="sl-SI"/>
          </a:p>
        </p:txBody>
      </p:sp>
    </p:spTree>
    <p:extLst>
      <p:ext uri="{BB962C8B-B14F-4D97-AF65-F5344CB8AC3E}">
        <p14:creationId xmlns:p14="http://schemas.microsoft.com/office/powerpoint/2010/main" val="257806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Končno poročilo oktober 2020.</a:t>
            </a:r>
            <a:endParaRPr lang="sl-SI" dirty="0"/>
          </a:p>
        </p:txBody>
      </p:sp>
      <p:sp>
        <p:nvSpPr>
          <p:cNvPr id="4" name="Ograda številke diapozitiva 3"/>
          <p:cNvSpPr>
            <a:spLocks noGrp="1"/>
          </p:cNvSpPr>
          <p:nvPr>
            <p:ph type="sldNum" sz="quarter" idx="10"/>
          </p:nvPr>
        </p:nvSpPr>
        <p:spPr/>
        <p:txBody>
          <a:bodyPr/>
          <a:lstStyle/>
          <a:p>
            <a:fld id="{D52C6554-E30D-4C30-BC04-09744898ADFB}" type="slidenum">
              <a:rPr lang="sl-SI" altLang="sl-SI" smtClean="0"/>
              <a:pPr/>
              <a:t>22</a:t>
            </a:fld>
            <a:endParaRPr lang="sl-SI" altLang="sl-SI"/>
          </a:p>
        </p:txBody>
      </p:sp>
    </p:spTree>
    <p:extLst>
      <p:ext uri="{BB962C8B-B14F-4D97-AF65-F5344CB8AC3E}">
        <p14:creationId xmlns:p14="http://schemas.microsoft.com/office/powerpoint/2010/main" val="98547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79768" y="4715153"/>
            <a:ext cx="5438140" cy="4466987"/>
          </a:xfrm>
          <a:prstGeom prst="rect">
            <a:avLst/>
          </a:prstGeom>
        </p:spPr>
        <p:txBody>
          <a:bodyPr spcFirstLastPara="1" wrap="square" lIns="95545" tIns="95545" rIns="95545" bIns="95545" anchor="t" anchorCtr="0">
            <a:noAutofit/>
          </a:bodyPr>
          <a:lstStyle/>
          <a:p>
            <a:pPr marL="226748" indent="-226748">
              <a:lnSpc>
                <a:spcPct val="80000"/>
              </a:lnSpc>
              <a:spcBef>
                <a:spcPts val="992"/>
              </a:spcBef>
              <a:buClr>
                <a:srgbClr val="FF0000"/>
              </a:buClr>
              <a:buSzPts val="2590"/>
              <a:buFont typeface="Calibri" panose="020F0502020204030204" pitchFamily="34" charset="0"/>
              <a:buChar char="•"/>
            </a:pPr>
            <a:r>
              <a:rPr lang="sl-SI" b="1" dirty="0">
                <a:solidFill>
                  <a:srgbClr val="C00000"/>
                </a:solidFill>
              </a:rPr>
              <a:t>Pridobiti </a:t>
            </a:r>
            <a:r>
              <a:rPr lang="sl-SI" dirty="0"/>
              <a:t>vpogled v cilje, standarde in vsebine, ki so primerni za pouk na daljavo.</a:t>
            </a:r>
            <a:endParaRPr lang="sl-SI" u="sng" dirty="0">
              <a:solidFill>
                <a:srgbClr val="FF0000"/>
              </a:solidFill>
            </a:endParaRPr>
          </a:p>
          <a:p>
            <a:pPr marL="226748" indent="-226748">
              <a:lnSpc>
                <a:spcPct val="80000"/>
              </a:lnSpc>
              <a:spcBef>
                <a:spcPts val="992"/>
              </a:spcBef>
              <a:buClr>
                <a:srgbClr val="FF0000"/>
              </a:buClr>
              <a:buSzPts val="2590"/>
              <a:buChar char="•"/>
            </a:pPr>
            <a:r>
              <a:rPr lang="sl-SI" b="1" dirty="0">
                <a:solidFill>
                  <a:srgbClr val="C00000"/>
                </a:solidFill>
              </a:rPr>
              <a:t>Načrtovati pouk </a:t>
            </a:r>
            <a:r>
              <a:rPr lang="sl-SI" dirty="0"/>
              <a:t>v skladu s sodobnimi pristopi, ki omogočajo pouk na daljavo in v učilnicah </a:t>
            </a:r>
            <a:endParaRPr lang="sl-SI" dirty="0" smtClean="0"/>
          </a:p>
          <a:p>
            <a:pPr marL="226748" indent="-226748">
              <a:lnSpc>
                <a:spcPct val="80000"/>
              </a:lnSpc>
              <a:spcBef>
                <a:spcPts val="992"/>
              </a:spcBef>
              <a:buClr>
                <a:srgbClr val="FF0000"/>
              </a:buClr>
              <a:buSzPts val="2590"/>
              <a:buChar char="•"/>
            </a:pPr>
            <a:r>
              <a:rPr lang="sl-SI" b="1" dirty="0" smtClean="0">
                <a:solidFill>
                  <a:srgbClr val="C00000"/>
                </a:solidFill>
              </a:rPr>
              <a:t>Načrtovati </a:t>
            </a:r>
            <a:r>
              <a:rPr lang="sl-SI" b="1" dirty="0">
                <a:solidFill>
                  <a:srgbClr val="C00000"/>
                </a:solidFill>
              </a:rPr>
              <a:t>sklop, </a:t>
            </a:r>
            <a:r>
              <a:rPr lang="sl-SI" dirty="0"/>
              <a:t>ki omogoča sodoben </a:t>
            </a:r>
            <a:r>
              <a:rPr lang="sl-SI"/>
              <a:t>pristop </a:t>
            </a:r>
            <a:endParaRPr lang="sl-SI" dirty="0" smtClean="0"/>
          </a:p>
        </p:txBody>
      </p:sp>
      <p:sp>
        <p:nvSpPr>
          <p:cNvPr id="88" name="Google Shape;88;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82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57464" indent="0">
              <a:buNone/>
            </a:pPr>
            <a:r>
              <a:rPr lang="sl-SI"/>
              <a:t>Ko načrtujem posamezne</a:t>
            </a:r>
            <a:r>
              <a:rPr lang="sl-SI" baseline="0"/>
              <a:t> pristope vključujem: </a:t>
            </a:r>
          </a:p>
          <a:p>
            <a:pPr marL="157464" indent="0">
              <a:buNone/>
            </a:pPr>
            <a:endParaRPr lang="sl-SI" dirty="0"/>
          </a:p>
        </p:txBody>
      </p:sp>
    </p:spTree>
    <p:extLst>
      <p:ext uri="{BB962C8B-B14F-4D97-AF65-F5344CB8AC3E}">
        <p14:creationId xmlns:p14="http://schemas.microsoft.com/office/powerpoint/2010/main" val="61568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Ko se aktivi v teh dneh sestajate in načrtujete delo v novem šolskem letu,</a:t>
            </a:r>
            <a:r>
              <a:rPr lang="sl-SI" baseline="0"/>
              <a:t> bi bilo dobro premisliti tudi, katere  segmente je treba posebej domisliti, zato, da bomo pripravljeni na vse okoliščine  dela. V ta namen, vam ponujamo vprašalnik, ki ga lahko rešite posamezno ali v skupini v vašem aktivu. Najdete ga v spletni učilnici. S pomočjo semaforja določite, katera področja bi veljalo še okrepiti pri delu z učenci. </a:t>
            </a:r>
          </a:p>
          <a:p>
            <a:pPr marL="157464" indent="0">
              <a:buNone/>
            </a:pPr>
            <a:endParaRPr lang="sl-SI" baseline="0"/>
          </a:p>
          <a:p>
            <a:pPr marL="157464" indent="0">
              <a:buNone/>
            </a:pPr>
            <a:r>
              <a:rPr lang="sl-SI" baseline="0"/>
              <a:t>Vprašalnik dostopen na: https://forms.gle/a17JvmQ2CwYsRkSb6 </a:t>
            </a:r>
          </a:p>
          <a:p>
            <a:pPr marL="157464" indent="0">
              <a:buNone/>
            </a:pPr>
            <a:endParaRPr lang="sl-SI"/>
          </a:p>
        </p:txBody>
      </p:sp>
    </p:spTree>
    <p:extLst>
      <p:ext uri="{BB962C8B-B14F-4D97-AF65-F5344CB8AC3E}">
        <p14:creationId xmlns:p14="http://schemas.microsoft.com/office/powerpoint/2010/main" val="195128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8aa29fcfd_0_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8aa29fcfd_0_5:notes"/>
          <p:cNvSpPr txBox="1">
            <a:spLocks noGrp="1"/>
          </p:cNvSpPr>
          <p:nvPr>
            <p:ph type="body" idx="1"/>
          </p:nvPr>
        </p:nvSpPr>
        <p:spPr>
          <a:xfrm>
            <a:off x="679768" y="4715153"/>
            <a:ext cx="5438140" cy="4466987"/>
          </a:xfrm>
          <a:prstGeom prst="rect">
            <a:avLst/>
          </a:prstGeom>
        </p:spPr>
        <p:txBody>
          <a:bodyPr spcFirstLastPara="1" wrap="square" lIns="95545" tIns="95545" rIns="95545" bIns="95545" anchor="t" anchorCtr="0">
            <a:noAutofit/>
          </a:bodyPr>
          <a:lstStyle/>
          <a:p>
            <a:pPr marL="0" indent="0">
              <a:buNone/>
            </a:pPr>
            <a:r>
              <a:rPr lang="sl-SI"/>
              <a:t>Če</a:t>
            </a:r>
            <a:r>
              <a:rPr lang="sl-SI" baseline="0"/>
              <a:t> </a:t>
            </a:r>
            <a:r>
              <a:rPr lang="sl-SI"/>
              <a:t>vse te ugotovitve povzamemo, lahko izzive ki so</a:t>
            </a:r>
            <a:r>
              <a:rPr lang="sl-SI" baseline="0"/>
              <a:t> se znašli pred nami </a:t>
            </a:r>
            <a:r>
              <a:rPr lang="sl-SI"/>
              <a:t>strnemo v tri sklope: </a:t>
            </a:r>
          </a:p>
          <a:p>
            <a:pPr marL="226748" indent="-226748">
              <a:buAutoNum type="arabicPeriod"/>
            </a:pPr>
            <a:r>
              <a:rPr lang="sl-SI"/>
              <a:t>IZVIV: KAKO KOT</a:t>
            </a:r>
            <a:r>
              <a:rPr lang="sl-SI" baseline="0"/>
              <a:t> UČITELJ RP PRIDOBIM INFORMACIJE in ZNANJE? – o orodjih, okoljih; kako sem sam digitalno kompetenten; </a:t>
            </a:r>
          </a:p>
          <a:p>
            <a:pPr marL="226748" indent="-226748">
              <a:buAutoNum type="arabicPeriod"/>
            </a:pPr>
            <a:r>
              <a:rPr lang="sl-SI" baseline="0"/>
              <a:t>IZZIV: DELO V ŠOLI: katera orodja in okolja je dobro učencem predstaviti in se v njih uriti v času pouk av šoli ter KAKO; kako načrtovati naloge, ki jih bodo lahko učenci tudi v šoli deli s pomočjo tehnologije; kako biti  strokovno kritičen do vseh gradiv in orodij ki se pojavljajo v okolju, na omrežjih; </a:t>
            </a:r>
          </a:p>
          <a:p>
            <a:pPr marL="226748" indent="-226748">
              <a:buAutoNum type="arabicPeriod"/>
            </a:pPr>
            <a:r>
              <a:rPr lang="sl-SI"/>
              <a:t>IZZIV: POUK</a:t>
            </a:r>
            <a:r>
              <a:rPr lang="sl-SI" baseline="0"/>
              <a:t> NA DALJAVO: kako bom vzpostavil in vzdrževal stika; kaj učenci znajo; kako bom  načrtoval; kako bom dajal povratno informacijo; KAKO BOM OPERIRAL Z VERODOSTOJNIMI INFORMACIJAMI in skrbel za lastno duševno zdravje in zdravje otrok. </a:t>
            </a:r>
          </a:p>
        </p:txBody>
      </p:sp>
    </p:spTree>
    <p:extLst>
      <p:ext uri="{BB962C8B-B14F-4D97-AF65-F5344CB8AC3E}">
        <p14:creationId xmlns:p14="http://schemas.microsoft.com/office/powerpoint/2010/main" val="170680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t>… ali v tudi</a:t>
            </a:r>
            <a:r>
              <a:rPr lang="sl-SI" baseline="0"/>
              <a:t> širše. Kot kaže primer navodil, ki jih učenec  izpolnjuje v dnevih po lastni izbiri potem, ko je skupaj z razredom in učiteljem vpeljal Sklop: SODELOVANEJ V SKUPNOSTI, ČUSTVA</a:t>
            </a:r>
            <a:endParaRPr lang="sl-SI"/>
          </a:p>
        </p:txBody>
      </p:sp>
    </p:spTree>
    <p:extLst>
      <p:ext uri="{BB962C8B-B14F-4D97-AF65-F5344CB8AC3E}">
        <p14:creationId xmlns:p14="http://schemas.microsoft.com/office/powerpoint/2010/main" val="1146190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07504" y="764704"/>
            <a:ext cx="7772400" cy="1470025"/>
          </a:xfrm>
        </p:spPr>
        <p:txBody>
          <a:bodyPr anchor="b"/>
          <a:lstStyle>
            <a:lvl1pPr>
              <a:defRPr>
                <a:solidFill>
                  <a:schemeClr val="bg1"/>
                </a:solidFill>
              </a:defRPr>
            </a:lvl1pPr>
          </a:lstStyle>
          <a:p>
            <a:pPr lvl="0"/>
            <a:r>
              <a:rPr lang="sl-SI" altLang="sl-SI" noProof="0" dirty="0" err="1" smtClean="0"/>
              <a:t>Click</a:t>
            </a:r>
            <a:r>
              <a:rPr lang="sl-SI" altLang="sl-SI" noProof="0" dirty="0" smtClean="0"/>
              <a:t> to </a:t>
            </a:r>
            <a:r>
              <a:rPr lang="sl-SI" altLang="sl-SI" noProof="0" dirty="0" err="1" smtClean="0"/>
              <a:t>edit</a:t>
            </a:r>
            <a:r>
              <a:rPr lang="sl-SI" altLang="sl-SI" noProof="0" dirty="0" smtClean="0"/>
              <a:t> </a:t>
            </a:r>
            <a:r>
              <a:rPr lang="sl-SI" altLang="sl-SI" noProof="0" dirty="0" err="1" smtClean="0"/>
              <a:t>Master</a:t>
            </a:r>
            <a:r>
              <a:rPr lang="sl-SI" altLang="sl-SI" noProof="0" dirty="0" smtClean="0"/>
              <a:t> </a:t>
            </a:r>
            <a:r>
              <a:rPr lang="sl-SI" altLang="sl-SI" noProof="0" dirty="0" err="1" smtClean="0"/>
              <a:t>title</a:t>
            </a:r>
            <a:r>
              <a:rPr lang="sl-SI" altLang="sl-SI" noProof="0" dirty="0" smtClean="0"/>
              <a:t> </a:t>
            </a:r>
            <a:r>
              <a:rPr lang="sl-SI" altLang="sl-SI" noProof="0" dirty="0" err="1" smtClean="0"/>
              <a:t>style</a:t>
            </a:r>
            <a:endParaRPr lang="sl-SI" altLang="sl-SI" noProof="0" dirty="0" smtClean="0"/>
          </a:p>
        </p:txBody>
      </p:sp>
      <p:sp>
        <p:nvSpPr>
          <p:cNvPr id="8195" name="Rectangle 3"/>
          <p:cNvSpPr>
            <a:spLocks noGrp="1" noChangeArrowheads="1"/>
          </p:cNvSpPr>
          <p:nvPr>
            <p:ph type="subTitle" idx="1"/>
          </p:nvPr>
        </p:nvSpPr>
        <p:spPr>
          <a:xfrm>
            <a:off x="2627784" y="4653136"/>
            <a:ext cx="6400800" cy="792088"/>
          </a:xfrm>
        </p:spPr>
        <p:txBody>
          <a:bodyPr/>
          <a:lstStyle>
            <a:lvl1pPr marL="0" indent="0" algn="r">
              <a:buFontTx/>
              <a:buNone/>
              <a:defRPr sz="2400" b="1">
                <a:solidFill>
                  <a:schemeClr val="bg1"/>
                </a:solidFill>
              </a:defRPr>
            </a:lvl1pPr>
          </a:lstStyle>
          <a:p>
            <a:pPr lvl="0"/>
            <a:r>
              <a:rPr lang="sl-SI" altLang="sl-SI" noProof="0" dirty="0" err="1" smtClean="0"/>
              <a:t>Click</a:t>
            </a:r>
            <a:r>
              <a:rPr lang="sl-SI" altLang="sl-SI" noProof="0" dirty="0" smtClean="0"/>
              <a:t> to </a:t>
            </a:r>
            <a:r>
              <a:rPr lang="sl-SI" altLang="sl-SI" noProof="0" dirty="0" err="1" smtClean="0"/>
              <a:t>edit</a:t>
            </a:r>
            <a:r>
              <a:rPr lang="sl-SI" altLang="sl-SI" noProof="0" dirty="0" smtClean="0"/>
              <a:t> </a:t>
            </a:r>
            <a:r>
              <a:rPr lang="sl-SI" altLang="sl-SI" noProof="0" dirty="0" err="1" smtClean="0"/>
              <a:t>Master</a:t>
            </a:r>
            <a:r>
              <a:rPr lang="sl-SI" altLang="sl-SI" noProof="0" dirty="0" smtClean="0"/>
              <a:t> </a:t>
            </a:r>
            <a:r>
              <a:rPr lang="sl-SI" altLang="sl-SI" noProof="0" dirty="0" err="1" smtClean="0"/>
              <a:t>subtitle</a:t>
            </a:r>
            <a:r>
              <a:rPr lang="sl-SI" altLang="sl-SI" noProof="0" dirty="0" smtClean="0"/>
              <a:t> </a:t>
            </a:r>
            <a:r>
              <a:rPr lang="sl-SI" altLang="sl-SI" noProof="0" dirty="0" err="1" smtClean="0"/>
              <a:t>style</a:t>
            </a:r>
            <a:endParaRPr lang="sl-SI" altLang="sl-SI"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80168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459412"/>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459412"/>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183730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t>Click to edit Master title style</a:t>
            </a:r>
            <a:endParaRPr lang="sl-SI"/>
          </a:p>
        </p:txBody>
      </p:sp>
      <p:sp>
        <p:nvSpPr>
          <p:cNvPr id="3" name="Text Placeholder 2"/>
          <p:cNvSpPr>
            <a:spLocks noGrp="1"/>
          </p:cNvSpPr>
          <p:nvPr>
            <p:ph type="body" sz="half" idx="1"/>
          </p:nvPr>
        </p:nvSpPr>
        <p:spPr>
          <a:xfrm>
            <a:off x="457200" y="12954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2954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4"/>
          <p:cNvSpPr>
            <a:spLocks noGrp="1" noChangeArrowheads="1"/>
          </p:cNvSpPr>
          <p:nvPr>
            <p:ph type="dt" sz="half" idx="10"/>
          </p:nvPr>
        </p:nvSpPr>
        <p:spPr>
          <a:xfrm>
            <a:off x="457200" y="6477000"/>
            <a:ext cx="2133600" cy="244475"/>
          </a:xfrm>
          <a:prstGeom prst="rect">
            <a:avLst/>
          </a:prstGeom>
          <a:ln/>
        </p:spPr>
        <p:txBody>
          <a:bodyPr/>
          <a:lstStyle>
            <a:lvl1pPr>
              <a:defRPr/>
            </a:lvl1pPr>
          </a:lstStyle>
          <a:p>
            <a:pPr>
              <a:defRPr/>
            </a:pPr>
            <a:endParaRPr lang="sl-SI"/>
          </a:p>
        </p:txBody>
      </p:sp>
      <p:sp>
        <p:nvSpPr>
          <p:cNvPr id="6" name="Rectangle 5"/>
          <p:cNvSpPr>
            <a:spLocks noGrp="1" noChangeArrowheads="1"/>
          </p:cNvSpPr>
          <p:nvPr>
            <p:ph type="ftr" sz="quarter" idx="11"/>
          </p:nvPr>
        </p:nvSpPr>
        <p:spPr>
          <a:xfrm>
            <a:off x="3124200" y="6477000"/>
            <a:ext cx="2895600" cy="244475"/>
          </a:xfrm>
          <a:prstGeom prst="rect">
            <a:avLst/>
          </a:prstGeom>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xfrm>
            <a:off x="6553200" y="6477000"/>
            <a:ext cx="2133600" cy="244475"/>
          </a:xfrm>
          <a:prstGeom prst="rect">
            <a:avLst/>
          </a:prstGeom>
          <a:ln/>
        </p:spPr>
        <p:txBody>
          <a:bodyPr/>
          <a:lstStyle>
            <a:lvl1pPr>
              <a:defRPr/>
            </a:lvl1pPr>
          </a:lstStyle>
          <a:p>
            <a:pPr>
              <a:defRPr/>
            </a:pPr>
            <a:fld id="{D9B4C2B8-6635-49F2-976D-551D727D9DF3}" type="slidenum">
              <a:rPr lang="sl-SI"/>
              <a:pPr>
                <a:defRPr/>
              </a:pPr>
              <a:t>‹#›</a:t>
            </a:fld>
            <a:endParaRPr lang="sl-SI"/>
          </a:p>
        </p:txBody>
      </p:sp>
    </p:spTree>
    <p:extLst>
      <p:ext uri="{BB962C8B-B14F-4D97-AF65-F5344CB8AC3E}">
        <p14:creationId xmlns:p14="http://schemas.microsoft.com/office/powerpoint/2010/main" val="40698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4500"/>
            </a:lvl1pPr>
          </a:lstStyle>
          <a:p>
            <a:r>
              <a:rPr lang="sl-SI"/>
              <a:t>Uredite slog naslova matrice</a:t>
            </a:r>
          </a:p>
        </p:txBody>
      </p:sp>
      <p:sp>
        <p:nvSpPr>
          <p:cNvPr id="3" name="Podnaslov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značba mesta noge 4"/>
          <p:cNvSpPr>
            <a:spLocks noGrp="1"/>
          </p:cNvSpPr>
          <p:nvPr>
            <p:ph type="ftr" sz="quarter" idx="11"/>
          </p:nvPr>
        </p:nvSpPr>
        <p:spPr/>
        <p:txBody>
          <a:bodyPr/>
          <a:lstStyle/>
          <a:p>
            <a:endParaRPr lang="sl-SI">
              <a:solidFill>
                <a:prstClr val="black">
                  <a:tint val="75000"/>
                </a:prstClr>
              </a:solidFill>
            </a:endParaRPr>
          </a:p>
        </p:txBody>
      </p:sp>
      <p:sp>
        <p:nvSpPr>
          <p:cNvPr id="6" name="Označba mest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5469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značba mesta noge 4"/>
          <p:cNvSpPr>
            <a:spLocks noGrp="1"/>
          </p:cNvSpPr>
          <p:nvPr>
            <p:ph type="ftr" sz="quarter" idx="11"/>
          </p:nvPr>
        </p:nvSpPr>
        <p:spPr/>
        <p:txBody>
          <a:bodyPr/>
          <a:lstStyle/>
          <a:p>
            <a:endParaRPr lang="sl-SI">
              <a:solidFill>
                <a:prstClr val="black">
                  <a:tint val="75000"/>
                </a:prstClr>
              </a:solidFill>
            </a:endParaRPr>
          </a:p>
        </p:txBody>
      </p:sp>
      <p:sp>
        <p:nvSpPr>
          <p:cNvPr id="6" name="Označba mest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2852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9"/>
            <a:ext cx="7886700" cy="2852737"/>
          </a:xfrm>
        </p:spPr>
        <p:txBody>
          <a:bodyPr anchor="b"/>
          <a:lstStyle>
            <a:lvl1pPr>
              <a:defRPr sz="4500"/>
            </a:lvl1pPr>
          </a:lstStyle>
          <a:p>
            <a:r>
              <a:rPr lang="sl-SI"/>
              <a:t>Uredite slog naslova matrice</a:t>
            </a:r>
          </a:p>
        </p:txBody>
      </p:sp>
      <p:sp>
        <p:nvSpPr>
          <p:cNvPr id="3" name="Označba mesta besedila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značba mesta noge 4"/>
          <p:cNvSpPr>
            <a:spLocks noGrp="1"/>
          </p:cNvSpPr>
          <p:nvPr>
            <p:ph type="ftr" sz="quarter" idx="11"/>
          </p:nvPr>
        </p:nvSpPr>
        <p:spPr/>
        <p:txBody>
          <a:bodyPr/>
          <a:lstStyle/>
          <a:p>
            <a:endParaRPr lang="sl-SI">
              <a:solidFill>
                <a:prstClr val="black">
                  <a:tint val="75000"/>
                </a:prstClr>
              </a:solidFill>
            </a:endParaRPr>
          </a:p>
        </p:txBody>
      </p:sp>
      <p:sp>
        <p:nvSpPr>
          <p:cNvPr id="6" name="Označba mest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41550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6" name="Označba mesta noge 5"/>
          <p:cNvSpPr>
            <a:spLocks noGrp="1"/>
          </p:cNvSpPr>
          <p:nvPr>
            <p:ph type="ftr" sz="quarter" idx="11"/>
          </p:nvPr>
        </p:nvSpPr>
        <p:spPr/>
        <p:txBody>
          <a:bodyPr/>
          <a:lstStyle/>
          <a:p>
            <a:endParaRPr lang="sl-SI">
              <a:solidFill>
                <a:prstClr val="black">
                  <a:tint val="75000"/>
                </a:prstClr>
              </a:solidFill>
            </a:endParaRPr>
          </a:p>
        </p:txBody>
      </p:sp>
      <p:sp>
        <p:nvSpPr>
          <p:cNvPr id="7" name="Označba mesta številke diapozitiva 6"/>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399825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29841" y="365126"/>
            <a:ext cx="7886700" cy="1325563"/>
          </a:xfrm>
        </p:spPr>
        <p:txBody>
          <a:bodyPr/>
          <a:lstStyle/>
          <a:p>
            <a:r>
              <a:rPr lang="sl-SI"/>
              <a:t>Uredite slog naslova matrice</a:t>
            </a:r>
          </a:p>
        </p:txBody>
      </p:sp>
      <p:sp>
        <p:nvSpPr>
          <p:cNvPr id="3" name="Označba mesta besedila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4" name="Označba mesta vsebine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6" name="Označba mesta vsebine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8" name="Označba mesta noge 7"/>
          <p:cNvSpPr>
            <a:spLocks noGrp="1"/>
          </p:cNvSpPr>
          <p:nvPr>
            <p:ph type="ftr" sz="quarter" idx="11"/>
          </p:nvPr>
        </p:nvSpPr>
        <p:spPr/>
        <p:txBody>
          <a:bodyPr/>
          <a:lstStyle/>
          <a:p>
            <a:endParaRPr lang="sl-SI">
              <a:solidFill>
                <a:prstClr val="black">
                  <a:tint val="75000"/>
                </a:prstClr>
              </a:solidFill>
            </a:endParaRPr>
          </a:p>
        </p:txBody>
      </p:sp>
      <p:sp>
        <p:nvSpPr>
          <p:cNvPr id="9" name="Označba mesta številke diapozitiva 8"/>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02995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4" name="Označba mesta noge 3"/>
          <p:cNvSpPr>
            <a:spLocks noGrp="1"/>
          </p:cNvSpPr>
          <p:nvPr>
            <p:ph type="ftr" sz="quarter" idx="11"/>
          </p:nvPr>
        </p:nvSpPr>
        <p:spPr/>
        <p:txBody>
          <a:bodyPr/>
          <a:lstStyle/>
          <a:p>
            <a:endParaRPr lang="sl-SI">
              <a:solidFill>
                <a:prstClr val="black">
                  <a:tint val="75000"/>
                </a:prstClr>
              </a:solidFill>
            </a:endParaRPr>
          </a:p>
        </p:txBody>
      </p:sp>
      <p:sp>
        <p:nvSpPr>
          <p:cNvPr id="5" name="Označba mesta številke diapozitiva 4"/>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0613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3" name="Označba mesta noge 2"/>
          <p:cNvSpPr>
            <a:spLocks noGrp="1"/>
          </p:cNvSpPr>
          <p:nvPr>
            <p:ph type="ftr" sz="quarter" idx="11"/>
          </p:nvPr>
        </p:nvSpPr>
        <p:spPr/>
        <p:txBody>
          <a:bodyPr/>
          <a:lstStyle/>
          <a:p>
            <a:endParaRPr lang="sl-SI">
              <a:solidFill>
                <a:prstClr val="black">
                  <a:tint val="75000"/>
                </a:prstClr>
              </a:solidFill>
            </a:endParaRPr>
          </a:p>
        </p:txBody>
      </p:sp>
      <p:sp>
        <p:nvSpPr>
          <p:cNvPr id="4" name="Označba mesta številke diapozitiva 3"/>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4753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921873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vsebin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6" name="Označba mesta noge 5"/>
          <p:cNvSpPr>
            <a:spLocks noGrp="1"/>
          </p:cNvSpPr>
          <p:nvPr>
            <p:ph type="ftr" sz="quarter" idx="11"/>
          </p:nvPr>
        </p:nvSpPr>
        <p:spPr/>
        <p:txBody>
          <a:bodyPr/>
          <a:lstStyle/>
          <a:p>
            <a:endParaRPr lang="sl-SI">
              <a:solidFill>
                <a:prstClr val="black">
                  <a:tint val="75000"/>
                </a:prstClr>
              </a:solidFill>
            </a:endParaRPr>
          </a:p>
        </p:txBody>
      </p:sp>
      <p:sp>
        <p:nvSpPr>
          <p:cNvPr id="7" name="Označba mesta številke diapozitiva 6"/>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35269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slik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6" name="Označba mesta noge 5"/>
          <p:cNvSpPr>
            <a:spLocks noGrp="1"/>
          </p:cNvSpPr>
          <p:nvPr>
            <p:ph type="ftr" sz="quarter" idx="11"/>
          </p:nvPr>
        </p:nvSpPr>
        <p:spPr/>
        <p:txBody>
          <a:bodyPr/>
          <a:lstStyle/>
          <a:p>
            <a:endParaRPr lang="sl-SI">
              <a:solidFill>
                <a:prstClr val="black">
                  <a:tint val="75000"/>
                </a:prstClr>
              </a:solidFill>
            </a:endParaRPr>
          </a:p>
        </p:txBody>
      </p:sp>
      <p:sp>
        <p:nvSpPr>
          <p:cNvPr id="7" name="Označba mesta številke diapozitiva 6"/>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924863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značba mesta noge 4"/>
          <p:cNvSpPr>
            <a:spLocks noGrp="1"/>
          </p:cNvSpPr>
          <p:nvPr>
            <p:ph type="ftr" sz="quarter" idx="11"/>
          </p:nvPr>
        </p:nvSpPr>
        <p:spPr/>
        <p:txBody>
          <a:bodyPr/>
          <a:lstStyle/>
          <a:p>
            <a:endParaRPr lang="sl-SI">
              <a:solidFill>
                <a:prstClr val="black">
                  <a:tint val="75000"/>
                </a:prstClr>
              </a:solidFill>
            </a:endParaRPr>
          </a:p>
        </p:txBody>
      </p:sp>
      <p:sp>
        <p:nvSpPr>
          <p:cNvPr id="6" name="Označba mest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9994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značba mesta noge 4"/>
          <p:cNvSpPr>
            <a:spLocks noGrp="1"/>
          </p:cNvSpPr>
          <p:nvPr>
            <p:ph type="ftr" sz="quarter" idx="11"/>
          </p:nvPr>
        </p:nvSpPr>
        <p:spPr/>
        <p:txBody>
          <a:bodyPr/>
          <a:lstStyle/>
          <a:p>
            <a:endParaRPr lang="sl-SI">
              <a:solidFill>
                <a:prstClr val="black">
                  <a:tint val="75000"/>
                </a:prstClr>
              </a:solidFill>
            </a:endParaRPr>
          </a:p>
        </p:txBody>
      </p:sp>
      <p:sp>
        <p:nvSpPr>
          <p:cNvPr id="6" name="Označba mest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889751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sl-SI" smtClean="0"/>
              <a:t>Uredite slog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bwMode="auto">
          <a:xfrm rot="5400000">
            <a:off x="7764621" y="1174097"/>
            <a:ext cx="2286000" cy="381000"/>
          </a:xfrm>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17" name="Ograda noge 16"/>
          <p:cNvSpPr>
            <a:spLocks noGrp="1"/>
          </p:cNvSpPr>
          <p:nvPr>
            <p:ph type="ftr" sz="quarter" idx="11"/>
          </p:nvPr>
        </p:nvSpPr>
        <p:spPr bwMode="auto">
          <a:xfrm rot="5400000">
            <a:off x="7077269" y="4181669"/>
            <a:ext cx="3657600" cy="384048"/>
          </a:xfrm>
        </p:spPr>
        <p:txBody>
          <a:bodyPr/>
          <a:lstStyle/>
          <a:p>
            <a:endParaRPr lang="sl-SI">
              <a:solidFill>
                <a:prstClr val="black">
                  <a:tint val="75000"/>
                </a:prstClr>
              </a:solidFill>
            </a:endParaRPr>
          </a:p>
        </p:txBody>
      </p:sp>
      <p:sp>
        <p:nvSpPr>
          <p:cNvPr id="10" name="Pravoko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o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povezovalni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en povezovalni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en povezovalni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povezoval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povezovalni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en povezovalni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o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Ograda številke diapozitiva 28"/>
          <p:cNvSpPr>
            <a:spLocks noGrp="1"/>
          </p:cNvSpPr>
          <p:nvPr>
            <p:ph type="sldNum" sz="quarter" idx="12"/>
          </p:nvPr>
        </p:nvSpPr>
        <p:spPr bwMode="auto">
          <a:xfrm>
            <a:off x="1325544" y="4928702"/>
            <a:ext cx="609600" cy="517524"/>
          </a:xfrm>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8" name="Ograda vsebine 7"/>
          <p:cNvSpPr>
            <a:spLocks noGrp="1"/>
          </p:cNvSpPr>
          <p:nvPr>
            <p:ph sz="quarter" idx="1"/>
          </p:nvPr>
        </p:nvSpPr>
        <p:spPr>
          <a:xfrm>
            <a:off x="457200" y="1600200"/>
            <a:ext cx="7467600" cy="487375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4"/>
          </p:nvPr>
        </p:nvSpPr>
        <p:spPr/>
        <p:txBody>
          <a:bodyPr rtlCol="0"/>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9" name="Ograda številke diapozitiva 8"/>
          <p:cNvSpPr>
            <a:spLocks noGrp="1"/>
          </p:cNvSpPr>
          <p:nvPr>
            <p:ph type="sldNum" sz="quarter" idx="15"/>
          </p:nvPr>
        </p:nvSpPr>
        <p:spPr/>
        <p:txBody>
          <a:bodyPr rtlCol="0"/>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
        <p:nvSpPr>
          <p:cNvPr id="10" name="Ograda noge 9"/>
          <p:cNvSpPr>
            <a:spLocks noGrp="1"/>
          </p:cNvSpPr>
          <p:nvPr>
            <p:ph type="ftr" sz="quarter" idx="16"/>
          </p:nvPr>
        </p:nvSpPr>
        <p:spPr/>
        <p:txBody>
          <a:bodyPr rtlCol="0"/>
          <a:lstStyle/>
          <a:p>
            <a:endParaRPr lang="sl-SI">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sl-SI" smtClean="0"/>
              <a:t>Uredite slog naslova matrice</a:t>
            </a:r>
            <a:endParaRPr kumimoji="0" lang="en-US"/>
          </a:p>
        </p:txBody>
      </p:sp>
      <p:sp>
        <p:nvSpPr>
          <p:cNvPr id="3" name="Ograda besedil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4" name="Ograda datuma 3"/>
          <p:cNvSpPr>
            <a:spLocks noGrp="1"/>
          </p:cNvSpPr>
          <p:nvPr>
            <p:ph type="dt" sz="half" idx="10"/>
          </p:nvPr>
        </p:nvSpPr>
        <p:spPr bwMode="auto">
          <a:xfrm rot="5400000">
            <a:off x="7763256" y="1170432"/>
            <a:ext cx="2286000" cy="381000"/>
          </a:xfrm>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grada noge 4"/>
          <p:cNvSpPr>
            <a:spLocks noGrp="1"/>
          </p:cNvSpPr>
          <p:nvPr>
            <p:ph type="ftr" sz="quarter" idx="11"/>
          </p:nvPr>
        </p:nvSpPr>
        <p:spPr bwMode="auto">
          <a:xfrm rot="5400000">
            <a:off x="7077456" y="4178808"/>
            <a:ext cx="3657600" cy="384048"/>
          </a:xfrm>
        </p:spPr>
        <p:txBody>
          <a:bodyPr/>
          <a:lstStyle/>
          <a:p>
            <a:endParaRPr lang="sl-SI">
              <a:solidFill>
                <a:prstClr val="black">
                  <a:tint val="75000"/>
                </a:prstClr>
              </a:solidFill>
            </a:endParaRPr>
          </a:p>
        </p:txBody>
      </p:sp>
      <p:sp>
        <p:nvSpPr>
          <p:cNvPr id="9" name="Pravoko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povezovalni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en povezovalni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povezovalni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povezoval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en povezovalni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o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en povezovalni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številke diapozitiva 5"/>
          <p:cNvSpPr>
            <a:spLocks noGrp="1"/>
          </p:cNvSpPr>
          <p:nvPr>
            <p:ph type="sldNum" sz="quarter" idx="12"/>
          </p:nvPr>
        </p:nvSpPr>
        <p:spPr bwMode="auto">
          <a:xfrm>
            <a:off x="1340616" y="4928702"/>
            <a:ext cx="609600" cy="517524"/>
          </a:xfrm>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5" name="Ograda datuma 4"/>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
        <p:nvSpPr>
          <p:cNvPr id="9" name="Ograda vsebine 8"/>
          <p:cNvSpPr>
            <a:spLocks noGrp="1"/>
          </p:cNvSpPr>
          <p:nvPr>
            <p:ph sz="quarter" idx="1"/>
          </p:nvPr>
        </p:nvSpPr>
        <p:spPr>
          <a:xfrm>
            <a:off x="457200" y="1600200"/>
            <a:ext cx="3657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1" name="Ograda vsebine 10"/>
          <p:cNvSpPr>
            <a:spLocks noGrp="1"/>
          </p:cNvSpPr>
          <p:nvPr>
            <p:ph sz="quarter" idx="2"/>
          </p:nvPr>
        </p:nvSpPr>
        <p:spPr>
          <a:xfrm>
            <a:off x="4270248" y="1600200"/>
            <a:ext cx="3657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sl-SI" smtClean="0"/>
              <a:t>Uredite slog naslova matrice</a:t>
            </a:r>
            <a:endParaRPr kumimoji="0" lang="en-US"/>
          </a:p>
        </p:txBody>
      </p:sp>
      <p:sp>
        <p:nvSpPr>
          <p:cNvPr id="7" name="Ograda datuma 6"/>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8" name="Ograda noge 7"/>
          <p:cNvSpPr>
            <a:spLocks noGrp="1"/>
          </p:cNvSpPr>
          <p:nvPr>
            <p:ph type="ftr" sz="quarter" idx="11"/>
          </p:nvPr>
        </p:nvSpPr>
        <p:spPr/>
        <p:txBody>
          <a:bodyPr/>
          <a:lstStyle/>
          <a:p>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
        <p:nvSpPr>
          <p:cNvPr id="11" name="Ograda vsebine 10"/>
          <p:cNvSpPr>
            <a:spLocks noGrp="1"/>
          </p:cNvSpPr>
          <p:nvPr>
            <p:ph sz="quarter" idx="2"/>
          </p:nvPr>
        </p:nvSpPr>
        <p:spPr>
          <a:xfrm>
            <a:off x="457200" y="2362200"/>
            <a:ext cx="3657600" cy="38862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quarter" idx="4"/>
          </p:nvPr>
        </p:nvSpPr>
        <p:spPr>
          <a:xfrm>
            <a:off x="4371975" y="2362200"/>
            <a:ext cx="3657600" cy="38862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6" name="Ograda datuma 5"/>
          <p:cNvSpPr>
            <a:spLocks noGrp="1"/>
          </p:cNvSpPr>
          <p:nvPr>
            <p:ph type="dt" sz="half" idx="10"/>
          </p:nvPr>
        </p:nvSpPr>
        <p:spPr/>
        <p:txBody>
          <a:bodyPr rtlCol="0"/>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7" name="Ograda številke diapozitiva 6"/>
          <p:cNvSpPr>
            <a:spLocks noGrp="1"/>
          </p:cNvSpPr>
          <p:nvPr>
            <p:ph type="sldNum" sz="quarter" idx="11"/>
          </p:nvPr>
        </p:nvSpPr>
        <p:spPr/>
        <p:txBody>
          <a:bodyPr rtlCol="0"/>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
        <p:nvSpPr>
          <p:cNvPr id="8" name="Ograda noge 7"/>
          <p:cNvSpPr>
            <a:spLocks noGrp="1"/>
          </p:cNvSpPr>
          <p:nvPr>
            <p:ph type="ftr" sz="quarter" idx="12"/>
          </p:nvPr>
        </p:nvSpPr>
        <p:spPr/>
        <p:txBody>
          <a:bodyPr rtlCol="0"/>
          <a:lstStyle/>
          <a:p>
            <a:endParaRPr lang="sl-SI">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Tree>
    <p:extLst>
      <p:ext uri="{BB962C8B-B14F-4D97-AF65-F5344CB8AC3E}">
        <p14:creationId xmlns:p14="http://schemas.microsoft.com/office/powerpoint/2010/main" val="1019121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3" name="Ograda noge 2"/>
          <p:cNvSpPr>
            <a:spLocks noGrp="1"/>
          </p:cNvSpPr>
          <p:nvPr>
            <p:ph type="ftr" sz="quarter" idx="11"/>
          </p:nvPr>
        </p:nvSpPr>
        <p:spPr/>
        <p:txBody>
          <a:bodyPr/>
          <a:lstStyle/>
          <a:p>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1">
        <a:schemeClr val="bg1"/>
      </p:bgRef>
    </p:bg>
    <p:spTree>
      <p:nvGrpSpPr>
        <p:cNvPr id="1" name=""/>
        <p:cNvGrpSpPr/>
        <p:nvPr/>
      </p:nvGrpSpPr>
      <p:grpSpPr>
        <a:xfrm>
          <a:off x="0" y="0"/>
          <a:ext cx="0" cy="0"/>
          <a:chOff x="0" y="0"/>
          <a:chExt cx="0" cy="0"/>
        </a:xfrm>
      </p:grpSpPr>
      <p:sp>
        <p:nvSpPr>
          <p:cNvPr id="10" name="Raven povezovalni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l-SI" smtClean="0"/>
              <a:t>Uredite slog naslova matrice</a:t>
            </a:r>
            <a:endParaRPr kumimoji="0"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8" name="Raven povezovalni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en povezovalni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en povezovalni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o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povezovalni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grada vsebine 17"/>
          <p:cNvSpPr>
            <a:spLocks noGrp="1"/>
          </p:cNvSpPr>
          <p:nvPr>
            <p:ph sz="quarter" idx="1"/>
          </p:nvPr>
        </p:nvSpPr>
        <p:spPr>
          <a:xfrm>
            <a:off x="304800" y="274320"/>
            <a:ext cx="5638800" cy="6327648"/>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4"/>
          </p:nvPr>
        </p:nvSpPr>
        <p:spPr/>
        <p:txBody>
          <a:bodyPr rtlCol="0"/>
          <a:lstStyle/>
          <a:p>
            <a:pPr fontAlgn="auto">
              <a:spcBef>
                <a:spcPts val="0"/>
              </a:spcBef>
              <a:spcAft>
                <a:spcPts val="0"/>
              </a:spcAft>
            </a:pPr>
            <a:fld id="{B72FD8B6-7891-4BF5-B060-27CACB35D7B1}" type="datetimeFigureOut">
              <a:rPr lang="sl-SI" smtClean="0">
                <a:solidFill>
                  <a:prstClr val="black">
                    <a:tint val="75000"/>
                  </a:prstClr>
                </a:solidFill>
                <a:latin typeface="Calibri" panose="020F0502020204030204"/>
              </a:rPr>
              <a:pPr fontAlgn="auto">
                <a:spcBef>
                  <a:spcPts val="0"/>
                </a:spcBef>
                <a:spcAft>
                  <a:spcPts val="0"/>
                </a:spcAft>
              </a:pPr>
              <a:t>24.8.2020</a:t>
            </a:fld>
            <a:endParaRPr lang="sl-SI">
              <a:solidFill>
                <a:prstClr val="black">
                  <a:tint val="75000"/>
                </a:prstClr>
              </a:solidFill>
              <a:latin typeface="Calibri" panose="020F0502020204030204"/>
            </a:endParaRPr>
          </a:p>
        </p:txBody>
      </p:sp>
      <p:sp>
        <p:nvSpPr>
          <p:cNvPr id="22" name="Ograda številke diapozitiva 21"/>
          <p:cNvSpPr>
            <a:spLocks noGrp="1"/>
          </p:cNvSpPr>
          <p:nvPr>
            <p:ph type="sldNum" sz="quarter" idx="15"/>
          </p:nvPr>
        </p:nvSpPr>
        <p:spPr/>
        <p:txBody>
          <a:bodyPr rtlCol="0"/>
          <a:lstStyle/>
          <a:p>
            <a:pPr fontAlgn="auto">
              <a:spcBef>
                <a:spcPts val="0"/>
              </a:spcBef>
              <a:spcAft>
                <a:spcPts val="0"/>
              </a:spcAft>
            </a:pPr>
            <a:fld id="{FCB6A7B5-7447-4847-8296-2C0623D0D2DC}" type="slidenum">
              <a:rPr lang="sl-SI" smtClean="0">
                <a:solidFill>
                  <a:prstClr val="black">
                    <a:tint val="75000"/>
                  </a:prstClr>
                </a:solidFill>
                <a:latin typeface="Calibri" panose="020F0502020204030204"/>
              </a:rPr>
              <a:pPr fontAlgn="auto">
                <a:spcBef>
                  <a:spcPts val="0"/>
                </a:spcBef>
                <a:spcAft>
                  <a:spcPts val="0"/>
                </a:spcAft>
              </a:pPr>
              <a:t>‹#›</a:t>
            </a:fld>
            <a:endParaRPr lang="sl-SI">
              <a:solidFill>
                <a:prstClr val="black">
                  <a:tint val="75000"/>
                </a:prstClr>
              </a:solidFill>
              <a:latin typeface="Calibri" panose="020F0502020204030204"/>
            </a:endParaRPr>
          </a:p>
        </p:txBody>
      </p:sp>
      <p:sp>
        <p:nvSpPr>
          <p:cNvPr id="23" name="Ograda noge 22"/>
          <p:cNvSpPr>
            <a:spLocks noGrp="1"/>
          </p:cNvSpPr>
          <p:nvPr>
            <p:ph type="ftr" sz="quarter" idx="16"/>
          </p:nvPr>
        </p:nvSpPr>
        <p:spPr/>
        <p:txBody>
          <a:bodyPr rtlCol="0"/>
          <a:lstStyle/>
          <a:p>
            <a:pPr fontAlgn="auto">
              <a:spcBef>
                <a:spcPts val="0"/>
              </a:spcBef>
              <a:spcAft>
                <a:spcPts val="0"/>
              </a:spcAft>
            </a:pPr>
            <a:endParaRPr lang="sl-SI">
              <a:solidFill>
                <a:prstClr val="black">
                  <a:tint val="75000"/>
                </a:prstClr>
              </a:solidFill>
              <a:latin typeface="Calibri" panose="020F0502020204030204"/>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Raven povezovalni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sl-SI" smtClean="0"/>
              <a:t>Uredite slog naslova matrice</a:t>
            </a:r>
            <a:endParaRPr kumimoji="0"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10" name="Raven povezovalni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o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en povezovalni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en povezovalni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en povezovalni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Ograda datuma 16"/>
          <p:cNvSpPr>
            <a:spLocks noGrp="1"/>
          </p:cNvSpPr>
          <p:nvPr>
            <p:ph type="dt" sz="half" idx="10"/>
          </p:nvPr>
        </p:nvSpPr>
        <p:spPr/>
        <p:txBody>
          <a:bodyPr rtlCol="0"/>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18" name="Ograda številke diapozitiva 17"/>
          <p:cNvSpPr>
            <a:spLocks noGrp="1"/>
          </p:cNvSpPr>
          <p:nvPr>
            <p:ph type="sldNum" sz="quarter" idx="11"/>
          </p:nvPr>
        </p:nvSpPr>
        <p:spPr/>
        <p:txBody>
          <a:bodyPr rtlCol="0"/>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
        <p:nvSpPr>
          <p:cNvPr id="21" name="Ograda noge 20"/>
          <p:cNvSpPr>
            <a:spLocks noGrp="1"/>
          </p:cNvSpPr>
          <p:nvPr>
            <p:ph type="ftr" sz="quarter" idx="12"/>
          </p:nvPr>
        </p:nvSpPr>
        <p:spPr/>
        <p:txBody>
          <a:bodyPr rtlCol="0"/>
          <a:lstStyle/>
          <a:p>
            <a:endParaRPr lang="sl-SI">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72FD8B6-7891-4BF5-B060-27CACB35D7B1}" type="datetimeFigureOut">
              <a:rPr lang="sl-SI" smtClean="0">
                <a:solidFill>
                  <a:prstClr val="black">
                    <a:tint val="75000"/>
                  </a:prstClr>
                </a:solidFill>
              </a:rPr>
              <a:pPr/>
              <a:t>24.8.2020</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FCB6A7B5-7447-4847-8296-2C0623D0D2D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40230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419955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413603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41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81407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127012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Click to edit Master title style</a:t>
            </a:r>
          </a:p>
        </p:txBody>
      </p:sp>
      <p:sp>
        <p:nvSpPr>
          <p:cNvPr id="1027" name="Rectangle 3"/>
          <p:cNvSpPr>
            <a:spLocks noGrp="1" noChangeArrowheads="1"/>
          </p:cNvSpPr>
          <p:nvPr>
            <p:ph type="body" idx="1"/>
          </p:nvPr>
        </p:nvSpPr>
        <p:spPr bwMode="auto">
          <a:xfrm>
            <a:off x="457200" y="1600200"/>
            <a:ext cx="8229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Click to edit Master text styles</a:t>
            </a:r>
          </a:p>
          <a:p>
            <a:pPr lvl="1"/>
            <a:r>
              <a:rPr lang="sl-SI" altLang="sl-SI" smtClean="0"/>
              <a:t>Second level</a:t>
            </a:r>
          </a:p>
          <a:p>
            <a:pPr lvl="2"/>
            <a:r>
              <a:rPr lang="sl-SI" altLang="sl-SI" smtClean="0"/>
              <a:t>Third level</a:t>
            </a:r>
          </a:p>
          <a:p>
            <a:pPr lvl="3"/>
            <a:r>
              <a:rPr lang="sl-SI" altLang="sl-SI" smtClean="0"/>
              <a:t>Fourth level</a:t>
            </a:r>
          </a:p>
          <a:p>
            <a:pPr lvl="4"/>
            <a:r>
              <a:rPr lang="sl-SI" altLang="sl-SI" smtClean="0"/>
              <a:t>Fifth level</a:t>
            </a:r>
          </a:p>
        </p:txBody>
      </p:sp>
      <p:pic>
        <p:nvPicPr>
          <p:cNvPr id="2" name="Slika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81337"/>
            <a:ext cx="9144000" cy="10040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B72FD8B6-7891-4BF5-B060-27CACB35D7B1}" type="datetimeFigureOut">
              <a:rPr lang="sl-SI" smtClean="0">
                <a:solidFill>
                  <a:prstClr val="black">
                    <a:tint val="75000"/>
                  </a:prstClr>
                </a:solidFill>
                <a:latin typeface="Calibri" panose="020F0502020204030204"/>
              </a:rPr>
              <a:pPr fontAlgn="auto">
                <a:spcBef>
                  <a:spcPts val="0"/>
                </a:spcBef>
                <a:spcAft>
                  <a:spcPts val="0"/>
                </a:spcAft>
              </a:pPr>
              <a:t>24.8.2020</a:t>
            </a:fld>
            <a:endParaRPr lang="sl-SI">
              <a:solidFill>
                <a:prstClr val="black">
                  <a:tint val="75000"/>
                </a:prstClr>
              </a:solidFill>
              <a:latin typeface="Calibri" panose="020F0502020204030204"/>
            </a:endParaRPr>
          </a:p>
        </p:txBody>
      </p:sp>
      <p:sp>
        <p:nvSpPr>
          <p:cNvPr id="5" name="Označba mesta no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sl-SI">
              <a:solidFill>
                <a:prstClr val="black">
                  <a:tint val="75000"/>
                </a:prstClr>
              </a:solidFill>
              <a:latin typeface="Calibri" panose="020F0502020204030204"/>
            </a:endParaRPr>
          </a:p>
        </p:txBody>
      </p:sp>
      <p:sp>
        <p:nvSpPr>
          <p:cNvPr id="6" name="Označba mesta številke diapoz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FCB6A7B5-7447-4847-8296-2C0623D0D2DC}" type="slidenum">
              <a:rPr lang="sl-SI" smtClean="0">
                <a:solidFill>
                  <a:prstClr val="black">
                    <a:tint val="75000"/>
                  </a:prstClr>
                </a:solidFill>
                <a:latin typeface="Calibri" panose="020F0502020204030204"/>
              </a:rPr>
              <a:pPr fontAlgn="auto">
                <a:spcBef>
                  <a:spcPts val="0"/>
                </a:spcBef>
                <a:spcAft>
                  <a:spcPts val="0"/>
                </a:spcAft>
              </a:pPr>
              <a:t>‹#›</a:t>
            </a:fld>
            <a:endParaRPr lang="sl-SI">
              <a:solidFill>
                <a:prstClr val="black">
                  <a:tint val="75000"/>
                </a:prstClr>
              </a:solidFill>
              <a:latin typeface="Calibri" panose="020F0502020204030204"/>
            </a:endParaRPr>
          </a:p>
        </p:txBody>
      </p:sp>
      <p:pic>
        <p:nvPicPr>
          <p:cNvPr id="7" name="Picture 31" descr="spodnji_ro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4995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191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en povezovalni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Ograda naslova 21"/>
          <p:cNvSpPr>
            <a:spLocks noGrp="1"/>
          </p:cNvSpPr>
          <p:nvPr>
            <p:ph type="title"/>
          </p:nvPr>
        </p:nvSpPr>
        <p:spPr>
          <a:xfrm>
            <a:off x="457200" y="274638"/>
            <a:ext cx="7467600" cy="1143000"/>
          </a:xfrm>
          <a:prstGeom prst="rect">
            <a:avLst/>
          </a:prstGeom>
        </p:spPr>
        <p:txBody>
          <a:bodyPr vert="horz" anchor="b">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8/24/2020</a:t>
            </a:fld>
            <a:endParaRPr lang="en-US" dirty="0">
              <a:solidFill>
                <a:schemeClr val="tx2"/>
              </a:solidFill>
            </a:endParaRPr>
          </a:p>
        </p:txBody>
      </p:sp>
      <p:sp>
        <p:nvSpPr>
          <p:cNvPr id="3" name="Ograda no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Raven povezovalni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en povezovalni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o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povezovalni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grada številke diapoz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pic>
        <p:nvPicPr>
          <p:cNvPr id="15" name="Picture 31" descr="spodnji_ro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4995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zrss.si/digitalnaknjiznica/IzobrazevanjeNaDaljavo/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un.zrss.augmentech.si/#/"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odpora.sio.si/vloga-medijev-v-sodobni-druzbi/"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hyperlink" Target="https://podpora.sio.si/vloga-medijev-v-sodobni-druzb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hyperlink" Target="https://docs.google.com/document/d/1TjGhG6MkafibX14okRw3QtjDTsWn5KNtW-EkDPWXl9o/edit?usp=sharin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www.zrss.si/strokovne-resitve/digitalna-bralnica/podrobno?publikacija=30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zrss.si/strokovne-resitve/digitalna-bralnica/podrobno?publikacija=209" TargetMode="External"/><Relationship Id="rId2" Type="http://schemas.openxmlformats.org/officeDocument/2006/relationships/hyperlink" Target="https://www.zrss.si/strokovne-resitve/digitalna-bralnica"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io.s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zrss.si/" TargetMode="External"/><Relationship Id="rId5" Type="http://schemas.openxmlformats.org/officeDocument/2006/relationships/hyperlink" Target="https://podpora.sio.si/izobrazevanje-na-daljavo-zgodovina-uciteljica-zivljenja-na-daljavo/" TargetMode="External"/><Relationship Id="rId4" Type="http://schemas.openxmlformats.org/officeDocument/2006/relationships/hyperlink" Target="https://skupnost.sio.si/course/view.php?id=7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kupnost.sio.si/course/view.php?id=921" TargetMode="External"/><Relationship Id="rId2" Type="http://schemas.openxmlformats.org/officeDocument/2006/relationships/hyperlink" Target="https://skupnost.sio.si/course/view.php?id=78" TargetMode="External"/><Relationship Id="rId1" Type="http://schemas.openxmlformats.org/officeDocument/2006/relationships/slideLayout" Target="../slideLayouts/slideLayout2.xml"/><Relationship Id="rId4" Type="http://schemas.openxmlformats.org/officeDocument/2006/relationships/hyperlink" Target="https://skupnost.sio.si/course/view.php?id=94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ctrTitle"/>
          </p:nvPr>
        </p:nvSpPr>
        <p:spPr>
          <a:xfrm>
            <a:off x="539552" y="116632"/>
            <a:ext cx="7772400" cy="1470025"/>
          </a:xfrm>
        </p:spPr>
        <p:txBody>
          <a:bodyPr/>
          <a:lstStyle/>
          <a:p>
            <a:pPr algn="ctr"/>
            <a:r>
              <a:rPr lang="sl-SI" dirty="0" smtClean="0"/>
              <a:t>Študijsko srečanje za učitelje družboslovja v SPI</a:t>
            </a:r>
            <a:endParaRPr lang="sl-SI" dirty="0"/>
          </a:p>
        </p:txBody>
      </p:sp>
      <p:sp>
        <p:nvSpPr>
          <p:cNvPr id="3" name="Podnaslov 2"/>
          <p:cNvSpPr>
            <a:spLocks noGrp="1"/>
          </p:cNvSpPr>
          <p:nvPr>
            <p:ph type="subTitle" idx="1"/>
          </p:nvPr>
        </p:nvSpPr>
        <p:spPr/>
        <p:txBody>
          <a:bodyPr/>
          <a:lstStyle/>
          <a:p>
            <a:r>
              <a:rPr lang="sl-SI" dirty="0" smtClean="0"/>
              <a:t>Jožica Gramc Pika in Vojko Kunaver</a:t>
            </a:r>
          </a:p>
          <a:p>
            <a:r>
              <a:rPr lang="sl-SI" dirty="0" smtClean="0"/>
              <a:t>20. 8. 2020 </a:t>
            </a:r>
            <a:endParaRPr lang="sl-SI"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03"/>
          <a:stretch/>
        </p:blipFill>
        <p:spPr bwMode="auto">
          <a:xfrm>
            <a:off x="0" y="2243962"/>
            <a:ext cx="5165352" cy="237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7996"/>
            <a:ext cx="1979712" cy="11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74638"/>
            <a:ext cx="8219256" cy="706090"/>
          </a:xfrm>
          <a:solidFill>
            <a:schemeClr val="accent6">
              <a:lumMod val="20000"/>
              <a:lumOff val="80000"/>
            </a:schemeClr>
          </a:solidFill>
        </p:spPr>
        <p:txBody>
          <a:bodyPr/>
          <a:lstStyle/>
          <a:p>
            <a:r>
              <a:rPr lang="sl-SI" sz="1800" dirty="0" smtClean="0">
                <a:solidFill>
                  <a:schemeClr val="tx1"/>
                </a:solidFill>
                <a:latin typeface="Batang" panose="02030600000101010101" pitchFamily="18" charset="-127"/>
                <a:ea typeface="Batang" panose="02030600000101010101" pitchFamily="18" charset="-127"/>
              </a:rPr>
              <a:t>Delavnica 2/1 –  Načrtovanje pouka s sodobnimi didaktičnimi strategijami pri pouku na daljavo .  Izmenjave (ogrevanje za september - primeri)</a:t>
            </a:r>
            <a:endParaRPr lang="sl-SI" sz="1800" dirty="0">
              <a:solidFill>
                <a:schemeClr val="tx1"/>
              </a:solidFill>
              <a:latin typeface="Batang" panose="02030600000101010101" pitchFamily="18" charset="-127"/>
              <a:ea typeface="Batang" panose="02030600000101010101" pitchFamily="18" charset="-127"/>
            </a:endParaRPr>
          </a:p>
        </p:txBody>
      </p:sp>
      <p:sp>
        <p:nvSpPr>
          <p:cNvPr id="3" name="Ograda vsebine 2"/>
          <p:cNvSpPr>
            <a:spLocks noGrp="1"/>
          </p:cNvSpPr>
          <p:nvPr>
            <p:ph idx="1"/>
          </p:nvPr>
        </p:nvSpPr>
        <p:spPr>
          <a:xfrm>
            <a:off x="467544" y="1124744"/>
            <a:ext cx="8229600" cy="4133850"/>
          </a:xfrm>
          <a:solidFill>
            <a:schemeClr val="accent1"/>
          </a:solidFill>
        </p:spPr>
        <p:txBody>
          <a:bodyPr/>
          <a:lstStyle/>
          <a:p>
            <a:pPr marL="0" indent="0">
              <a:buNone/>
            </a:pPr>
            <a:r>
              <a:rPr lang="sl-SI" sz="2800" dirty="0"/>
              <a:t>  </a:t>
            </a:r>
            <a:r>
              <a:rPr lang="sl-SI" sz="2800" b="1" dirty="0" smtClean="0">
                <a:solidFill>
                  <a:srgbClr val="318B71"/>
                </a:solidFill>
              </a:rPr>
              <a:t>Kako </a:t>
            </a:r>
            <a:r>
              <a:rPr lang="sl-SI" sz="2800" b="1" dirty="0">
                <a:solidFill>
                  <a:srgbClr val="318B71"/>
                </a:solidFill>
              </a:rPr>
              <a:t>je izkušnja z izobraževanjem na daljavo spremenila mojo poučevalno prakso? </a:t>
            </a:r>
          </a:p>
          <a:p>
            <a:pPr marL="0" indent="0">
              <a:buNone/>
            </a:pPr>
            <a:r>
              <a:rPr lang="sl-SI" sz="2800" dirty="0"/>
              <a:t>Vabimo vas k individualnemu razmisleku o tem, kako je  izkušnja z izobraževanjem/poukom na daljavo vplivala/spremenila vašo poučevalno </a:t>
            </a:r>
            <a:r>
              <a:rPr lang="sl-SI" sz="2800" dirty="0" smtClean="0"/>
              <a:t>prakso</a:t>
            </a:r>
          </a:p>
          <a:p>
            <a:pPr marL="0" indent="0">
              <a:buNone/>
            </a:pPr>
            <a:r>
              <a:rPr lang="sl-SI" sz="2800" dirty="0" smtClean="0">
                <a:solidFill>
                  <a:srgbClr val="FF0000"/>
                </a:solidFill>
              </a:rPr>
              <a:t>CILJ</a:t>
            </a:r>
            <a:r>
              <a:rPr lang="sl-SI" sz="2800" dirty="0">
                <a:solidFill>
                  <a:srgbClr val="FF0000"/>
                </a:solidFill>
              </a:rPr>
              <a:t>: Zbrati razmislek učiteljev o tem, kako se je </a:t>
            </a:r>
            <a:r>
              <a:rPr lang="sl-SI" sz="2800" dirty="0" smtClean="0">
                <a:solidFill>
                  <a:srgbClr val="FF0000"/>
                </a:solidFill>
              </a:rPr>
              <a:t>spremenilo izobraževanje glede na okoliščine</a:t>
            </a:r>
          </a:p>
          <a:p>
            <a:pPr marL="0" indent="0">
              <a:buNone/>
            </a:pPr>
            <a:r>
              <a:rPr lang="sl-SI" sz="1000" dirty="0" smtClean="0"/>
              <a:t>3 </a:t>
            </a:r>
            <a:r>
              <a:rPr lang="sl-SI" sz="1000" dirty="0"/>
              <a:t>MIN </a:t>
            </a:r>
            <a:r>
              <a:rPr lang="sl-SI" sz="1000" dirty="0" smtClean="0"/>
              <a:t>- pišite v klepet</a:t>
            </a:r>
            <a:endParaRPr lang="sl-SI" sz="1000" dirty="0"/>
          </a:p>
          <a:p>
            <a:pPr marL="0" indent="0">
              <a:buNone/>
            </a:pPr>
            <a:r>
              <a:rPr lang="sl-SI" sz="2800" dirty="0">
                <a:solidFill>
                  <a:srgbClr val="FF0000"/>
                </a:solidFill>
              </a:rPr>
              <a:t> </a:t>
            </a:r>
          </a:p>
        </p:txBody>
      </p:sp>
    </p:spTree>
    <p:extLst>
      <p:ext uri="{BB962C8B-B14F-4D97-AF65-F5344CB8AC3E}">
        <p14:creationId xmlns:p14="http://schemas.microsoft.com/office/powerpoint/2010/main" val="2535073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267744" y="1772816"/>
            <a:ext cx="6190456" cy="3245746"/>
          </a:xfrm>
        </p:spPr>
        <p:txBody>
          <a:bodyPr>
            <a:normAutofit/>
          </a:bodyPr>
          <a:lstStyle/>
          <a:p>
            <a:r>
              <a:rPr lang="sl-SI" sz="3600" dirty="0"/>
              <a:t>3</a:t>
            </a:r>
            <a:r>
              <a:rPr lang="sl-SI" sz="3600" dirty="0" smtClean="0"/>
              <a:t>. Analiza izobraževanja na daljavo v času epidemije</a:t>
            </a:r>
            <a:endParaRPr lang="sl-SI" sz="3600" dirty="0"/>
          </a:p>
        </p:txBody>
      </p:sp>
      <p:sp>
        <p:nvSpPr>
          <p:cNvPr id="3" name="Podnaslov 2"/>
          <p:cNvSpPr>
            <a:spLocks noGrp="1"/>
          </p:cNvSpPr>
          <p:nvPr>
            <p:ph type="subTitle" idx="1"/>
          </p:nvPr>
        </p:nvSpPr>
        <p:spPr/>
        <p:txBody>
          <a:bodyPr>
            <a:normAutofit/>
          </a:bodyPr>
          <a:lstStyle/>
          <a:p>
            <a:r>
              <a:rPr lang="sl-SI" sz="4000" dirty="0" smtClean="0"/>
              <a:t>Predstavitev </a:t>
            </a:r>
            <a:r>
              <a:rPr lang="sl-SI" sz="4000" dirty="0"/>
              <a:t>izsledkov raziskave</a:t>
            </a:r>
          </a:p>
        </p:txBody>
      </p:sp>
    </p:spTree>
    <p:extLst>
      <p:ext uri="{BB962C8B-B14F-4D97-AF65-F5344CB8AC3E}">
        <p14:creationId xmlns:p14="http://schemas.microsoft.com/office/powerpoint/2010/main" val="191568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p:nvPr>
        </p:nvSpPr>
        <p:spPr/>
        <p:txBody>
          <a:bodyPr/>
          <a:lstStyle/>
          <a:p>
            <a:pPr algn="ctr"/>
            <a:r>
              <a:rPr lang="sl-SI" sz="2800" b="0" dirty="0" smtClean="0"/>
              <a:t>Raziskava »Izobraževanje na daljavo v času epidemije </a:t>
            </a:r>
            <a:r>
              <a:rPr lang="sl-SI" sz="2800" b="0" dirty="0" err="1" smtClean="0"/>
              <a:t>Covid</a:t>
            </a:r>
            <a:r>
              <a:rPr lang="sl-SI" sz="2800" b="0" dirty="0" smtClean="0"/>
              <a:t>-19 v Sloveniji« </a:t>
            </a:r>
            <a:endParaRPr lang="en-US" altLang="en-US" sz="2800" dirty="0"/>
          </a:p>
        </p:txBody>
      </p:sp>
      <p:sp>
        <p:nvSpPr>
          <p:cNvPr id="6147" name="Označba mesta vsebine 2"/>
          <p:cNvSpPr>
            <a:spLocks noGrp="1"/>
          </p:cNvSpPr>
          <p:nvPr>
            <p:ph idx="1"/>
          </p:nvPr>
        </p:nvSpPr>
        <p:spPr>
          <a:xfrm>
            <a:off x="457200" y="1428750"/>
            <a:ext cx="8229600" cy="4376514"/>
          </a:xfrm>
        </p:spPr>
        <p:txBody>
          <a:bodyPr>
            <a:normAutofit fontScale="92500" lnSpcReduction="20000"/>
          </a:bodyPr>
          <a:lstStyle/>
          <a:p>
            <a:pPr marL="0" indent="0" algn="just">
              <a:lnSpc>
                <a:spcPct val="107000"/>
              </a:lnSpc>
              <a:spcAft>
                <a:spcPts val="800"/>
              </a:spcAft>
              <a:buNone/>
            </a:pPr>
            <a:r>
              <a:rPr lang="sl-SI" altLang="en-US" sz="2200" b="1" dirty="0"/>
              <a:t>Cilji raziskave</a:t>
            </a:r>
            <a:endParaRPr lang="en-US" altLang="en-US" sz="2200" b="1" dirty="0"/>
          </a:p>
          <a:p>
            <a:pPr marL="0" indent="0" algn="just">
              <a:lnSpc>
                <a:spcPct val="107000"/>
              </a:lnSpc>
              <a:spcAft>
                <a:spcPts val="800"/>
              </a:spcAft>
              <a:buFontTx/>
              <a:buNone/>
            </a:pPr>
            <a:r>
              <a:rPr lang="sl-SI" altLang="en-US" sz="2200" dirty="0" smtClean="0">
                <a:cs typeface="Calibri" panose="020F0502020204030204" pitchFamily="34" charset="0"/>
              </a:rPr>
              <a:t>Raziskava </a:t>
            </a:r>
            <a:r>
              <a:rPr lang="sl-SI" altLang="en-US" sz="2200" dirty="0">
                <a:cs typeface="Calibri" panose="020F0502020204030204" pitchFamily="34" charset="0"/>
              </a:rPr>
              <a:t>sledi trem temeljnim ciljem:</a:t>
            </a:r>
            <a:endParaRPr lang="en-US" altLang="en-US" sz="2200" dirty="0">
              <a:cs typeface="Calibri" panose="020F0502020204030204" pitchFamily="34" charset="0"/>
            </a:endParaRPr>
          </a:p>
          <a:p>
            <a:pPr marL="0" indent="0" algn="just">
              <a:lnSpc>
                <a:spcPct val="115000"/>
              </a:lnSpc>
              <a:buFontTx/>
              <a:buAutoNum type="arabicPeriod"/>
            </a:pPr>
            <a:r>
              <a:rPr lang="sl-SI" altLang="en-US" sz="2200" dirty="0">
                <a:cs typeface="Calibri" panose="020F0502020204030204" pitchFamily="34" charset="0"/>
              </a:rPr>
              <a:t> ugotoviti prevladujoče </a:t>
            </a:r>
            <a:r>
              <a:rPr lang="sl-SI" altLang="en-US" sz="2200" dirty="0">
                <a:solidFill>
                  <a:srgbClr val="C00000"/>
                </a:solidFill>
                <a:cs typeface="Calibri" panose="020F0502020204030204" pitchFamily="34" charset="0"/>
              </a:rPr>
              <a:t>doživljanje in prakse </a:t>
            </a:r>
            <a:r>
              <a:rPr lang="sl-SI" altLang="en-US" sz="2200" dirty="0">
                <a:cs typeface="Calibri" panose="020F0502020204030204" pitchFamily="34" charset="0"/>
              </a:rPr>
              <a:t>izobraževanja na daljavo slovenskih </a:t>
            </a:r>
            <a:r>
              <a:rPr lang="sl-SI" altLang="en-US" sz="2200" dirty="0">
                <a:solidFill>
                  <a:srgbClr val="C00000"/>
                </a:solidFill>
                <a:cs typeface="Calibri" panose="020F0502020204030204" pitchFamily="34" charset="0"/>
              </a:rPr>
              <a:t>učiteljic in učiteljev </a:t>
            </a:r>
            <a:r>
              <a:rPr lang="sl-SI" altLang="en-US" sz="2200" dirty="0">
                <a:cs typeface="Calibri" panose="020F0502020204030204" pitchFamily="34" charset="0"/>
              </a:rPr>
              <a:t>na različnih nivojih izobraževanja v času epidemije </a:t>
            </a:r>
            <a:r>
              <a:rPr lang="sl-SI" altLang="en-US" sz="2200" dirty="0" err="1">
                <a:cs typeface="Calibri" panose="020F0502020204030204" pitchFamily="34" charset="0"/>
              </a:rPr>
              <a:t>Covid</a:t>
            </a:r>
            <a:r>
              <a:rPr lang="sl-SI" altLang="en-US" sz="2200" dirty="0">
                <a:cs typeface="Calibri" panose="020F0502020204030204" pitchFamily="34" charset="0"/>
              </a:rPr>
              <a:t>-19 ter njihovo doživljanje sodelovanja z različnimi deležniki,</a:t>
            </a:r>
          </a:p>
          <a:p>
            <a:pPr marL="0" indent="0" algn="just">
              <a:lnSpc>
                <a:spcPct val="115000"/>
              </a:lnSpc>
              <a:buFontTx/>
              <a:buAutoNum type="arabicPeriod"/>
            </a:pPr>
            <a:endParaRPr lang="en-US" altLang="en-US" sz="2200" dirty="0">
              <a:cs typeface="Calibri" panose="020F0502020204030204" pitchFamily="34" charset="0"/>
            </a:endParaRPr>
          </a:p>
          <a:p>
            <a:pPr marL="0" indent="0" algn="just">
              <a:lnSpc>
                <a:spcPct val="115000"/>
              </a:lnSpc>
              <a:buFontTx/>
              <a:buAutoNum type="arabicPeriod"/>
            </a:pPr>
            <a:r>
              <a:rPr lang="sl-SI" altLang="en-US" sz="2200" dirty="0">
                <a:cs typeface="Calibri" panose="020F0502020204030204" pitchFamily="34" charset="0"/>
              </a:rPr>
              <a:t> ugotoviti </a:t>
            </a:r>
            <a:r>
              <a:rPr lang="sl-SI" altLang="en-US" sz="2200" dirty="0">
                <a:solidFill>
                  <a:srgbClr val="C00000"/>
                </a:solidFill>
                <a:cs typeface="Calibri" panose="020F0502020204030204" pitchFamily="34" charset="0"/>
              </a:rPr>
              <a:t>doživljanje in izkušnje učencev </a:t>
            </a:r>
            <a:r>
              <a:rPr lang="sl-SI" altLang="en-US" sz="2200" dirty="0">
                <a:cs typeface="Calibri" panose="020F0502020204030204" pitchFamily="34" charset="0"/>
              </a:rPr>
              <a:t>s poučevanjem in učenjem na daljavo v času epidemije </a:t>
            </a:r>
            <a:r>
              <a:rPr lang="sl-SI" altLang="en-US" sz="2200" dirty="0" err="1">
                <a:cs typeface="Calibri" panose="020F0502020204030204" pitchFamily="34" charset="0"/>
              </a:rPr>
              <a:t>Covid</a:t>
            </a:r>
            <a:r>
              <a:rPr lang="sl-SI" altLang="en-US" sz="2200" dirty="0">
                <a:cs typeface="Calibri" panose="020F0502020204030204" pitchFamily="34" charset="0"/>
              </a:rPr>
              <a:t>-19,</a:t>
            </a:r>
          </a:p>
          <a:p>
            <a:pPr marL="0" indent="0" algn="just">
              <a:lnSpc>
                <a:spcPct val="115000"/>
              </a:lnSpc>
              <a:buFontTx/>
              <a:buAutoNum type="arabicPeriod"/>
            </a:pPr>
            <a:endParaRPr lang="en-US" altLang="en-US" sz="2200" dirty="0">
              <a:cs typeface="Calibri" panose="020F0502020204030204" pitchFamily="34" charset="0"/>
            </a:endParaRPr>
          </a:p>
          <a:p>
            <a:pPr marL="0" indent="0" algn="just">
              <a:lnSpc>
                <a:spcPct val="115000"/>
              </a:lnSpc>
              <a:buFontTx/>
              <a:buAutoNum type="arabicPeriod"/>
            </a:pPr>
            <a:r>
              <a:rPr lang="sl-SI" altLang="en-US" sz="2200" dirty="0">
                <a:cs typeface="Calibri" panose="020F0502020204030204" pitchFamily="34" charset="0"/>
              </a:rPr>
              <a:t> ugotoviti prevladujoče </a:t>
            </a:r>
            <a:r>
              <a:rPr lang="sl-SI" altLang="en-US" sz="2200" dirty="0">
                <a:solidFill>
                  <a:srgbClr val="C00000"/>
                </a:solidFill>
                <a:cs typeface="Calibri" panose="020F0502020204030204" pitchFamily="34" charset="0"/>
              </a:rPr>
              <a:t>karakteristike pedagoškega vodenja </a:t>
            </a:r>
            <a:r>
              <a:rPr lang="sl-SI" altLang="en-US" sz="2200" dirty="0">
                <a:cs typeface="Calibri" panose="020F0502020204030204" pitchFamily="34" charset="0"/>
              </a:rPr>
              <a:t>v času zaprtja šol s perspektive ravnateljev.</a:t>
            </a:r>
            <a:endParaRPr lang="en-US" altLang="en-US" sz="2200" dirty="0">
              <a:cs typeface="Calibri" panose="020F0502020204030204" pitchFamily="34" charset="0"/>
            </a:endParaRPr>
          </a:p>
          <a:p>
            <a:pPr marL="0" indent="0"/>
            <a:endParaRPr lang="en-US" altLang="en-US" dirty="0"/>
          </a:p>
        </p:txBody>
      </p:sp>
    </p:spTree>
    <p:extLst>
      <p:ext uri="{BB962C8B-B14F-4D97-AF65-F5344CB8AC3E}">
        <p14:creationId xmlns:p14="http://schemas.microsoft.com/office/powerpoint/2010/main" val="209622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p:nvPr>
        </p:nvSpPr>
        <p:spPr/>
        <p:txBody>
          <a:bodyPr/>
          <a:lstStyle/>
          <a:p>
            <a:r>
              <a:rPr lang="sl-SI" altLang="en-US"/>
              <a:t>Raziskovalna vprašanja - učitelji</a:t>
            </a:r>
            <a:endParaRPr lang="en-US" altLang="en-US"/>
          </a:p>
        </p:txBody>
      </p:sp>
      <p:sp>
        <p:nvSpPr>
          <p:cNvPr id="3" name="Označba mesta vsebine 2"/>
          <p:cNvSpPr>
            <a:spLocks noGrp="1"/>
          </p:cNvSpPr>
          <p:nvPr>
            <p:ph idx="1"/>
          </p:nvPr>
        </p:nvSpPr>
        <p:spPr>
          <a:xfrm>
            <a:off x="323528" y="1340768"/>
            <a:ext cx="8363272" cy="4680520"/>
          </a:xfrm>
        </p:spPr>
        <p:txBody>
          <a:bodyPr/>
          <a:lstStyle/>
          <a:p>
            <a:pPr marL="0" indent="0">
              <a:buFontTx/>
              <a:buNone/>
              <a:defRPr/>
            </a:pPr>
            <a:r>
              <a:rPr lang="sl-SI" sz="1700" i="1" dirty="0">
                <a:latin typeface="Calibri" panose="020F0502020204030204" pitchFamily="34" charset="0"/>
              </a:rPr>
              <a:t>Cilj 1:</a:t>
            </a:r>
            <a:r>
              <a:rPr lang="sl-SI" sz="1700" b="1" i="1" dirty="0">
                <a:latin typeface="Calibri" panose="020F0502020204030204" pitchFamily="34" charset="0"/>
              </a:rPr>
              <a:t> </a:t>
            </a:r>
            <a:r>
              <a:rPr lang="sl-SI" sz="1700" i="1" dirty="0">
                <a:latin typeface="Calibri" panose="020F0502020204030204" pitchFamily="34" charset="0"/>
              </a:rPr>
              <a:t>Ugotoviti prevladujoče poglede in prakse izobraževanja na daljavo slovenskih učiteljic in učiteljev na različnih nivojih izobraževanja v času epidemije covid-19 ter njihovo zaznavanje sodelovanja v šolskih kolektivih.</a:t>
            </a:r>
            <a:endParaRPr lang="en-US" sz="1700" dirty="0">
              <a:latin typeface="Calibri" panose="020F0502020204030204" pitchFamily="34" charset="0"/>
            </a:endParaRPr>
          </a:p>
          <a:p>
            <a:pPr marL="0" indent="0">
              <a:buFontTx/>
              <a:buNone/>
              <a:defRPr/>
            </a:pPr>
            <a:r>
              <a:rPr lang="sl-SI" sz="1700" dirty="0">
                <a:latin typeface="Calibri" panose="020F0502020204030204" pitchFamily="34" charset="0"/>
              </a:rPr>
              <a:t>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a:t>
            </a:r>
            <a:r>
              <a:rPr lang="sl-SI" sz="1700" dirty="0">
                <a:solidFill>
                  <a:srgbClr val="C00000"/>
                </a:solidFill>
                <a:latin typeface="Calibri" panose="020F0502020204030204" pitchFamily="34" charset="0"/>
              </a:rPr>
              <a:t>doživljali</a:t>
            </a:r>
            <a:r>
              <a:rPr lang="sl-SI" sz="1700" dirty="0">
                <a:latin typeface="Calibri" panose="020F0502020204030204" pitchFamily="34" charset="0"/>
              </a:rPr>
              <a:t> izobraževanje na daljavo v primerjavi s poukom v razredu?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organizirali in izvajali pouk na daljavo s pomočjo </a:t>
            </a:r>
            <a:r>
              <a:rPr lang="sl-SI" sz="1700" dirty="0">
                <a:solidFill>
                  <a:srgbClr val="C00000"/>
                </a:solidFill>
                <a:latin typeface="Calibri" panose="020F0502020204030204" pitchFamily="34" charset="0"/>
              </a:rPr>
              <a:t>digitalne tehnologije</a:t>
            </a:r>
            <a:r>
              <a:rPr lang="sl-SI" sz="1700" dirty="0">
                <a:latin typeface="Calibri" panose="020F0502020204030204" pitchFamily="34" charset="0"/>
              </a:rPr>
              <a:t>?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v času izobraževanja na daljavo prilagajali </a:t>
            </a:r>
            <a:r>
              <a:rPr lang="sl-SI" sz="1700" dirty="0">
                <a:solidFill>
                  <a:srgbClr val="C00000"/>
                </a:solidFill>
                <a:latin typeface="Calibri" panose="020F0502020204030204" pitchFamily="34" charset="0"/>
              </a:rPr>
              <a:t>učne cilje </a:t>
            </a:r>
            <a:r>
              <a:rPr lang="sl-SI" sz="1700" dirty="0">
                <a:latin typeface="Calibri" panose="020F0502020204030204" pitchFamily="34" charset="0"/>
              </a:rPr>
              <a:t>in obseg učnih vsebin?</a:t>
            </a:r>
            <a:endParaRPr lang="en-US" sz="1700" dirty="0">
              <a:latin typeface="Calibri" panose="020F0502020204030204" pitchFamily="34" charset="0"/>
            </a:endParaRPr>
          </a:p>
          <a:p>
            <a:pPr>
              <a:defRPr/>
            </a:pPr>
            <a:r>
              <a:rPr lang="sl-SI" sz="1700" dirty="0">
                <a:latin typeface="Calibri" panose="020F0502020204030204" pitchFamily="34" charset="0"/>
              </a:rPr>
              <a:t>Katere didaktične </a:t>
            </a:r>
            <a:r>
              <a:rPr lang="sl-SI" sz="1700" dirty="0">
                <a:solidFill>
                  <a:srgbClr val="C00000"/>
                </a:solidFill>
                <a:latin typeface="Calibri" panose="020F0502020204030204" pitchFamily="34" charset="0"/>
              </a:rPr>
              <a:t>pristope/strategije</a:t>
            </a:r>
            <a:r>
              <a:rPr lang="sl-SI" sz="1700" dirty="0">
                <a:latin typeface="Calibri" panose="020F0502020204030204" pitchFamily="34" charset="0"/>
              </a:rPr>
              <a:t> so učitelji uporabljali pri izobraževanju na daljavo?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a:t>
            </a:r>
            <a:r>
              <a:rPr lang="sl-SI" sz="1700" dirty="0">
                <a:solidFill>
                  <a:srgbClr val="C00000"/>
                </a:solidFill>
                <a:latin typeface="Calibri" panose="020F0502020204030204" pitchFamily="34" charset="0"/>
              </a:rPr>
              <a:t>vrednotili znanje </a:t>
            </a:r>
            <a:r>
              <a:rPr lang="sl-SI" sz="1700" dirty="0">
                <a:latin typeface="Calibri" panose="020F0502020204030204" pitchFamily="34" charset="0"/>
              </a:rPr>
              <a:t>učencev v času izobraževanja na daljavo? </a:t>
            </a:r>
            <a:endParaRPr lang="en-US" sz="1700" dirty="0">
              <a:latin typeface="Calibri" panose="020F0502020204030204" pitchFamily="34" charset="0"/>
            </a:endParaRPr>
          </a:p>
          <a:p>
            <a:pPr>
              <a:defRPr/>
            </a:pPr>
            <a:r>
              <a:rPr lang="sl-SI" sz="1700" dirty="0">
                <a:latin typeface="Calibri" panose="020F0502020204030204" pitchFamily="34" charset="0"/>
              </a:rPr>
              <a:t>Kako so zagotovili </a:t>
            </a:r>
            <a:r>
              <a:rPr lang="sl-SI" sz="1700" dirty="0">
                <a:solidFill>
                  <a:srgbClr val="C00000"/>
                </a:solidFill>
                <a:latin typeface="Calibri" panose="020F0502020204030204" pitchFamily="34" charset="0"/>
              </a:rPr>
              <a:t>varnost in spodbudnost </a:t>
            </a:r>
            <a:r>
              <a:rPr lang="sl-SI" sz="1700" dirty="0">
                <a:latin typeface="Calibri" panose="020F0502020204030204" pitchFamily="34" charset="0"/>
              </a:rPr>
              <a:t>učnega okolja?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zaznavali </a:t>
            </a:r>
            <a:r>
              <a:rPr lang="sl-SI" sz="1700" dirty="0">
                <a:solidFill>
                  <a:srgbClr val="C00000"/>
                </a:solidFill>
                <a:latin typeface="Calibri" panose="020F0502020204030204" pitchFamily="34" charset="0"/>
              </a:rPr>
              <a:t>prednosti in izzive </a:t>
            </a:r>
            <a:r>
              <a:rPr lang="sl-SI" sz="1700" dirty="0">
                <a:latin typeface="Calibri" panose="020F0502020204030204" pitchFamily="34" charset="0"/>
              </a:rPr>
              <a:t>izobraževanja na daljavo?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vrednotili lastno </a:t>
            </a:r>
            <a:r>
              <a:rPr lang="sl-SI" sz="1700" dirty="0">
                <a:solidFill>
                  <a:srgbClr val="C00000"/>
                </a:solidFill>
                <a:latin typeface="Calibri" panose="020F0502020204030204" pitchFamily="34" charset="0"/>
              </a:rPr>
              <a:t>usposobljenost</a:t>
            </a:r>
            <a:r>
              <a:rPr lang="sl-SI" sz="1700" dirty="0">
                <a:latin typeface="Calibri" panose="020F0502020204030204" pitchFamily="34" charset="0"/>
              </a:rPr>
              <a:t> za izobraževanje in vzgajanje na daljavo? </a:t>
            </a:r>
            <a:endParaRPr lang="en-US" sz="1700" dirty="0">
              <a:latin typeface="Calibri" panose="020F0502020204030204" pitchFamily="34" charset="0"/>
            </a:endParaRPr>
          </a:p>
          <a:p>
            <a:pPr>
              <a:defRPr/>
            </a:pPr>
            <a:r>
              <a:rPr lang="sl-SI" sz="1700" dirty="0">
                <a:latin typeface="Calibri" panose="020F0502020204030204" pitchFamily="34" charset="0"/>
              </a:rPr>
              <a:t>Kako so učitelji zaznavali </a:t>
            </a:r>
            <a:r>
              <a:rPr lang="sl-SI" sz="1700" dirty="0">
                <a:solidFill>
                  <a:srgbClr val="C00000"/>
                </a:solidFill>
                <a:latin typeface="Calibri" panose="020F0502020204030204" pitchFamily="34" charset="0"/>
              </a:rPr>
              <a:t>sodelovanje </a:t>
            </a:r>
            <a:r>
              <a:rPr lang="sl-SI" sz="1700" dirty="0">
                <a:latin typeface="Calibri" panose="020F0502020204030204" pitchFamily="34" charset="0"/>
              </a:rPr>
              <a:t>v kolektivu oz. z različnimi deležniki v času izobraževanja na daljavo? </a:t>
            </a:r>
            <a:endParaRPr lang="en-US" sz="1700" dirty="0">
              <a:latin typeface="Calibri" panose="020F0502020204030204" pitchFamily="34" charset="0"/>
            </a:endParaRPr>
          </a:p>
          <a:p>
            <a:pPr>
              <a:defRPr/>
            </a:pPr>
            <a:endParaRPr lang="en-US" dirty="0"/>
          </a:p>
        </p:txBody>
      </p:sp>
    </p:spTree>
    <p:extLst>
      <p:ext uri="{BB962C8B-B14F-4D97-AF65-F5344CB8AC3E}">
        <p14:creationId xmlns:p14="http://schemas.microsoft.com/office/powerpoint/2010/main" val="197013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p:txBody>
          <a:bodyPr/>
          <a:lstStyle/>
          <a:p>
            <a:r>
              <a:rPr lang="sl-SI" altLang="en-US" dirty="0"/>
              <a:t>Raziskovalna vprašanja </a:t>
            </a:r>
            <a:r>
              <a:rPr lang="sl-SI" altLang="en-US" dirty="0" smtClean="0"/>
              <a:t>- učenci</a:t>
            </a:r>
            <a:endParaRPr lang="en-US" altLang="en-US" dirty="0"/>
          </a:p>
        </p:txBody>
      </p:sp>
      <p:sp>
        <p:nvSpPr>
          <p:cNvPr id="8195" name="Označba mesta vsebine 2"/>
          <p:cNvSpPr>
            <a:spLocks noGrp="1"/>
          </p:cNvSpPr>
          <p:nvPr>
            <p:ph idx="1"/>
          </p:nvPr>
        </p:nvSpPr>
        <p:spPr/>
        <p:txBody>
          <a:bodyPr/>
          <a:lstStyle/>
          <a:p>
            <a:pPr marL="0" indent="0">
              <a:lnSpc>
                <a:spcPct val="107000"/>
              </a:lnSpc>
              <a:spcAft>
                <a:spcPts val="800"/>
              </a:spcAft>
              <a:buFontTx/>
              <a:buNone/>
            </a:pPr>
            <a:r>
              <a:rPr lang="sl-SI" altLang="en-US" sz="1800" i="1" dirty="0">
                <a:latin typeface="Calibri" panose="020F0502020204030204" pitchFamily="34" charset="0"/>
                <a:cs typeface="Calibri" panose="020F0502020204030204" pitchFamily="34" charset="0"/>
              </a:rPr>
              <a:t>Cilj 2: Ugotoviti doživljanje in izkušnje učencev s poučevanjem in učenjem na daljavo v času epidemije </a:t>
            </a:r>
            <a:r>
              <a:rPr lang="sl-SI" altLang="en-US" sz="1800" i="1" dirty="0" err="1">
                <a:latin typeface="Calibri" panose="020F0502020204030204" pitchFamily="34" charset="0"/>
                <a:cs typeface="Calibri" panose="020F0502020204030204" pitchFamily="34" charset="0"/>
              </a:rPr>
              <a:t>Covid</a:t>
            </a:r>
            <a:r>
              <a:rPr lang="sl-SI" altLang="en-US" sz="1800" i="1" dirty="0">
                <a:latin typeface="Calibri" panose="020F0502020204030204" pitchFamily="34" charset="0"/>
                <a:cs typeface="Calibri" panose="020F0502020204030204" pitchFamily="34" charset="0"/>
              </a:rPr>
              <a:t>-19.</a:t>
            </a:r>
          </a:p>
          <a:p>
            <a:pPr marL="0" indent="0">
              <a:lnSpc>
                <a:spcPct val="107000"/>
              </a:lnSpc>
              <a:spcAft>
                <a:spcPts val="800"/>
              </a:spcAft>
              <a:buFontTx/>
              <a:buNone/>
            </a:pPr>
            <a:endParaRPr lang="en-US" altLang="en-US" sz="1800" dirty="0">
              <a:latin typeface="Calibri" panose="020F0502020204030204" pitchFamily="34" charset="0"/>
              <a:cs typeface="Calibri" panose="020F0502020204030204" pitchFamily="34" charset="0"/>
            </a:endParaRPr>
          </a:p>
          <a:p>
            <a:pPr marL="0" indent="0" algn="just">
              <a:lnSpc>
                <a:spcPct val="115000"/>
              </a:lnSpc>
              <a:buFontTx/>
              <a:buAutoNum type="arabicPeriod"/>
            </a:pPr>
            <a:r>
              <a:rPr lang="sl-SI" altLang="en-US" sz="1800" dirty="0">
                <a:latin typeface="Calibri" panose="020F0502020204030204" pitchFamily="34" charset="0"/>
                <a:cs typeface="Calibri" panose="020F0502020204030204" pitchFamily="34" charset="0"/>
              </a:rPr>
              <a:t> Kako so učenke in učenci ter dijakinje in dijaki </a:t>
            </a:r>
            <a:r>
              <a:rPr lang="sl-SI" altLang="en-US" sz="1800" dirty="0">
                <a:solidFill>
                  <a:srgbClr val="C00000"/>
                </a:solidFill>
                <a:latin typeface="Calibri" panose="020F0502020204030204" pitchFamily="34" charset="0"/>
                <a:cs typeface="Calibri" panose="020F0502020204030204" pitchFamily="34" charset="0"/>
              </a:rPr>
              <a:t>doživljajo </a:t>
            </a:r>
            <a:r>
              <a:rPr lang="sl-SI" altLang="en-US" sz="1800" dirty="0">
                <a:latin typeface="Calibri" panose="020F0502020204030204" pitchFamily="34" charset="0"/>
                <a:cs typeface="Calibri" panose="020F0502020204030204" pitchFamily="34" charset="0"/>
              </a:rPr>
              <a:t>pouk na daljavo? </a:t>
            </a:r>
            <a:endParaRPr lang="en-US" altLang="en-US" sz="1800" dirty="0">
              <a:latin typeface="Calibri" panose="020F0502020204030204" pitchFamily="34" charset="0"/>
              <a:cs typeface="Calibri" panose="020F0502020204030204" pitchFamily="34" charset="0"/>
            </a:endParaRPr>
          </a:p>
          <a:p>
            <a:pPr marL="0" indent="0" algn="just">
              <a:lnSpc>
                <a:spcPct val="115000"/>
              </a:lnSpc>
              <a:buFontTx/>
              <a:buAutoNum type="arabicPeriod"/>
            </a:pPr>
            <a:r>
              <a:rPr lang="sl-SI" altLang="en-US" sz="1800" dirty="0">
                <a:latin typeface="Calibri" panose="020F0502020204030204" pitchFamily="34" charset="0"/>
                <a:cs typeface="Calibri" panose="020F0502020204030204" pitchFamily="34" charset="0"/>
              </a:rPr>
              <a:t> Kako </a:t>
            </a:r>
            <a:r>
              <a:rPr lang="sl-SI" altLang="en-US" sz="1800" dirty="0">
                <a:solidFill>
                  <a:srgbClr val="C00000"/>
                </a:solidFill>
                <a:latin typeface="Calibri" panose="020F0502020204030204" pitchFamily="34" charset="0"/>
                <a:cs typeface="Calibri" panose="020F0502020204030204" pitchFamily="34" charset="0"/>
              </a:rPr>
              <a:t>poteka pouk </a:t>
            </a:r>
            <a:r>
              <a:rPr lang="sl-SI" altLang="en-US" sz="1800" dirty="0">
                <a:latin typeface="Calibri" panose="020F0502020204030204" pitchFamily="34" charset="0"/>
                <a:cs typeface="Calibri" panose="020F0502020204030204" pitchFamily="34" charset="0"/>
              </a:rPr>
              <a:t>na daljavo s perspektive učenk in učencev? </a:t>
            </a:r>
            <a:endParaRPr lang="en-US" altLang="en-US" sz="1800" dirty="0">
              <a:latin typeface="Calibri" panose="020F0502020204030204" pitchFamily="34" charset="0"/>
              <a:cs typeface="Calibri" panose="020F0502020204030204" pitchFamily="34" charset="0"/>
            </a:endParaRPr>
          </a:p>
          <a:p>
            <a:pPr marL="0" indent="0" algn="just">
              <a:lnSpc>
                <a:spcPct val="115000"/>
              </a:lnSpc>
              <a:buFontTx/>
              <a:buAutoNum type="arabicPeriod"/>
            </a:pPr>
            <a:r>
              <a:rPr lang="sl-SI" altLang="en-US" sz="1800" dirty="0">
                <a:latin typeface="Calibri" panose="020F0502020204030204" pitchFamily="34" charset="0"/>
                <a:cs typeface="Calibri" panose="020F0502020204030204" pitchFamily="34" charset="0"/>
              </a:rPr>
              <a:t>S kakšnimi </a:t>
            </a:r>
            <a:r>
              <a:rPr lang="sl-SI" altLang="en-US" sz="1800" dirty="0">
                <a:solidFill>
                  <a:srgbClr val="C00000"/>
                </a:solidFill>
                <a:latin typeface="Calibri" panose="020F0502020204030204" pitchFamily="34" charset="0"/>
                <a:cs typeface="Calibri" panose="020F0502020204030204" pitchFamily="34" charset="0"/>
              </a:rPr>
              <a:t>miselnimi izzivi </a:t>
            </a:r>
            <a:r>
              <a:rPr lang="sl-SI" altLang="en-US" sz="1800" dirty="0">
                <a:latin typeface="Calibri" panose="020F0502020204030204" pitchFamily="34" charset="0"/>
                <a:cs typeface="Calibri" panose="020F0502020204030204" pitchFamily="34" charset="0"/>
              </a:rPr>
              <a:t>se učenke in učenci srečujejo pri izobraževanju na daljavo? </a:t>
            </a:r>
            <a:endParaRPr lang="en-US" altLang="en-US" sz="1800" dirty="0">
              <a:latin typeface="Calibri" panose="020F0502020204030204" pitchFamily="34" charset="0"/>
              <a:cs typeface="Calibri" panose="020F0502020204030204" pitchFamily="34" charset="0"/>
            </a:endParaRPr>
          </a:p>
          <a:p>
            <a:pPr marL="0" indent="0" algn="just">
              <a:lnSpc>
                <a:spcPct val="115000"/>
              </a:lnSpc>
              <a:buFontTx/>
              <a:buAutoNum type="arabicPeriod"/>
            </a:pPr>
            <a:r>
              <a:rPr lang="sl-SI" altLang="en-US" sz="1800" dirty="0">
                <a:latin typeface="Calibri" panose="020F0502020204030204" pitchFamily="34" charset="0"/>
                <a:cs typeface="Calibri" panose="020F0502020204030204" pitchFamily="34" charset="0"/>
              </a:rPr>
              <a:t>Kako poteka pridobivanje </a:t>
            </a:r>
            <a:r>
              <a:rPr lang="sl-SI" altLang="en-US" sz="1800" dirty="0">
                <a:solidFill>
                  <a:srgbClr val="C00000"/>
                </a:solidFill>
                <a:latin typeface="Calibri" panose="020F0502020204030204" pitchFamily="34" charset="0"/>
                <a:cs typeface="Calibri" panose="020F0502020204030204" pitchFamily="34" charset="0"/>
              </a:rPr>
              <a:t>ocen</a:t>
            </a:r>
            <a:r>
              <a:rPr lang="sl-SI" altLang="en-US" sz="1800" dirty="0">
                <a:latin typeface="Calibri" panose="020F0502020204030204" pitchFamily="34" charset="0"/>
                <a:cs typeface="Calibri" panose="020F0502020204030204" pitchFamily="34" charset="0"/>
              </a:rPr>
              <a:t> na daljavo? </a:t>
            </a:r>
            <a:endParaRPr lang="en-US" altLang="en-US" sz="1800" dirty="0">
              <a:latin typeface="Calibri" panose="020F0502020204030204" pitchFamily="34" charset="0"/>
              <a:cs typeface="Calibri" panose="020F0502020204030204" pitchFamily="34" charset="0"/>
            </a:endParaRPr>
          </a:p>
          <a:p>
            <a:pPr marL="0" indent="0">
              <a:buFontTx/>
              <a:buNone/>
            </a:pPr>
            <a:endParaRPr lang="en-US" altLang="en-US" sz="1800" dirty="0"/>
          </a:p>
        </p:txBody>
      </p:sp>
    </p:spTree>
    <p:extLst>
      <p:ext uri="{BB962C8B-B14F-4D97-AF65-F5344CB8AC3E}">
        <p14:creationId xmlns:p14="http://schemas.microsoft.com/office/powerpoint/2010/main" val="388321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p:txBody>
          <a:bodyPr/>
          <a:lstStyle/>
          <a:p>
            <a:r>
              <a:rPr lang="sl-SI" altLang="en-US" dirty="0"/>
              <a:t>Raziskovalna vprašanja </a:t>
            </a:r>
            <a:r>
              <a:rPr lang="sl-SI" altLang="en-US" dirty="0" smtClean="0"/>
              <a:t>- ravnatelji</a:t>
            </a:r>
            <a:endParaRPr lang="en-US" altLang="en-US" dirty="0"/>
          </a:p>
        </p:txBody>
      </p:sp>
      <p:sp>
        <p:nvSpPr>
          <p:cNvPr id="3" name="Označba mesta vsebine 2"/>
          <p:cNvSpPr>
            <a:spLocks noGrp="1"/>
          </p:cNvSpPr>
          <p:nvPr>
            <p:ph idx="1"/>
          </p:nvPr>
        </p:nvSpPr>
        <p:spPr/>
        <p:txBody>
          <a:bodyPr/>
          <a:lstStyle/>
          <a:p>
            <a:pPr marL="0" indent="0">
              <a:buFontTx/>
              <a:buNone/>
              <a:defRPr/>
            </a:pPr>
            <a:r>
              <a:rPr lang="sl-SI" sz="1800" i="1" dirty="0">
                <a:latin typeface="Calibri" panose="020F0502020204030204" pitchFamily="34" charset="0"/>
              </a:rPr>
              <a:t>Cilj 3: Ugotoviti, kako so ravnateljice in ravnatelji slovenskih osnovnih in srednjih šol v času izobraževanja na daljavo izvajali pedagoško vodenje</a:t>
            </a:r>
            <a:endParaRPr lang="en-US" sz="1800" dirty="0">
              <a:latin typeface="Calibri" panose="020F0502020204030204" pitchFamily="34" charset="0"/>
            </a:endParaRPr>
          </a:p>
          <a:p>
            <a:pPr>
              <a:defRPr/>
            </a:pPr>
            <a:endParaRPr lang="sl-SI" sz="1800" dirty="0">
              <a:latin typeface="Calibri" panose="020F0502020204030204" pitchFamily="34" charset="0"/>
            </a:endParaRPr>
          </a:p>
          <a:p>
            <a:pPr>
              <a:defRPr/>
            </a:pPr>
            <a:r>
              <a:rPr lang="sl-SI" sz="1800" dirty="0">
                <a:latin typeface="Calibri" panose="020F0502020204030204" pitchFamily="34" charset="0"/>
              </a:rPr>
              <a:t>Kako so ravnateljice in ravnatelji organizirali, spremljali in evalvirali (vrednotili) </a:t>
            </a:r>
            <a:r>
              <a:rPr lang="sl-SI" sz="1800" dirty="0">
                <a:solidFill>
                  <a:srgbClr val="C00000"/>
                </a:solidFill>
                <a:latin typeface="Calibri" panose="020F0502020204030204" pitchFamily="34" charset="0"/>
              </a:rPr>
              <a:t>vodenje šole </a:t>
            </a:r>
            <a:r>
              <a:rPr lang="sl-SI" sz="1800" dirty="0">
                <a:latin typeface="Calibri" panose="020F0502020204030204" pitchFamily="34" charset="0"/>
              </a:rPr>
              <a:t>na daljavo?</a:t>
            </a:r>
            <a:endParaRPr lang="en-US" sz="1800" dirty="0">
              <a:latin typeface="Calibri" panose="020F0502020204030204" pitchFamily="34" charset="0"/>
            </a:endParaRPr>
          </a:p>
          <a:p>
            <a:pPr>
              <a:defRPr/>
            </a:pPr>
            <a:r>
              <a:rPr lang="sl-SI" sz="1800" dirty="0">
                <a:latin typeface="Calibri" panose="020F0502020204030204" pitchFamily="34" charset="0"/>
              </a:rPr>
              <a:t>Kako so ravnateljice in ravnatelji organizirali, spremljali in vrednotili </a:t>
            </a:r>
            <a:r>
              <a:rPr lang="sl-SI" sz="1800" dirty="0">
                <a:solidFill>
                  <a:srgbClr val="C00000"/>
                </a:solidFill>
                <a:latin typeface="Calibri" panose="020F0502020204030204" pitchFamily="34" charset="0"/>
              </a:rPr>
              <a:t>učenje in poučevanje </a:t>
            </a:r>
            <a:r>
              <a:rPr lang="sl-SI" sz="1800" dirty="0">
                <a:latin typeface="Calibri" panose="020F0502020204030204" pitchFamily="34" charset="0"/>
              </a:rPr>
              <a:t>na daljavo (urnik učenja in poučevanja na daljavo)?</a:t>
            </a:r>
            <a:endParaRPr lang="en-US" sz="1800" dirty="0">
              <a:latin typeface="Calibri" panose="020F0502020204030204" pitchFamily="34" charset="0"/>
            </a:endParaRPr>
          </a:p>
          <a:p>
            <a:pPr>
              <a:defRPr/>
            </a:pPr>
            <a:r>
              <a:rPr lang="sl-SI" sz="1800" dirty="0">
                <a:latin typeface="Calibri" panose="020F0502020204030204" pitchFamily="34" charset="0"/>
              </a:rPr>
              <a:t>Kako so ravnateljice in ravnatelji podpirali /organizirali in vrednotili </a:t>
            </a:r>
            <a:r>
              <a:rPr lang="sl-SI" sz="1800" dirty="0">
                <a:solidFill>
                  <a:srgbClr val="C00000"/>
                </a:solidFill>
                <a:latin typeface="Calibri" panose="020F0502020204030204" pitchFamily="34" charset="0"/>
              </a:rPr>
              <a:t>podporo strokovnim delavcem </a:t>
            </a:r>
            <a:r>
              <a:rPr lang="sl-SI" sz="1800" dirty="0">
                <a:latin typeface="Calibri" panose="020F0502020204030204" pitchFamily="34" charset="0"/>
              </a:rPr>
              <a:t>pri učenju in poučevanju na daljavo?</a:t>
            </a:r>
            <a:endParaRPr lang="en-US" sz="1800" dirty="0">
              <a:latin typeface="Calibri" panose="020F0502020204030204" pitchFamily="34" charset="0"/>
            </a:endParaRPr>
          </a:p>
          <a:p>
            <a:pPr>
              <a:defRPr/>
            </a:pPr>
            <a:r>
              <a:rPr lang="sl-SI" sz="1800" dirty="0">
                <a:latin typeface="Calibri" panose="020F0502020204030204" pitchFamily="34" charset="0"/>
              </a:rPr>
              <a:t>Kako so ravnateljice in ravnatelji izvajali konference strokovnih delavcev in vrednotili izvedbo </a:t>
            </a:r>
            <a:r>
              <a:rPr lang="sl-SI" sz="1800" dirty="0">
                <a:solidFill>
                  <a:srgbClr val="C00000"/>
                </a:solidFill>
                <a:latin typeface="Calibri" panose="020F0502020204030204" pitchFamily="34" charset="0"/>
              </a:rPr>
              <a:t>konferenc</a:t>
            </a:r>
            <a:r>
              <a:rPr lang="sl-SI" sz="1800" dirty="0">
                <a:latin typeface="Calibri" panose="020F0502020204030204" pitchFamily="34" charset="0"/>
              </a:rPr>
              <a:t>?</a:t>
            </a:r>
            <a:endParaRPr lang="en-US" sz="1800" dirty="0">
              <a:latin typeface="Calibri" panose="020F0502020204030204" pitchFamily="34" charset="0"/>
            </a:endParaRPr>
          </a:p>
          <a:p>
            <a:pPr>
              <a:defRPr/>
            </a:pPr>
            <a:r>
              <a:rPr lang="sl-SI" sz="1800" dirty="0">
                <a:latin typeface="Calibri" panose="020F0502020204030204" pitchFamily="34" charset="0"/>
              </a:rPr>
              <a:t>Kako so ravnateljice in ravnatelji </a:t>
            </a:r>
            <a:r>
              <a:rPr lang="sl-SI" sz="1800" dirty="0">
                <a:solidFill>
                  <a:srgbClr val="C00000"/>
                </a:solidFill>
                <a:latin typeface="Calibri" panose="020F0502020204030204" pitchFamily="34" charset="0"/>
              </a:rPr>
              <a:t>podpirali sodelovanje in komunikacijo </a:t>
            </a:r>
            <a:r>
              <a:rPr lang="sl-SI" sz="1800" dirty="0">
                <a:latin typeface="Calibri" panose="020F0502020204030204" pitchFamily="34" charset="0"/>
              </a:rPr>
              <a:t>med različnimi deležniki (sodelavci, s starši)?</a:t>
            </a:r>
            <a:endParaRPr lang="en-US" sz="1800" dirty="0">
              <a:latin typeface="Calibri" panose="020F0502020204030204" pitchFamily="34" charset="0"/>
            </a:endParaRPr>
          </a:p>
          <a:p>
            <a:pPr>
              <a:defRPr/>
            </a:pPr>
            <a:endParaRPr lang="en-US" dirty="0"/>
          </a:p>
        </p:txBody>
      </p:sp>
    </p:spTree>
    <p:extLst>
      <p:ext uri="{BB962C8B-B14F-4D97-AF65-F5344CB8AC3E}">
        <p14:creationId xmlns:p14="http://schemas.microsoft.com/office/powerpoint/2010/main" val="413829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p:txBody>
          <a:bodyPr/>
          <a:lstStyle/>
          <a:p>
            <a:r>
              <a:rPr lang="sl-SI" altLang="en-US"/>
              <a:t>Zbiranje podatkov </a:t>
            </a:r>
            <a:r>
              <a:rPr lang="sl-SI" altLang="en-US" sz="1800"/>
              <a:t>(21.5. = 8 teden ID -&gt;; FS: 1. teden junija) </a:t>
            </a:r>
          </a:p>
        </p:txBody>
      </p:sp>
      <p:sp>
        <p:nvSpPr>
          <p:cNvPr id="3" name="Označba mesta vsebine 2"/>
          <p:cNvSpPr>
            <a:spLocks noGrp="1"/>
          </p:cNvSpPr>
          <p:nvPr>
            <p:ph idx="1"/>
          </p:nvPr>
        </p:nvSpPr>
        <p:spPr>
          <a:xfrm>
            <a:off x="457200" y="1196975"/>
            <a:ext cx="8229600" cy="4537075"/>
          </a:xfrm>
        </p:spPr>
        <p:txBody>
          <a:bodyPr/>
          <a:lstStyle/>
          <a:p>
            <a:pPr marL="0" indent="0">
              <a:buFontTx/>
              <a:buNone/>
              <a:defRPr/>
            </a:pPr>
            <a:r>
              <a:rPr lang="sl-SI" sz="2300" dirty="0"/>
              <a:t>Viri podatkov</a:t>
            </a:r>
          </a:p>
          <a:p>
            <a:pPr marL="457200" indent="-457200">
              <a:buFont typeface="+mj-lt"/>
              <a:buAutoNum type="arabicPeriod"/>
              <a:defRPr/>
            </a:pPr>
            <a:r>
              <a:rPr lang="sl-SI" sz="2300" dirty="0"/>
              <a:t>Vprašalnik za </a:t>
            </a:r>
            <a:r>
              <a:rPr lang="sl-SI" sz="2300" dirty="0">
                <a:solidFill>
                  <a:srgbClr val="C00000"/>
                </a:solidFill>
              </a:rPr>
              <a:t>učitelje</a:t>
            </a:r>
            <a:r>
              <a:rPr lang="sl-SI" sz="2300" dirty="0"/>
              <a:t> (N= </a:t>
            </a:r>
            <a:r>
              <a:rPr lang="sl-SI" sz="2300" dirty="0">
                <a:solidFill>
                  <a:srgbClr val="FF0000"/>
                </a:solidFill>
              </a:rPr>
              <a:t>7382</a:t>
            </a:r>
            <a:r>
              <a:rPr lang="sl-SI" sz="2300" dirty="0"/>
              <a:t>)</a:t>
            </a:r>
          </a:p>
          <a:p>
            <a:pPr marL="914400" lvl="1" indent="-514350">
              <a:buFont typeface="Arial" panose="020B0604020202020204" pitchFamily="34" charset="0"/>
              <a:buChar char="•"/>
              <a:defRPr/>
            </a:pPr>
            <a:r>
              <a:rPr lang="sl-SI" sz="2300" dirty="0"/>
              <a:t>OŠ (2327 RP + 3663 PP) = 29%</a:t>
            </a:r>
          </a:p>
          <a:p>
            <a:pPr marL="914400" lvl="1" indent="-514350">
              <a:buFont typeface="Arial" panose="020B0604020202020204" pitchFamily="34" charset="0"/>
              <a:buChar char="•"/>
              <a:defRPr/>
            </a:pPr>
            <a:r>
              <a:rPr lang="sl-SI" sz="2300" dirty="0"/>
              <a:t>SŠ 1393 = 20%</a:t>
            </a:r>
          </a:p>
          <a:p>
            <a:pPr marL="457200" indent="-457200">
              <a:buFont typeface="+mj-lt"/>
              <a:buAutoNum type="arabicPeriod"/>
              <a:defRPr/>
            </a:pPr>
            <a:r>
              <a:rPr lang="sl-SI" sz="2300" dirty="0"/>
              <a:t>Vprašalnik za </a:t>
            </a:r>
            <a:r>
              <a:rPr lang="sl-SI" sz="2300" dirty="0">
                <a:solidFill>
                  <a:srgbClr val="C00000"/>
                </a:solidFill>
              </a:rPr>
              <a:t>učence</a:t>
            </a:r>
            <a:r>
              <a:rPr lang="sl-SI" sz="2300" dirty="0"/>
              <a:t> (N= </a:t>
            </a:r>
            <a:r>
              <a:rPr lang="sl-SI" sz="2300" dirty="0">
                <a:solidFill>
                  <a:srgbClr val="FF0000"/>
                </a:solidFill>
              </a:rPr>
              <a:t>24684</a:t>
            </a:r>
            <a:r>
              <a:rPr lang="sl-SI" sz="2300" dirty="0"/>
              <a:t>)</a:t>
            </a:r>
          </a:p>
          <a:p>
            <a:pPr marL="914400" lvl="1" indent="-514350">
              <a:buFont typeface="Arial" panose="020B0604020202020204" pitchFamily="34" charset="0"/>
              <a:buChar char="•"/>
              <a:defRPr/>
            </a:pPr>
            <a:r>
              <a:rPr lang="sl-SI" sz="2300" dirty="0"/>
              <a:t>OŠ: 13% populacije</a:t>
            </a:r>
          </a:p>
          <a:p>
            <a:pPr marL="914400" lvl="1" indent="-514350">
              <a:buFont typeface="Arial" panose="020B0604020202020204" pitchFamily="34" charset="0"/>
              <a:buChar char="•"/>
              <a:defRPr/>
            </a:pPr>
            <a:r>
              <a:rPr lang="sl-SI" sz="2300" dirty="0"/>
              <a:t>SŠ: 10% populacije</a:t>
            </a:r>
          </a:p>
          <a:p>
            <a:pPr marL="457200" indent="-457200">
              <a:buFont typeface="+mj-lt"/>
              <a:buAutoNum type="arabicPeriod"/>
              <a:defRPr/>
            </a:pPr>
            <a:r>
              <a:rPr lang="sl-SI" sz="2300" dirty="0"/>
              <a:t>Vprašalnik za ravnatelje (N=</a:t>
            </a:r>
            <a:r>
              <a:rPr lang="sl-SI" sz="2300" dirty="0">
                <a:solidFill>
                  <a:srgbClr val="FF0000"/>
                </a:solidFill>
              </a:rPr>
              <a:t>406</a:t>
            </a:r>
            <a:r>
              <a:rPr lang="sl-SI" sz="2300" dirty="0"/>
              <a:t>)</a:t>
            </a:r>
          </a:p>
          <a:p>
            <a:pPr marL="457200" indent="-457200">
              <a:buFont typeface="+mj-lt"/>
              <a:buAutoNum type="arabicPeriod"/>
              <a:defRPr/>
            </a:pPr>
            <a:r>
              <a:rPr lang="sl-SI" sz="2300" dirty="0"/>
              <a:t>Fokusne skupine za učitelje in </a:t>
            </a:r>
            <a:r>
              <a:rPr lang="sl-SI" sz="2300" dirty="0" smtClean="0"/>
              <a:t>ravnatelje - 7 </a:t>
            </a:r>
            <a:r>
              <a:rPr lang="sl-SI" sz="2300" dirty="0"/>
              <a:t>fokusnih skupin: 37 učiteljev, 16 </a:t>
            </a:r>
            <a:r>
              <a:rPr lang="sl-SI" sz="2300" dirty="0" smtClean="0"/>
              <a:t>ravnateljev</a:t>
            </a:r>
          </a:p>
          <a:p>
            <a:pPr marL="457200" indent="-457200">
              <a:buFont typeface="+mj-lt"/>
              <a:buAutoNum type="arabicPeriod"/>
              <a:defRPr/>
            </a:pPr>
            <a:r>
              <a:rPr lang="sl-SI" sz="2300" dirty="0" smtClean="0"/>
              <a:t>Čas: v </a:t>
            </a:r>
            <a:r>
              <a:rPr lang="sl-SI" sz="2300" dirty="0"/>
              <a:t>mesecu maju in juniju 2020 – v osmem tednu izobraževanja na daljavo</a:t>
            </a:r>
            <a:endParaRPr lang="sl-SI" sz="2300" dirty="0" smtClean="0"/>
          </a:p>
          <a:p>
            <a:pPr marL="857250" lvl="1" indent="-457200">
              <a:buFont typeface="+mj-lt"/>
              <a:buAutoNum type="arabicPeriod"/>
              <a:defRPr/>
            </a:pPr>
            <a:endParaRPr lang="sl-SI" sz="2300" dirty="0" smtClean="0"/>
          </a:p>
          <a:p>
            <a:pPr marL="857250" lvl="1" indent="-457200">
              <a:buFont typeface="+mj-lt"/>
              <a:buAutoNum type="arabicPeriod"/>
              <a:defRPr/>
            </a:pPr>
            <a:endParaRPr lang="sl-SI" sz="2300" dirty="0" smtClean="0"/>
          </a:p>
          <a:p>
            <a:pPr marL="857250" lvl="1" indent="-457200">
              <a:buFont typeface="+mj-lt"/>
              <a:buAutoNum type="arabicPeriod"/>
              <a:defRPr/>
            </a:pPr>
            <a:endParaRPr lang="sl-SI" sz="2300" dirty="0"/>
          </a:p>
          <a:p>
            <a:pPr marL="400050" lvl="1" indent="0">
              <a:buFontTx/>
              <a:buNone/>
              <a:defRPr/>
            </a:pPr>
            <a:endParaRPr lang="sl-SI" sz="2400" dirty="0" smtClean="0"/>
          </a:p>
        </p:txBody>
      </p:sp>
    </p:spTree>
    <p:extLst>
      <p:ext uri="{BB962C8B-B14F-4D97-AF65-F5344CB8AC3E}">
        <p14:creationId xmlns:p14="http://schemas.microsoft.com/office/powerpoint/2010/main" val="3360070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značba mesta vsebine 4"/>
          <p:cNvGraphicFramePr>
            <a:graphicFrameLocks noGrp="1"/>
          </p:cNvGraphicFramePr>
          <p:nvPr>
            <p:ph idx="1"/>
          </p:nvPr>
        </p:nvGraphicFramePr>
        <p:xfrm>
          <a:off x="3175" y="0"/>
          <a:ext cx="9136063" cy="5949950"/>
        </p:xfrm>
        <a:graphic>
          <a:graphicData uri="http://schemas.openxmlformats.org/presentationml/2006/ole">
            <mc:AlternateContent xmlns:mc="http://schemas.openxmlformats.org/markup-compatibility/2006">
              <mc:Choice xmlns:v="urn:schemas-microsoft-com:vml" Requires="v">
                <p:oleObj spid="_x0000_s1084" name="Grafikon" r:id="rId3" imgW="8340051" imgH="5432007" progId="Excel.Chart.8">
                  <p:embed/>
                </p:oleObj>
              </mc:Choice>
              <mc:Fallback>
                <p:oleObj name="Grafikon" r:id="rId3" imgW="8340051" imgH="543200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6063"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288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značba mesta vsebine 3"/>
          <p:cNvGraphicFramePr>
            <a:graphicFrameLocks noGrp="1"/>
          </p:cNvGraphicFramePr>
          <p:nvPr>
            <p:ph idx="1"/>
          </p:nvPr>
        </p:nvGraphicFramePr>
        <p:xfrm>
          <a:off x="528638" y="-50800"/>
          <a:ext cx="8340725" cy="5978525"/>
        </p:xfrm>
        <a:graphic>
          <a:graphicData uri="http://schemas.openxmlformats.org/presentationml/2006/ole">
            <mc:AlternateContent xmlns:mc="http://schemas.openxmlformats.org/markup-compatibility/2006">
              <mc:Choice xmlns:v="urn:schemas-microsoft-com:vml" Requires="v">
                <p:oleObj spid="_x0000_s2107" name="Grafikon" r:id="rId3" imgW="8352244" imgH="5986791" progId="Excel.Chart.8">
                  <p:embed/>
                </p:oleObj>
              </mc:Choice>
              <mc:Fallback>
                <p:oleObj name="Grafikon" r:id="rId3" imgW="8352244" imgH="5986791"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50800"/>
                        <a:ext cx="8340725"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0090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značba mesta vsebine 3"/>
          <p:cNvGraphicFramePr>
            <a:graphicFrameLocks noGrp="1"/>
          </p:cNvGraphicFramePr>
          <p:nvPr>
            <p:ph idx="1"/>
          </p:nvPr>
        </p:nvGraphicFramePr>
        <p:xfrm>
          <a:off x="406400" y="138113"/>
          <a:ext cx="8331200" cy="5645150"/>
        </p:xfrm>
        <a:graphic>
          <a:graphicData uri="http://schemas.openxmlformats.org/presentationml/2006/ole">
            <mc:AlternateContent xmlns:mc="http://schemas.openxmlformats.org/markup-compatibility/2006">
              <mc:Choice xmlns:v="urn:schemas-microsoft-com:vml" Requires="v">
                <p:oleObj spid="_x0000_s3132" name="Grafikon" r:id="rId3" imgW="8340051" imgH="5651482" progId="Excel.Chart.8">
                  <p:embed/>
                </p:oleObj>
              </mc:Choice>
              <mc:Fallback>
                <p:oleObj name="Grafikon" r:id="rId3" imgW="8340051" imgH="565148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38113"/>
                        <a:ext cx="83312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735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l="4286" r="5034"/>
          <a:stretch/>
        </p:blipFill>
        <p:spPr>
          <a:xfrm>
            <a:off x="282001" y="701040"/>
            <a:ext cx="8708714" cy="5394960"/>
          </a:xfrm>
          <a:prstGeom prst="rect">
            <a:avLst/>
          </a:prstGeom>
        </p:spPr>
      </p:pic>
      <p:sp>
        <p:nvSpPr>
          <p:cNvPr id="3" name="Naslov 1"/>
          <p:cNvSpPr>
            <a:spLocks noGrp="1"/>
          </p:cNvSpPr>
          <p:nvPr>
            <p:ph type="title"/>
          </p:nvPr>
        </p:nvSpPr>
        <p:spPr>
          <a:xfrm>
            <a:off x="198745" y="38259"/>
            <a:ext cx="7886700" cy="1325563"/>
          </a:xfrm>
        </p:spPr>
        <p:txBody>
          <a:bodyPr/>
          <a:lstStyle/>
          <a:p>
            <a:r>
              <a:rPr lang="sl-SI"/>
              <a:t>UVODNA NAVODILA </a:t>
            </a:r>
          </a:p>
        </p:txBody>
      </p:sp>
    </p:spTree>
    <p:extLst>
      <p:ext uri="{BB962C8B-B14F-4D97-AF65-F5344CB8AC3E}">
        <p14:creationId xmlns:p14="http://schemas.microsoft.com/office/powerpoint/2010/main" val="1812649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8199" y="383942"/>
            <a:ext cx="8047806" cy="884818"/>
          </a:xfrm>
        </p:spPr>
        <p:txBody>
          <a:bodyPr>
            <a:noAutofit/>
          </a:bodyPr>
          <a:lstStyle/>
          <a:p>
            <a:pPr algn="ctr"/>
            <a:r>
              <a:rPr lang="sl-SI" sz="2100" dirty="0"/>
              <a:t>Priložnosti dela na domu v času epidemije korona virusa, kot jih zaznavajo učenci in dijaki</a:t>
            </a:r>
            <a:br>
              <a:rPr lang="sl-SI" sz="2100" dirty="0"/>
            </a:br>
            <a:endParaRPr lang="sl-SI" sz="2100" dirty="0"/>
          </a:p>
        </p:txBody>
      </p:sp>
      <p:graphicFrame>
        <p:nvGraphicFramePr>
          <p:cNvPr id="4" name="Označba mesta vsebine 3">
            <a:extLst>
              <a:ext uri="{FF2B5EF4-FFF2-40B4-BE49-F238E27FC236}">
                <a16:creationId xmlns:a16="http://schemas.microsoft.com/office/drawing/2014/main" xmlns="" id="{00000000-0008-0000-0000-00000C000000}"/>
              </a:ext>
            </a:extLst>
          </p:cNvPr>
          <p:cNvGraphicFramePr>
            <a:graphicFrameLocks noGrp="1"/>
          </p:cNvGraphicFramePr>
          <p:nvPr>
            <p:ph idx="1"/>
            <p:extLst>
              <p:ext uri="{D42A27DB-BD31-4B8C-83A1-F6EECF244321}">
                <p14:modId xmlns:p14="http://schemas.microsoft.com/office/powerpoint/2010/main" val="886545461"/>
              </p:ext>
            </p:extLst>
          </p:nvPr>
        </p:nvGraphicFramePr>
        <p:xfrm>
          <a:off x="311726" y="1268760"/>
          <a:ext cx="8580753" cy="4725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020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8335838" cy="615602"/>
          </a:xfrm>
        </p:spPr>
        <p:txBody>
          <a:bodyPr>
            <a:normAutofit fontScale="90000"/>
          </a:bodyPr>
          <a:lstStyle/>
          <a:p>
            <a:r>
              <a:rPr lang="sl-SI" sz="2100" dirty="0"/>
              <a:t>Področja potreb za dodatnim znanjem ravnateljev za učinkovito podporo učiteljev</a:t>
            </a:r>
          </a:p>
        </p:txBody>
      </p:sp>
      <p:graphicFrame>
        <p:nvGraphicFramePr>
          <p:cNvPr id="4" name="Označba mesta vsebine 3">
            <a:extLst>
              <a:ext uri="{FF2B5EF4-FFF2-40B4-BE49-F238E27FC236}">
                <a16:creationId xmlns:a16="http://schemas.microsoft.com/office/drawing/2014/main" xmlns="" id="{7F99A8A6-7397-4D8B-8C06-838D32DBAFA7}"/>
              </a:ext>
            </a:extLst>
          </p:cNvPr>
          <p:cNvGraphicFramePr>
            <a:graphicFrameLocks noGrp="1"/>
          </p:cNvGraphicFramePr>
          <p:nvPr>
            <p:ph sz="quarter" idx="1"/>
            <p:extLst>
              <p:ext uri="{D42A27DB-BD31-4B8C-83A1-F6EECF244321}">
                <p14:modId xmlns:p14="http://schemas.microsoft.com/office/powerpoint/2010/main" val="3665103051"/>
              </p:ext>
            </p:extLst>
          </p:nvPr>
        </p:nvGraphicFramePr>
        <p:xfrm>
          <a:off x="467544" y="1124744"/>
          <a:ext cx="8047806" cy="4365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5974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a:solidFill>
            <a:srgbClr val="CECEEF"/>
          </a:solidFill>
        </p:spPr>
        <p:txBody>
          <a:bodyPr/>
          <a:lstStyle/>
          <a:p>
            <a:r>
              <a:rPr lang="sl-SI" dirty="0" smtClean="0"/>
              <a:t>Analiza </a:t>
            </a:r>
            <a:r>
              <a:rPr lang="sl-SI" dirty="0"/>
              <a:t>izobraževanja na daljavo v času epidemij </a:t>
            </a:r>
            <a:r>
              <a:rPr lang="sl-SI" dirty="0" err="1"/>
              <a:t>Covid</a:t>
            </a:r>
            <a:r>
              <a:rPr lang="sl-SI" dirty="0"/>
              <a:t>- 19 v Sloveniji</a:t>
            </a:r>
          </a:p>
        </p:txBody>
      </p:sp>
      <p:sp>
        <p:nvSpPr>
          <p:cNvPr id="3" name="Ograda vsebine 2"/>
          <p:cNvSpPr>
            <a:spLocks noGrp="1"/>
          </p:cNvSpPr>
          <p:nvPr>
            <p:ph idx="1"/>
          </p:nvPr>
        </p:nvSpPr>
        <p:spPr>
          <a:xfrm>
            <a:off x="467544" y="1700808"/>
            <a:ext cx="8229600" cy="4133850"/>
          </a:xfrm>
        </p:spPr>
        <p:txBody>
          <a:bodyPr/>
          <a:lstStyle/>
          <a:p>
            <a:r>
              <a:rPr lang="sl-SI" sz="2800" dirty="0" smtClean="0"/>
              <a:t>Več na: </a:t>
            </a:r>
            <a:r>
              <a:rPr lang="sl-SI" sz="2800" dirty="0" smtClean="0">
                <a:hlinkClick r:id="rId3"/>
              </a:rPr>
              <a:t>https</a:t>
            </a:r>
            <a:r>
              <a:rPr lang="sl-SI" sz="2800" dirty="0">
                <a:hlinkClick r:id="rId3"/>
              </a:rPr>
              <a:t>://www.zrss.si/digitalnaknjiznica/IzobrazevanjeNaDaljavo/2</a:t>
            </a:r>
            <a:r>
              <a:rPr lang="sl-SI" sz="2800" dirty="0" smtClean="0">
                <a:hlinkClick r:id="rId3"/>
              </a:rPr>
              <a:t>/</a:t>
            </a:r>
            <a:r>
              <a:rPr lang="sl-SI" sz="2800" dirty="0" smtClean="0"/>
              <a:t> (Delno poročilo, julij 2020)</a:t>
            </a:r>
            <a:endParaRPr lang="sl-SI" sz="28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140968"/>
            <a:ext cx="203844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924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gramc\AppData\Local\Microsoft\Windows\Temporary Internet Files\Content.Outlook\PHOBF1RN\pouk na dalja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46" y="775917"/>
            <a:ext cx="8468908" cy="530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1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A3FBBE"/>
          </a:solidFill>
        </p:spPr>
        <p:txBody>
          <a:bodyPr/>
          <a:lstStyle/>
          <a:p>
            <a:pPr algn="ctr"/>
            <a:r>
              <a:rPr lang="sl-SI" dirty="0">
                <a:solidFill>
                  <a:srgbClr val="FF0000"/>
                </a:solidFill>
              </a:rPr>
              <a:t>3</a:t>
            </a:r>
            <a:r>
              <a:rPr lang="sl-SI" dirty="0" smtClean="0">
                <a:solidFill>
                  <a:srgbClr val="FF0000"/>
                </a:solidFill>
              </a:rPr>
              <a:t>. Digitalizacija učnih načrtov (2020) </a:t>
            </a:r>
            <a:endParaRPr lang="sl-SI" dirty="0">
              <a:solidFill>
                <a:srgbClr val="FF0000"/>
              </a:solidFill>
            </a:endParaRPr>
          </a:p>
        </p:txBody>
      </p:sp>
      <p:sp>
        <p:nvSpPr>
          <p:cNvPr id="3" name="Označba mesta vsebine 2"/>
          <p:cNvSpPr>
            <a:spLocks noGrp="1"/>
          </p:cNvSpPr>
          <p:nvPr>
            <p:ph idx="1"/>
          </p:nvPr>
        </p:nvSpPr>
        <p:spPr>
          <a:solidFill>
            <a:srgbClr val="E9FBFD"/>
          </a:solidFill>
        </p:spPr>
        <p:txBody>
          <a:bodyPr>
            <a:normAutofit fontScale="55000" lnSpcReduction="20000"/>
          </a:bodyPr>
          <a:lstStyle/>
          <a:p>
            <a:r>
              <a:rPr lang="sl-SI" sz="3800" dirty="0" smtClean="0"/>
              <a:t>Učni načrti za predmet družboslovje SPI  je v veljavi že od 2007 obstoječi se je  digitaliziral</a:t>
            </a:r>
          </a:p>
          <a:p>
            <a:r>
              <a:rPr lang="sl-SI" sz="3800" dirty="0" smtClean="0"/>
              <a:t>V letošnjem letu se izvaja digitalizacija UN za vse ravni šol in za vse predmete</a:t>
            </a:r>
          </a:p>
          <a:p>
            <a:r>
              <a:rPr lang="sl-SI" sz="3800" dirty="0" smtClean="0"/>
              <a:t>Temeljni namen: približati učne načrte učiteljem in jim omogočiti lažjo dostopnost in uporabo pri pripravi učno vzgojnega procesa </a:t>
            </a:r>
          </a:p>
          <a:p>
            <a:r>
              <a:rPr lang="sl-SI" sz="3800" dirty="0" smtClean="0"/>
              <a:t>V nadaljevanju omogočiti razvoj spletnih portalov dobrih praks v direktni povezavi z digitaliziranimi učnimi načrti</a:t>
            </a:r>
          </a:p>
          <a:p>
            <a:r>
              <a:rPr lang="sl-SI" sz="3800" dirty="0" smtClean="0"/>
              <a:t>Digitalizacija naj bi povečala rabo učnih načrtov v šolski praksi še zlasti v času posebnih razmer (izkušnja iz karantene 2020 – COVID-19)</a:t>
            </a:r>
          </a:p>
          <a:p>
            <a:r>
              <a:rPr lang="sl-SI" sz="3800" dirty="0" smtClean="0"/>
              <a:t>Digitalizacija UN </a:t>
            </a:r>
            <a:r>
              <a:rPr lang="sl-SI" sz="3800" u="sng" dirty="0" smtClean="0"/>
              <a:t>še ne pomeni novega posodabljanja </a:t>
            </a:r>
            <a:r>
              <a:rPr lang="sl-SI" sz="3800" dirty="0" smtClean="0"/>
              <a:t>UN (pobudo lahko da ZRSŠ, strokovna javnost, MIZŠ) </a:t>
            </a:r>
          </a:p>
          <a:p>
            <a:endParaRPr lang="sl-SI" dirty="0" smtClean="0">
              <a:solidFill>
                <a:srgbClr val="002060"/>
              </a:solidFill>
            </a:endParaRPr>
          </a:p>
        </p:txBody>
      </p:sp>
    </p:spTree>
    <p:extLst>
      <p:ext uri="{BB962C8B-B14F-4D97-AF65-F5344CB8AC3E}">
        <p14:creationId xmlns:p14="http://schemas.microsoft.com/office/powerpoint/2010/main" val="1389691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A3FBBE"/>
          </a:solidFill>
        </p:spPr>
        <p:txBody>
          <a:bodyPr/>
          <a:lstStyle/>
          <a:p>
            <a:r>
              <a:rPr lang="sl-SI" dirty="0" smtClean="0"/>
              <a:t>Platforma</a:t>
            </a:r>
            <a:br>
              <a:rPr lang="sl-SI" dirty="0" smtClean="0"/>
            </a:br>
            <a:endParaRPr lang="sl-SI" dirty="0"/>
          </a:p>
        </p:txBody>
      </p:sp>
      <p:sp>
        <p:nvSpPr>
          <p:cNvPr id="3" name="Ograda vsebine 2"/>
          <p:cNvSpPr>
            <a:spLocks noGrp="1"/>
          </p:cNvSpPr>
          <p:nvPr>
            <p:ph idx="1"/>
          </p:nvPr>
        </p:nvSpPr>
        <p:spPr>
          <a:solidFill>
            <a:srgbClr val="E9FBFD"/>
          </a:solidFill>
        </p:spPr>
        <p:txBody>
          <a:bodyPr/>
          <a:lstStyle/>
          <a:p>
            <a:r>
              <a:rPr lang="sl-SI" sz="2100" u="sng" dirty="0"/>
              <a:t>Namensko</a:t>
            </a:r>
            <a:r>
              <a:rPr lang="sl-SI" sz="2100" dirty="0"/>
              <a:t> razvita </a:t>
            </a:r>
            <a:r>
              <a:rPr lang="sl-SI" sz="2100" dirty="0" smtClean="0"/>
              <a:t>platforma</a:t>
            </a:r>
            <a:endParaRPr lang="sl-SI" sz="2100" dirty="0"/>
          </a:p>
          <a:p>
            <a:r>
              <a:rPr lang="sl-SI" sz="2100" u="sng" dirty="0"/>
              <a:t>Enostavno</a:t>
            </a:r>
            <a:r>
              <a:rPr lang="sl-SI" sz="2100" dirty="0"/>
              <a:t> za </a:t>
            </a:r>
            <a:r>
              <a:rPr lang="sl-SI" sz="2100" dirty="0" smtClean="0"/>
              <a:t>uporabnike</a:t>
            </a:r>
          </a:p>
          <a:p>
            <a:r>
              <a:rPr lang="sl-SI" sz="2100" dirty="0" smtClean="0"/>
              <a:t>Dostop </a:t>
            </a:r>
            <a:r>
              <a:rPr lang="sl-SI" sz="2100" dirty="0"/>
              <a:t>z </a:t>
            </a:r>
            <a:r>
              <a:rPr lang="sl-SI" sz="2100" u="sng" dirty="0"/>
              <a:t>uporabniškim imenom in geslom</a:t>
            </a:r>
          </a:p>
          <a:p>
            <a:r>
              <a:rPr lang="sl-SI" sz="2100" u="sng" dirty="0" smtClean="0"/>
              <a:t>Možnost </a:t>
            </a:r>
            <a:r>
              <a:rPr lang="sl-SI" sz="2100" u="sng" dirty="0"/>
              <a:t>kopiranja</a:t>
            </a:r>
            <a:r>
              <a:rPr lang="sl-SI" sz="2100" dirty="0"/>
              <a:t> besedila iz oblike .</a:t>
            </a:r>
            <a:r>
              <a:rPr lang="sl-SI" sz="2100" dirty="0" err="1"/>
              <a:t>pdf</a:t>
            </a:r>
            <a:r>
              <a:rPr lang="sl-SI" sz="2100" dirty="0"/>
              <a:t> ali na drugačne </a:t>
            </a:r>
            <a:r>
              <a:rPr lang="sl-SI" sz="2100" dirty="0" smtClean="0"/>
              <a:t>načine</a:t>
            </a:r>
          </a:p>
          <a:p>
            <a:pPr lvl="0" eaLnBrk="0" hangingPunct="0"/>
            <a:r>
              <a:rPr lang="sl-SI" sz="2100" u="sng" dirty="0" smtClean="0">
                <a:solidFill>
                  <a:srgbClr val="000000"/>
                </a:solidFill>
              </a:rPr>
              <a:t>Omogoča sočasen </a:t>
            </a:r>
            <a:r>
              <a:rPr lang="sl-SI" sz="2100" dirty="0">
                <a:solidFill>
                  <a:srgbClr val="000000"/>
                </a:solidFill>
              </a:rPr>
              <a:t>prikaz učnih ciljev, vsebin, standardov znanja po </a:t>
            </a:r>
            <a:r>
              <a:rPr lang="sl-SI" sz="2100" dirty="0" smtClean="0">
                <a:solidFill>
                  <a:srgbClr val="000000"/>
                </a:solidFill>
              </a:rPr>
              <a:t>posameznih tematskih sklopih </a:t>
            </a:r>
          </a:p>
          <a:p>
            <a:pPr lvl="0" eaLnBrk="0" hangingPunct="0"/>
            <a:r>
              <a:rPr lang="sl-SI" sz="2100" u="sng" dirty="0" smtClean="0">
                <a:solidFill>
                  <a:srgbClr val="000000"/>
                </a:solidFill>
              </a:rPr>
              <a:t>Filtriranje</a:t>
            </a:r>
            <a:r>
              <a:rPr lang="sl-SI" sz="2100" dirty="0" smtClean="0">
                <a:solidFill>
                  <a:srgbClr val="000000"/>
                </a:solidFill>
              </a:rPr>
              <a:t> </a:t>
            </a:r>
            <a:r>
              <a:rPr lang="sl-SI" sz="2100" dirty="0">
                <a:solidFill>
                  <a:srgbClr val="000000"/>
                </a:solidFill>
              </a:rPr>
              <a:t>po ključnih besedah/sklopu/ciljih</a:t>
            </a:r>
          </a:p>
          <a:p>
            <a:pPr lvl="0" eaLnBrk="0" hangingPunct="0"/>
            <a:r>
              <a:rPr lang="sl-SI" sz="2100" dirty="0">
                <a:solidFill>
                  <a:srgbClr val="000000"/>
                </a:solidFill>
              </a:rPr>
              <a:t>V vseh opcijah </a:t>
            </a:r>
            <a:r>
              <a:rPr lang="sl-SI" sz="2100" u="sng" dirty="0">
                <a:solidFill>
                  <a:srgbClr val="000000"/>
                </a:solidFill>
              </a:rPr>
              <a:t>omogočeno </a:t>
            </a:r>
            <a:r>
              <a:rPr lang="sl-SI" sz="2100" u="sng" dirty="0" smtClean="0">
                <a:solidFill>
                  <a:srgbClr val="000000"/>
                </a:solidFill>
              </a:rPr>
              <a:t>kopiranje</a:t>
            </a:r>
            <a:r>
              <a:rPr lang="sl-SI" sz="2100" dirty="0" smtClean="0">
                <a:solidFill>
                  <a:srgbClr val="000000"/>
                </a:solidFill>
              </a:rPr>
              <a:t> posameznih </a:t>
            </a:r>
            <a:r>
              <a:rPr lang="sl-SI" sz="2100" dirty="0">
                <a:solidFill>
                  <a:srgbClr val="000000"/>
                </a:solidFill>
              </a:rPr>
              <a:t>delov (npr. ciljev za učno pripravo ali pri izdelavi mrežnega diagrama pri pisnem preizkusu)</a:t>
            </a:r>
          </a:p>
          <a:p>
            <a:pPr lvl="0" eaLnBrk="0" hangingPunct="0"/>
            <a:r>
              <a:rPr lang="sl-SI" sz="2100" u="sng" dirty="0" smtClean="0">
                <a:solidFill>
                  <a:srgbClr val="000000"/>
                </a:solidFill>
              </a:rPr>
              <a:t>Omogoča nalaganje</a:t>
            </a:r>
            <a:r>
              <a:rPr lang="sl-SI" sz="2100" dirty="0" smtClean="0">
                <a:solidFill>
                  <a:srgbClr val="000000"/>
                </a:solidFill>
              </a:rPr>
              <a:t> raznolikih gradiv</a:t>
            </a:r>
            <a:endParaRPr lang="sl-SI" dirty="0"/>
          </a:p>
        </p:txBody>
      </p:sp>
    </p:spTree>
    <p:extLst>
      <p:ext uri="{BB962C8B-B14F-4D97-AF65-F5344CB8AC3E}">
        <p14:creationId xmlns:p14="http://schemas.microsoft.com/office/powerpoint/2010/main" val="4144159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6">
              <a:lumMod val="20000"/>
              <a:lumOff val="80000"/>
            </a:schemeClr>
          </a:solidFill>
        </p:spPr>
        <p:txBody>
          <a:bodyPr/>
          <a:lstStyle/>
          <a:p>
            <a:r>
              <a:rPr lang="sl-SI" dirty="0" smtClean="0"/>
              <a:t>POVEZAVA DO INTERAKTIVNIH UN</a:t>
            </a:r>
            <a:endParaRPr lang="sl-SI" dirty="0"/>
          </a:p>
        </p:txBody>
      </p:sp>
      <p:sp>
        <p:nvSpPr>
          <p:cNvPr id="3" name="Pravokotnik 2"/>
          <p:cNvSpPr/>
          <p:nvPr/>
        </p:nvSpPr>
        <p:spPr>
          <a:xfrm>
            <a:off x="2627784" y="1844824"/>
            <a:ext cx="4572000" cy="2308324"/>
          </a:xfrm>
          <a:prstGeom prst="rect">
            <a:avLst/>
          </a:prstGeom>
          <a:solidFill>
            <a:srgbClr val="A3FBBE"/>
          </a:solidFill>
        </p:spPr>
        <p:txBody>
          <a:bodyPr>
            <a:spAutoFit/>
          </a:bodyPr>
          <a:lstStyle/>
          <a:p>
            <a:r>
              <a:rPr lang="sl-SI" dirty="0" smtClean="0"/>
              <a:t>in </a:t>
            </a:r>
            <a:r>
              <a:rPr lang="sl-SI" dirty="0"/>
              <a:t>drugih </a:t>
            </a:r>
            <a:r>
              <a:rPr lang="sl-SI" dirty="0" err="1"/>
              <a:t>kurikularnih</a:t>
            </a:r>
            <a:r>
              <a:rPr lang="sl-SI" dirty="0"/>
              <a:t> dokumentov (verzija RC 1.0), ki je na voljo za rabo na konferenci za ravnatelje in študijskih skupinah. Za posodobitev je potrebno klikniti tipko F5 na tipkovnici.</a:t>
            </a:r>
          </a:p>
          <a:p>
            <a:r>
              <a:rPr lang="sl-SI" dirty="0"/>
              <a:t> </a:t>
            </a:r>
          </a:p>
          <a:p>
            <a:r>
              <a:rPr lang="sl-SI" dirty="0"/>
              <a:t>URL: </a:t>
            </a:r>
            <a:r>
              <a:rPr lang="sl-SI" u="sng" dirty="0">
                <a:hlinkClick r:id="rId2"/>
              </a:rPr>
              <a:t>https://dun.zrss.augmentech.si/#/</a:t>
            </a:r>
            <a:endParaRPr lang="sl-SI" dirty="0"/>
          </a:p>
          <a:p>
            <a:r>
              <a:rPr lang="sl-SI" dirty="0"/>
              <a:t> </a:t>
            </a:r>
          </a:p>
        </p:txBody>
      </p:sp>
    </p:spTree>
    <p:extLst>
      <p:ext uri="{BB962C8B-B14F-4D97-AF65-F5344CB8AC3E}">
        <p14:creationId xmlns:p14="http://schemas.microsoft.com/office/powerpoint/2010/main" val="2155464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286000" y="1052736"/>
            <a:ext cx="4572000" cy="4524315"/>
          </a:xfrm>
          <a:prstGeom prst="rect">
            <a:avLst/>
          </a:prstGeom>
        </p:spPr>
        <p:txBody>
          <a:bodyPr>
            <a:spAutoFit/>
          </a:bodyPr>
          <a:lstStyle/>
          <a:p>
            <a:pPr lvl="0"/>
            <a:r>
              <a:rPr lang="sl-SI" sz="1400" dirty="0" smtClean="0">
                <a:solidFill>
                  <a:srgbClr val="0099FF"/>
                </a:solidFill>
              </a:rPr>
              <a:t>POUDARKI:</a:t>
            </a:r>
          </a:p>
          <a:p>
            <a:pPr lvl="0"/>
            <a:r>
              <a:rPr lang="sl-SI" sz="1400" dirty="0" smtClean="0"/>
              <a:t>Učitelj </a:t>
            </a:r>
            <a:r>
              <a:rPr lang="sl-SI" sz="1400" dirty="0"/>
              <a:t>je glede izbora vsebin in ciljev avtonomen (po lastni presoji lahko </a:t>
            </a:r>
            <a:r>
              <a:rPr lang="sl-SI" sz="1400" dirty="0" smtClean="0"/>
              <a:t>izbira </a:t>
            </a:r>
            <a:r>
              <a:rPr lang="sl-SI" sz="1400" dirty="0"/>
              <a:t>tudi tiste vsebine, ki niso za ta namen  posebej označene),  pri tem pa smiselno upošteva nastale okoliščine, predznanje </a:t>
            </a:r>
            <a:r>
              <a:rPr lang="sl-SI" sz="1400" dirty="0" smtClean="0"/>
              <a:t>dijakov pri </a:t>
            </a:r>
            <a:r>
              <a:rPr lang="sl-SI" sz="1400" dirty="0"/>
              <a:t>vsebinah, veščine za delo z digitalno tehnologijo (</a:t>
            </a:r>
            <a:r>
              <a:rPr lang="sl-SI" sz="1400" dirty="0" smtClean="0"/>
              <a:t>učiteljeve,dijakove).</a:t>
            </a:r>
            <a:r>
              <a:rPr lang="sl-SI" sz="1400" dirty="0"/>
              <a:t>   </a:t>
            </a:r>
          </a:p>
          <a:p>
            <a:pPr lvl="0"/>
            <a:r>
              <a:rPr lang="sl-SI" sz="1400" dirty="0">
                <a:solidFill>
                  <a:schemeClr val="accent2">
                    <a:lumMod val="60000"/>
                    <a:lumOff val="40000"/>
                  </a:schemeClr>
                </a:solidFill>
              </a:rPr>
              <a:t>Z</a:t>
            </a:r>
            <a:r>
              <a:rPr lang="sl-SI" sz="1400" dirty="0" smtClean="0">
                <a:solidFill>
                  <a:schemeClr val="accent2">
                    <a:lumMod val="60000"/>
                    <a:lumOff val="40000"/>
                  </a:schemeClr>
                </a:solidFill>
              </a:rPr>
              <a:t> </a:t>
            </a:r>
            <a:r>
              <a:rPr lang="sl-SI" sz="1400" dirty="0">
                <a:solidFill>
                  <a:schemeClr val="accent2">
                    <a:lumMod val="60000"/>
                    <a:lumOff val="40000"/>
                  </a:schemeClr>
                </a:solidFill>
              </a:rPr>
              <a:t>digitaliziranimi </a:t>
            </a:r>
            <a:r>
              <a:rPr lang="sl-SI" sz="1400" dirty="0" smtClean="0">
                <a:solidFill>
                  <a:schemeClr val="accent2">
                    <a:lumMod val="60000"/>
                    <a:lumOff val="40000"/>
                  </a:schemeClr>
                </a:solidFill>
              </a:rPr>
              <a:t>UN/KZ bo  </a:t>
            </a:r>
            <a:r>
              <a:rPr lang="sl-SI" sz="1400" dirty="0">
                <a:solidFill>
                  <a:schemeClr val="accent2">
                    <a:lumMod val="60000"/>
                    <a:lumOff val="40000"/>
                  </a:schemeClr>
                </a:solidFill>
              </a:rPr>
              <a:t>možno kreirati letne in sprotne priprave na </a:t>
            </a:r>
            <a:r>
              <a:rPr lang="sl-SI" sz="1400" dirty="0" smtClean="0">
                <a:solidFill>
                  <a:schemeClr val="accent2">
                    <a:lumMod val="60000"/>
                    <a:lumOff val="40000"/>
                  </a:schemeClr>
                </a:solidFill>
              </a:rPr>
              <a:t>pouk. </a:t>
            </a:r>
          </a:p>
          <a:p>
            <a:pPr lvl="0"/>
            <a:r>
              <a:rPr lang="sl-SI" sz="1400" dirty="0"/>
              <a:t>N</a:t>
            </a:r>
            <a:r>
              <a:rPr lang="sl-SI" sz="1400" dirty="0" smtClean="0"/>
              <a:t>a </a:t>
            </a:r>
            <a:r>
              <a:rPr lang="sl-SI" sz="1400" dirty="0"/>
              <a:t>ŠS še ne </a:t>
            </a:r>
            <a:r>
              <a:rPr lang="sl-SI" sz="1400" dirty="0" smtClean="0"/>
              <a:t>moremo  </a:t>
            </a:r>
            <a:r>
              <a:rPr lang="sl-SI" sz="1400" dirty="0"/>
              <a:t>predstaviti vseh funkcionalnosti, ki jih bo digitalizacija ponujala uporabnikom, ker </a:t>
            </a:r>
            <a:r>
              <a:rPr lang="sl-SI" sz="1400" dirty="0" smtClean="0"/>
              <a:t> platformo </a:t>
            </a:r>
            <a:r>
              <a:rPr lang="sl-SI" sz="1400" dirty="0"/>
              <a:t>še razvijamo,</a:t>
            </a:r>
          </a:p>
          <a:p>
            <a:pPr lvl="0"/>
            <a:r>
              <a:rPr lang="sl-SI" sz="1400" dirty="0" smtClean="0"/>
              <a:t> </a:t>
            </a:r>
            <a:r>
              <a:rPr lang="sl-SI" sz="1400" dirty="0">
                <a:solidFill>
                  <a:schemeClr val="accent2">
                    <a:lumMod val="60000"/>
                    <a:lumOff val="40000"/>
                  </a:schemeClr>
                </a:solidFill>
              </a:rPr>
              <a:t>Z</a:t>
            </a:r>
            <a:r>
              <a:rPr lang="sl-SI" sz="1400" dirty="0" smtClean="0">
                <a:solidFill>
                  <a:schemeClr val="accent2">
                    <a:lumMod val="60000"/>
                    <a:lumOff val="40000"/>
                  </a:schemeClr>
                </a:solidFill>
              </a:rPr>
              <a:t> </a:t>
            </a:r>
            <a:r>
              <a:rPr lang="sl-SI" sz="1400" dirty="0">
                <a:solidFill>
                  <a:schemeClr val="accent2">
                    <a:lumMod val="60000"/>
                    <a:lumOff val="40000"/>
                  </a:schemeClr>
                </a:solidFill>
              </a:rPr>
              <a:t>digitalizacijo v ničemer nismo spreminjali potrjenih obstoječih UN, ki so še vedno edini veljavni dokumenti za načrtovanje pouka, </a:t>
            </a:r>
          </a:p>
          <a:p>
            <a:pPr lvl="0"/>
            <a:r>
              <a:rPr lang="sl-SI" sz="1400" dirty="0">
                <a:solidFill>
                  <a:schemeClr val="accent5">
                    <a:lumMod val="75000"/>
                  </a:schemeClr>
                </a:solidFill>
              </a:rPr>
              <a:t>O</a:t>
            </a:r>
            <a:r>
              <a:rPr lang="sl-SI" sz="1400" dirty="0" smtClean="0">
                <a:solidFill>
                  <a:schemeClr val="accent5">
                    <a:lumMod val="75000"/>
                  </a:schemeClr>
                </a:solidFill>
              </a:rPr>
              <a:t> </a:t>
            </a:r>
            <a:r>
              <a:rPr lang="sl-SI" sz="1400" dirty="0">
                <a:solidFill>
                  <a:schemeClr val="accent5">
                    <a:lumMod val="75000"/>
                  </a:schemeClr>
                </a:solidFill>
              </a:rPr>
              <a:t>vseh posodobitvah </a:t>
            </a:r>
            <a:r>
              <a:rPr lang="sl-SI" sz="1400" dirty="0" smtClean="0">
                <a:solidFill>
                  <a:schemeClr val="accent5">
                    <a:lumMod val="75000"/>
                  </a:schemeClr>
                </a:solidFill>
              </a:rPr>
              <a:t>platforme bomo učitelje </a:t>
            </a:r>
            <a:r>
              <a:rPr lang="sl-SI" sz="1400" dirty="0">
                <a:solidFill>
                  <a:schemeClr val="accent5">
                    <a:lumMod val="75000"/>
                  </a:schemeClr>
                </a:solidFill>
              </a:rPr>
              <a:t>obveščali preko Zavodove spletne strani, spletnih učilnic in drugih ustaljenih poti obveščanja.</a:t>
            </a:r>
          </a:p>
          <a:p>
            <a:r>
              <a:rPr lang="sl-SI" dirty="0"/>
              <a:t> </a:t>
            </a:r>
          </a:p>
          <a:p>
            <a:endParaRPr lang="sl-SI" dirty="0"/>
          </a:p>
        </p:txBody>
      </p:sp>
    </p:spTree>
    <p:extLst>
      <p:ext uri="{BB962C8B-B14F-4D97-AF65-F5344CB8AC3E}">
        <p14:creationId xmlns:p14="http://schemas.microsoft.com/office/powerpoint/2010/main" val="308076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p:nvPr/>
        </p:nvPicPr>
        <p:blipFill rotWithShape="1">
          <a:blip r:embed="rId2"/>
          <a:srcRect t="14978" r="-2794"/>
          <a:stretch/>
        </p:blipFill>
        <p:spPr bwMode="auto">
          <a:xfrm>
            <a:off x="1612265" y="1898967"/>
            <a:ext cx="5919470" cy="3060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6965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p:nvPr/>
        </p:nvPicPr>
        <p:blipFill>
          <a:blip r:embed="rId2"/>
          <a:stretch>
            <a:fillRect/>
          </a:stretch>
        </p:blipFill>
        <p:spPr>
          <a:xfrm>
            <a:off x="1691640" y="1628775"/>
            <a:ext cx="5760720" cy="3600450"/>
          </a:xfrm>
          <a:prstGeom prst="rect">
            <a:avLst/>
          </a:prstGeom>
        </p:spPr>
      </p:pic>
    </p:spTree>
    <p:extLst>
      <p:ext uri="{BB962C8B-B14F-4D97-AF65-F5344CB8AC3E}">
        <p14:creationId xmlns:p14="http://schemas.microsoft.com/office/powerpoint/2010/main" val="145645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59555757"/>
              </p:ext>
            </p:extLst>
          </p:nvPr>
        </p:nvGraphicFramePr>
        <p:xfrm>
          <a:off x="2699792" y="332656"/>
          <a:ext cx="4170148" cy="4873306"/>
        </p:xfrm>
        <a:graphic>
          <a:graphicData uri="http://schemas.openxmlformats.org/drawingml/2006/table">
            <a:tbl>
              <a:tblPr firstRow="1" bandRow="1">
                <a:tableStyleId>{5C22544A-7EE6-4342-B048-85BDC9FD1C3A}</a:tableStyleId>
              </a:tblPr>
              <a:tblGrid>
                <a:gridCol w="627819"/>
                <a:gridCol w="1909850"/>
                <a:gridCol w="1632479"/>
              </a:tblGrid>
              <a:tr h="197792">
                <a:tc>
                  <a:txBody>
                    <a:bodyPr/>
                    <a:lstStyle/>
                    <a:p>
                      <a:pPr>
                        <a:lnSpc>
                          <a:spcPct val="115000"/>
                        </a:lnSpc>
                        <a:spcAft>
                          <a:spcPts val="0"/>
                        </a:spcAft>
                      </a:pPr>
                      <a:r>
                        <a:rPr lang="sl-SI" sz="800" kern="1200" dirty="0">
                          <a:effectLst/>
                        </a:rPr>
                        <a:t>Čas</a:t>
                      </a:r>
                      <a:endParaRPr lang="sl-SI" sz="700" dirty="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a:effectLst/>
                        </a:rPr>
                        <a:t>Vsebina</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a:effectLst/>
                        </a:rPr>
                        <a:t>Predavatelj</a:t>
                      </a:r>
                      <a:endParaRPr lang="sl-SI" sz="700">
                        <a:effectLst/>
                        <a:latin typeface="Calibri"/>
                        <a:ea typeface="Calibri"/>
                        <a:cs typeface="Times New Roman"/>
                      </a:endParaRPr>
                    </a:p>
                  </a:txBody>
                  <a:tcPr marL="57583" marR="57583" marT="28792" marB="28792"/>
                </a:tc>
              </a:tr>
              <a:tr h="799770">
                <a:tc>
                  <a:txBody>
                    <a:bodyPr/>
                    <a:lstStyle/>
                    <a:p>
                      <a:pPr>
                        <a:lnSpc>
                          <a:spcPct val="115000"/>
                        </a:lnSpc>
                        <a:spcAft>
                          <a:spcPts val="0"/>
                        </a:spcAft>
                      </a:pPr>
                      <a:r>
                        <a:rPr lang="sl-SI" sz="800" kern="1200">
                          <a:effectLst/>
                        </a:rPr>
                        <a:t>8.30- 8.45</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a:effectLst/>
                        </a:rPr>
                        <a:t>Prijava na MS Teams,  </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rPr>
                        <a:t>UVOD</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dirty="0">
                          <a:effectLst/>
                        </a:rPr>
                        <a:t>Vojko Kunaver,</a:t>
                      </a:r>
                      <a:endParaRPr lang="sl-SI" sz="700" dirty="0">
                        <a:effectLst/>
                      </a:endParaRPr>
                    </a:p>
                    <a:p>
                      <a:pPr>
                        <a:lnSpc>
                          <a:spcPct val="115000"/>
                        </a:lnSpc>
                        <a:spcAft>
                          <a:spcPts val="1000"/>
                        </a:spcAft>
                      </a:pPr>
                      <a:r>
                        <a:rPr lang="sl-SI" sz="800" kern="1200" dirty="0" err="1">
                          <a:effectLst/>
                        </a:rPr>
                        <a:t>J.Pika</a:t>
                      </a:r>
                      <a:r>
                        <a:rPr lang="sl-SI" sz="800" kern="1200" dirty="0">
                          <a:effectLst/>
                        </a:rPr>
                        <a:t> Gramc,</a:t>
                      </a:r>
                      <a:r>
                        <a:rPr lang="sl-SI" sz="1100" kern="1200" dirty="0">
                          <a:effectLst/>
                        </a:rPr>
                        <a:t> </a:t>
                      </a:r>
                      <a:r>
                        <a:rPr lang="sl-SI" sz="700" kern="1200" dirty="0">
                          <a:effectLst/>
                        </a:rPr>
                        <a:t>Nina Zupan,</a:t>
                      </a:r>
                      <a:r>
                        <a:rPr lang="sl-SI" sz="1100" kern="1200" dirty="0">
                          <a:effectLst/>
                        </a:rPr>
                        <a:t> </a:t>
                      </a:r>
                      <a:r>
                        <a:rPr lang="sl-SI" sz="800" kern="1200" dirty="0">
                          <a:effectLst/>
                        </a:rPr>
                        <a:t>Julija Žižek</a:t>
                      </a:r>
                      <a:endParaRPr lang="sl-SI" sz="700" dirty="0">
                        <a:effectLst/>
                      </a:endParaRPr>
                    </a:p>
                    <a:p>
                      <a:pPr>
                        <a:lnSpc>
                          <a:spcPct val="115000"/>
                        </a:lnSpc>
                        <a:spcAft>
                          <a:spcPts val="0"/>
                        </a:spcAft>
                      </a:pPr>
                      <a:r>
                        <a:rPr lang="sl-SI" sz="800" dirty="0">
                          <a:effectLst/>
                        </a:rPr>
                        <a:t> </a:t>
                      </a:r>
                      <a:endParaRPr lang="sl-SI" sz="700" dirty="0">
                        <a:effectLst/>
                        <a:latin typeface="Calibri"/>
                        <a:ea typeface="Calibri"/>
                        <a:cs typeface="Times New Roman"/>
                      </a:endParaRPr>
                    </a:p>
                  </a:txBody>
                  <a:tcPr marL="57583" marR="57583" marT="28792" marB="28792"/>
                </a:tc>
              </a:tr>
              <a:tr h="1249560">
                <a:tc>
                  <a:txBody>
                    <a:bodyPr/>
                    <a:lstStyle/>
                    <a:p>
                      <a:pPr>
                        <a:lnSpc>
                          <a:spcPct val="115000"/>
                        </a:lnSpc>
                        <a:spcAft>
                          <a:spcPts val="0"/>
                        </a:spcAft>
                      </a:pPr>
                      <a:r>
                        <a:rPr lang="sl-SI" sz="800">
                          <a:effectLst/>
                        </a:rPr>
                        <a:t>8.45 - 9.30</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highlight>
                            <a:srgbClr val="FFFF00"/>
                          </a:highlight>
                        </a:rPr>
                        <a:t> </a:t>
                      </a:r>
                      <a:endParaRPr lang="sl-SI" sz="700">
                        <a:effectLst/>
                      </a:endParaRPr>
                    </a:p>
                    <a:p>
                      <a:pPr>
                        <a:lnSpc>
                          <a:spcPct val="115000"/>
                        </a:lnSpc>
                        <a:spcAft>
                          <a:spcPts val="0"/>
                        </a:spcAft>
                      </a:pPr>
                      <a:r>
                        <a:rPr lang="sl-SI" sz="800">
                          <a:effectLst/>
                          <a:highlight>
                            <a:srgbClr val="FFFF00"/>
                          </a:highlight>
                        </a:rPr>
                        <a:t> </a:t>
                      </a:r>
                      <a:endParaRPr lang="sl-SI" sz="700">
                        <a:effectLst/>
                      </a:endParaRPr>
                    </a:p>
                    <a:p>
                      <a:pPr>
                        <a:lnSpc>
                          <a:spcPct val="115000"/>
                        </a:lnSpc>
                        <a:spcAft>
                          <a:spcPts val="0"/>
                        </a:spcAft>
                      </a:pPr>
                      <a:r>
                        <a:rPr lang="sl-SI" sz="800">
                          <a:effectLst/>
                          <a:highlight>
                            <a:srgbClr val="FFFF00"/>
                          </a:highlight>
                        </a:rPr>
                        <a:t>9:30 – 9:45</a:t>
                      </a:r>
                      <a:r>
                        <a:rPr lang="sl-SI" sz="800">
                          <a:effectLst/>
                        </a:rPr>
                        <a:t>  </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a:effectLst/>
                        </a:rPr>
                        <a:t>Izzivi izobraževanja na daljavo: pogled nazaj</a:t>
                      </a:r>
                      <a:endParaRPr lang="sl-SI" sz="700">
                        <a:effectLst/>
                      </a:endParaRPr>
                    </a:p>
                    <a:p>
                      <a:pPr>
                        <a:lnSpc>
                          <a:spcPct val="115000"/>
                        </a:lnSpc>
                        <a:spcAft>
                          <a:spcPts val="0"/>
                        </a:spcAft>
                      </a:pPr>
                      <a:r>
                        <a:rPr lang="sl-SI" sz="800">
                          <a:effectLst/>
                        </a:rPr>
                        <a:t>-        Refleksija 1. dela ŠS</a:t>
                      </a:r>
                      <a:endParaRPr lang="sl-SI" sz="700">
                        <a:effectLst/>
                      </a:endParaRPr>
                    </a:p>
                    <a:p>
                      <a:pPr>
                        <a:lnSpc>
                          <a:spcPct val="115000"/>
                        </a:lnSpc>
                        <a:spcAft>
                          <a:spcPts val="0"/>
                        </a:spcAft>
                      </a:pPr>
                      <a:r>
                        <a:rPr lang="sl-SI" sz="800">
                          <a:effectLst/>
                        </a:rPr>
                        <a:t>-        Sodelovanje z učitelji v času        izobraževanja na daljavo</a:t>
                      </a:r>
                      <a:endParaRPr lang="sl-SI" sz="700">
                        <a:effectLst/>
                      </a:endParaRPr>
                    </a:p>
                    <a:p>
                      <a:pPr>
                        <a:lnSpc>
                          <a:spcPct val="115000"/>
                        </a:lnSpc>
                        <a:spcAft>
                          <a:spcPts val="0"/>
                        </a:spcAft>
                      </a:pPr>
                      <a:r>
                        <a:rPr lang="sl-SI" sz="800">
                          <a:effectLst/>
                        </a:rPr>
                        <a:t>-        Analiza izobraževanja na daljavo v času epidemije – predstavitev izsledkov raziskave in delavnica</a:t>
                      </a:r>
                      <a:endParaRPr lang="sl-SI" sz="700">
                        <a:effectLst/>
                      </a:endParaRPr>
                    </a:p>
                    <a:p>
                      <a:pPr>
                        <a:lnSpc>
                          <a:spcPct val="115000"/>
                        </a:lnSpc>
                        <a:spcAft>
                          <a:spcPts val="0"/>
                        </a:spcAft>
                      </a:pPr>
                      <a:r>
                        <a:rPr lang="sl-SI" sz="800">
                          <a:effectLst/>
                        </a:rPr>
                        <a:t> </a:t>
                      </a:r>
                      <a:endParaRPr lang="sl-SI" sz="700">
                        <a:effectLst/>
                      </a:endParaRPr>
                    </a:p>
                    <a:p>
                      <a:pPr>
                        <a:lnSpc>
                          <a:spcPct val="115000"/>
                        </a:lnSpc>
                        <a:spcAft>
                          <a:spcPts val="0"/>
                        </a:spcAft>
                      </a:pPr>
                      <a:r>
                        <a:rPr lang="sl-SI" sz="800">
                          <a:effectLst/>
                          <a:highlight>
                            <a:srgbClr val="FFFF00"/>
                          </a:highlight>
                        </a:rPr>
                        <a:t>ODMOR</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a:effectLst/>
                        </a:rPr>
                        <a:t>Vojko Kunaver,</a:t>
                      </a:r>
                      <a:endParaRPr lang="sl-SI" sz="700">
                        <a:effectLst/>
                      </a:endParaRPr>
                    </a:p>
                    <a:p>
                      <a:pPr>
                        <a:lnSpc>
                          <a:spcPct val="115000"/>
                        </a:lnSpc>
                        <a:spcAft>
                          <a:spcPts val="0"/>
                        </a:spcAft>
                      </a:pPr>
                      <a:r>
                        <a:rPr lang="sl-SI" sz="800" kern="1200">
                          <a:effectLst/>
                        </a:rPr>
                        <a:t>J.Pika Gramc</a:t>
                      </a:r>
                      <a:endParaRPr lang="sl-SI" sz="700">
                        <a:effectLst/>
                        <a:latin typeface="Calibri"/>
                        <a:ea typeface="Calibri"/>
                        <a:cs typeface="Times New Roman"/>
                      </a:endParaRPr>
                    </a:p>
                  </a:txBody>
                  <a:tcPr marL="57583" marR="57583" marT="28792" marB="28792"/>
                </a:tc>
              </a:tr>
              <a:tr h="719793">
                <a:tc>
                  <a:txBody>
                    <a:bodyPr/>
                    <a:lstStyle/>
                    <a:p>
                      <a:pPr>
                        <a:lnSpc>
                          <a:spcPct val="115000"/>
                        </a:lnSpc>
                        <a:spcAft>
                          <a:spcPts val="0"/>
                        </a:spcAft>
                      </a:pPr>
                      <a:r>
                        <a:rPr lang="sl-SI" sz="800" kern="1200">
                          <a:effectLst/>
                        </a:rPr>
                        <a:t>9.45-10.45</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dirty="0">
                          <a:effectLst/>
                        </a:rPr>
                        <a:t>Izzivi izobraževanja na daljavo: pogled naprej</a:t>
                      </a:r>
                      <a:endParaRPr lang="sl-SI" sz="700" dirty="0">
                        <a:effectLst/>
                      </a:endParaRPr>
                    </a:p>
                    <a:p>
                      <a:pPr>
                        <a:lnSpc>
                          <a:spcPct val="115000"/>
                        </a:lnSpc>
                        <a:spcAft>
                          <a:spcPts val="0"/>
                        </a:spcAft>
                      </a:pPr>
                      <a:r>
                        <a:rPr lang="sl-SI" sz="800" dirty="0">
                          <a:effectLst/>
                        </a:rPr>
                        <a:t> Digitalizacija učnih načrtov in katalogov znanja</a:t>
                      </a:r>
                      <a:endParaRPr lang="sl-SI" sz="700" dirty="0">
                        <a:effectLst/>
                      </a:endParaRPr>
                    </a:p>
                    <a:p>
                      <a:pPr>
                        <a:lnSpc>
                          <a:spcPct val="115000"/>
                        </a:lnSpc>
                        <a:spcAft>
                          <a:spcPts val="0"/>
                        </a:spcAft>
                      </a:pPr>
                      <a:r>
                        <a:rPr lang="sl-SI" sz="800" dirty="0">
                          <a:effectLst/>
                        </a:rPr>
                        <a:t>Predstavitev primerov ter refleksija in </a:t>
                      </a:r>
                      <a:endParaRPr lang="sl-SI" sz="700" dirty="0">
                        <a:effectLst/>
                      </a:endParaRPr>
                    </a:p>
                    <a:p>
                      <a:pPr>
                        <a:lnSpc>
                          <a:spcPct val="115000"/>
                        </a:lnSpc>
                        <a:spcAft>
                          <a:spcPts val="0"/>
                        </a:spcAft>
                      </a:pPr>
                      <a:r>
                        <a:rPr lang="sl-SI" sz="800" dirty="0">
                          <a:effectLst/>
                        </a:rPr>
                        <a:t>delavnice</a:t>
                      </a:r>
                      <a:endParaRPr lang="sl-SI" sz="700" dirty="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a:effectLst/>
                        </a:rPr>
                        <a:t>Vojko Kunaver, J.Pika Gramc,</a:t>
                      </a:r>
                      <a:endParaRPr lang="sl-SI" sz="700">
                        <a:effectLst/>
                      </a:endParaRPr>
                    </a:p>
                    <a:p>
                      <a:pPr>
                        <a:lnSpc>
                          <a:spcPct val="115000"/>
                        </a:lnSpc>
                        <a:spcAft>
                          <a:spcPts val="0"/>
                        </a:spcAft>
                      </a:pPr>
                      <a:r>
                        <a:rPr lang="sl-SI" sz="800" kern="1200">
                          <a:effectLst/>
                        </a:rPr>
                        <a:t>udeleženci</a:t>
                      </a:r>
                      <a:endParaRPr lang="sl-SI" sz="700">
                        <a:effectLst/>
                        <a:latin typeface="Calibri"/>
                        <a:ea typeface="Calibri"/>
                        <a:cs typeface="Times New Roman"/>
                      </a:endParaRPr>
                    </a:p>
                  </a:txBody>
                  <a:tcPr marL="57583" marR="57583" marT="28792" marB="28792"/>
                </a:tc>
              </a:tr>
              <a:tr h="190025">
                <a:tc>
                  <a:txBody>
                    <a:bodyPr/>
                    <a:lstStyle/>
                    <a:p>
                      <a:pPr>
                        <a:lnSpc>
                          <a:spcPct val="115000"/>
                        </a:lnSpc>
                        <a:spcAft>
                          <a:spcPts val="0"/>
                        </a:spcAft>
                      </a:pPr>
                      <a:r>
                        <a:rPr lang="sl-SI" sz="800" kern="1200">
                          <a:effectLst/>
                        </a:rPr>
                        <a:t>10.45-11.00</a:t>
                      </a:r>
                      <a:endParaRPr lang="sl-SI" sz="70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a:effectLst/>
                        </a:rPr>
                        <a:t>odmor</a:t>
                      </a:r>
                      <a:endParaRPr lang="sl-SI" sz="700">
                        <a:effectLst/>
                        <a:latin typeface="Calibri"/>
                        <a:ea typeface="Calibri"/>
                        <a:cs typeface="Times New Roman"/>
                      </a:endParaRPr>
                    </a:p>
                  </a:txBody>
                  <a:tcPr marL="57583" marR="57583" marT="28792" marB="28792"/>
                </a:tc>
                <a:tc>
                  <a:txBody>
                    <a:bodyPr/>
                    <a:lstStyle/>
                    <a:p>
                      <a:pPr>
                        <a:lnSpc>
                          <a:spcPct val="115000"/>
                        </a:lnSpc>
                      </a:pPr>
                      <a:endParaRPr lang="sl-SI" sz="700">
                        <a:effectLst/>
                        <a:latin typeface="Calibri"/>
                      </a:endParaRPr>
                    </a:p>
                  </a:txBody>
                  <a:tcPr marL="57583" marR="57583" marT="28792" marB="28792"/>
                </a:tc>
              </a:tr>
              <a:tr h="984677">
                <a:tc>
                  <a:txBody>
                    <a:bodyPr/>
                    <a:lstStyle/>
                    <a:p>
                      <a:pPr>
                        <a:lnSpc>
                          <a:spcPct val="115000"/>
                        </a:lnSpc>
                        <a:spcAft>
                          <a:spcPts val="0"/>
                        </a:spcAft>
                      </a:pPr>
                      <a:r>
                        <a:rPr lang="sl-SI" sz="800" dirty="0">
                          <a:effectLst/>
                        </a:rPr>
                        <a:t>11.00-11.45</a:t>
                      </a:r>
                      <a:endParaRPr lang="sl-SI" sz="700" dirty="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dirty="0">
                          <a:effectLst/>
                        </a:rPr>
                        <a:t>Zaključek: Aktualno pri družboslovju</a:t>
                      </a:r>
                      <a:endParaRPr lang="sl-SI" sz="700" dirty="0">
                        <a:effectLst/>
                      </a:endParaRPr>
                    </a:p>
                    <a:p>
                      <a:pPr>
                        <a:lnSpc>
                          <a:spcPct val="115000"/>
                        </a:lnSpc>
                        <a:spcAft>
                          <a:spcPts val="0"/>
                        </a:spcAft>
                      </a:pPr>
                      <a:r>
                        <a:rPr lang="sl-SI" sz="800" dirty="0">
                          <a:effectLst/>
                        </a:rPr>
                        <a:t> ( posodobitev  kataloga za splošno izobraževalni predmet družboslovje v SPI,  Aktivno državljanstvo v srednješolskih izobraževalnih programih, </a:t>
                      </a:r>
                      <a:endParaRPr lang="sl-SI" sz="700" dirty="0">
                        <a:effectLst/>
                      </a:endParaRPr>
                    </a:p>
                    <a:p>
                      <a:pPr>
                        <a:lnSpc>
                          <a:spcPct val="115000"/>
                        </a:lnSpc>
                        <a:spcAft>
                          <a:spcPts val="0"/>
                        </a:spcAft>
                      </a:pPr>
                      <a:r>
                        <a:rPr lang="sl-SI" sz="800" dirty="0">
                          <a:effectLst/>
                        </a:rPr>
                        <a:t>Informacije, vprašanja, seminarji, konferenca, …</a:t>
                      </a:r>
                      <a:endParaRPr lang="sl-SI" sz="700" dirty="0">
                        <a:effectLst/>
                        <a:latin typeface="Calibri"/>
                        <a:ea typeface="Calibri"/>
                        <a:cs typeface="Times New Roman"/>
                      </a:endParaRPr>
                    </a:p>
                  </a:txBody>
                  <a:tcPr marL="57583" marR="57583" marT="28792" marB="28792"/>
                </a:tc>
                <a:tc>
                  <a:txBody>
                    <a:bodyPr/>
                    <a:lstStyle/>
                    <a:p>
                      <a:pPr>
                        <a:lnSpc>
                          <a:spcPct val="115000"/>
                        </a:lnSpc>
                        <a:spcAft>
                          <a:spcPts val="0"/>
                        </a:spcAft>
                      </a:pPr>
                      <a:r>
                        <a:rPr lang="sl-SI" sz="800" kern="1200" dirty="0">
                          <a:effectLst/>
                        </a:rPr>
                        <a:t>Vojko Kunaver, </a:t>
                      </a:r>
                      <a:r>
                        <a:rPr lang="sl-SI" sz="800" kern="1200" dirty="0" err="1">
                          <a:effectLst/>
                        </a:rPr>
                        <a:t>J.Pika</a:t>
                      </a:r>
                      <a:r>
                        <a:rPr lang="sl-SI" sz="800" kern="1200" dirty="0">
                          <a:effectLst/>
                        </a:rPr>
                        <a:t> Gramc, udeleženci</a:t>
                      </a:r>
                      <a:endParaRPr lang="sl-SI" sz="700" dirty="0">
                        <a:effectLst/>
                        <a:latin typeface="Calibri"/>
                        <a:ea typeface="Calibri"/>
                        <a:cs typeface="Times New Roman"/>
                      </a:endParaRPr>
                    </a:p>
                  </a:txBody>
                  <a:tcPr marL="57583" marR="57583" marT="28792" marB="28792"/>
                </a:tc>
              </a:tr>
            </a:tbl>
          </a:graphicData>
        </a:graphic>
      </p:graphicFrame>
      <p:sp>
        <p:nvSpPr>
          <p:cNvPr id="3" name="Rectangle 1"/>
          <p:cNvSpPr>
            <a:spLocks noChangeArrowheads="1"/>
          </p:cNvSpPr>
          <p:nvPr/>
        </p:nvSpPr>
        <p:spPr bwMode="auto">
          <a:xfrm>
            <a:off x="2778125" y="1344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5093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p:nvPr/>
        </p:nvPicPr>
        <p:blipFill>
          <a:blip r:embed="rId2"/>
          <a:stretch>
            <a:fillRect/>
          </a:stretch>
        </p:blipFill>
        <p:spPr>
          <a:xfrm>
            <a:off x="1691640" y="1628775"/>
            <a:ext cx="5760720" cy="3600450"/>
          </a:xfrm>
          <a:prstGeom prst="rect">
            <a:avLst/>
          </a:prstGeom>
        </p:spPr>
      </p:pic>
    </p:spTree>
    <p:extLst>
      <p:ext uri="{BB962C8B-B14F-4D97-AF65-F5344CB8AC3E}">
        <p14:creationId xmlns:p14="http://schemas.microsoft.com/office/powerpoint/2010/main" val="2333625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p:nvPr/>
        </p:nvPicPr>
        <p:blipFill>
          <a:blip r:embed="rId2"/>
          <a:stretch>
            <a:fillRect/>
          </a:stretch>
        </p:blipFill>
        <p:spPr>
          <a:xfrm>
            <a:off x="1691640" y="1628775"/>
            <a:ext cx="5760720" cy="3600450"/>
          </a:xfrm>
          <a:prstGeom prst="rect">
            <a:avLst/>
          </a:prstGeom>
        </p:spPr>
      </p:pic>
    </p:spTree>
    <p:extLst>
      <p:ext uri="{BB962C8B-B14F-4D97-AF65-F5344CB8AC3E}">
        <p14:creationId xmlns:p14="http://schemas.microsoft.com/office/powerpoint/2010/main" val="326111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74638"/>
            <a:ext cx="8219256" cy="706090"/>
          </a:xfrm>
          <a:solidFill>
            <a:schemeClr val="accent6">
              <a:lumMod val="20000"/>
              <a:lumOff val="80000"/>
            </a:schemeClr>
          </a:solidFill>
        </p:spPr>
        <p:txBody>
          <a:bodyPr/>
          <a:lstStyle/>
          <a:p>
            <a:r>
              <a:rPr lang="sl-SI" sz="2000" dirty="0" smtClean="0">
                <a:solidFill>
                  <a:schemeClr val="tx1"/>
                </a:solidFill>
              </a:rPr>
              <a:t>Delavnica 3/2 –  primer iz Interaktivnega UN</a:t>
            </a:r>
            <a:endParaRPr lang="sl-SI" sz="2000" dirty="0">
              <a:solidFill>
                <a:schemeClr val="tx1"/>
              </a:solidFill>
            </a:endParaRPr>
          </a:p>
        </p:txBody>
      </p:sp>
      <p:sp>
        <p:nvSpPr>
          <p:cNvPr id="3" name="Ograda vsebine 2"/>
          <p:cNvSpPr>
            <a:spLocks noGrp="1"/>
          </p:cNvSpPr>
          <p:nvPr>
            <p:ph idx="1"/>
          </p:nvPr>
        </p:nvSpPr>
        <p:spPr>
          <a:xfrm>
            <a:off x="467544" y="1124744"/>
            <a:ext cx="8229600" cy="4133850"/>
          </a:xfrm>
        </p:spPr>
        <p:txBody>
          <a:bodyPr/>
          <a:lstStyle/>
          <a:p>
            <a:endParaRPr lang="sl-SI" sz="2800" dirty="0" smtClean="0">
              <a:solidFill>
                <a:srgbClr val="92D050"/>
              </a:solidFill>
            </a:endParaRPr>
          </a:p>
          <a:p>
            <a:pPr marL="0" indent="0">
              <a:buNone/>
            </a:pPr>
            <a:r>
              <a:rPr lang="sl-SI" sz="2800" dirty="0" smtClean="0">
                <a:solidFill>
                  <a:srgbClr val="92D050"/>
                </a:solidFill>
              </a:rPr>
              <a:t>VIRI: PRIMER - </a:t>
            </a:r>
            <a:r>
              <a:rPr lang="sl-SI" sz="2800" u="sng" dirty="0">
                <a:hlinkClick r:id="rId2"/>
              </a:rPr>
              <a:t>https://podpora.sio.si/vloga-medijev-v-sodobni-druzbi</a:t>
            </a:r>
            <a:r>
              <a:rPr lang="sl-SI" sz="2800" u="sng" dirty="0" smtClean="0">
                <a:hlinkClick r:id="rId2"/>
              </a:rPr>
              <a:t>/</a:t>
            </a:r>
            <a:endParaRPr lang="sl-SI" sz="2800" dirty="0" smtClean="0">
              <a:solidFill>
                <a:srgbClr val="92D050"/>
              </a:solidFill>
            </a:endParaRPr>
          </a:p>
          <a:p>
            <a:pPr marL="0" indent="0">
              <a:buNone/>
            </a:pPr>
            <a:endParaRPr lang="sl-SI" sz="2800" dirty="0" smtClean="0">
              <a:solidFill>
                <a:srgbClr val="92D050"/>
              </a:solidFill>
            </a:endParaRPr>
          </a:p>
          <a:p>
            <a:pPr marL="0" indent="0">
              <a:buNone/>
            </a:pPr>
            <a:endParaRPr lang="sl-SI" sz="2800" dirty="0">
              <a:solidFill>
                <a:srgbClr val="92D050"/>
              </a:solidFill>
            </a:endParaRPr>
          </a:p>
          <a:p>
            <a:pPr marL="0" indent="0">
              <a:buNone/>
            </a:pPr>
            <a:endParaRPr lang="sl-SI" sz="2800" dirty="0" smtClean="0">
              <a:solidFill>
                <a:srgbClr val="92D050"/>
              </a:solidFill>
            </a:endParaRPr>
          </a:p>
          <a:p>
            <a:pPr marL="0" indent="0">
              <a:buNone/>
            </a:pPr>
            <a:endParaRPr lang="sl-SI" sz="2800" dirty="0">
              <a:solidFill>
                <a:srgbClr val="92D050"/>
              </a:solidFill>
            </a:endParaRPr>
          </a:p>
        </p:txBody>
      </p:sp>
      <p:pic>
        <p:nvPicPr>
          <p:cNvPr id="4" name="Slika 3"/>
          <p:cNvPicPr/>
          <p:nvPr/>
        </p:nvPicPr>
        <p:blipFill>
          <a:blip r:embed="rId3"/>
          <a:stretch>
            <a:fillRect/>
          </a:stretch>
        </p:blipFill>
        <p:spPr>
          <a:xfrm>
            <a:off x="1795264" y="2798549"/>
            <a:ext cx="3048000" cy="2286000"/>
          </a:xfrm>
          <a:prstGeom prst="rect">
            <a:avLst/>
          </a:prstGeom>
        </p:spPr>
      </p:pic>
      <p:pic>
        <p:nvPicPr>
          <p:cNvPr id="5" name="Slika 4"/>
          <p:cNvPicPr/>
          <p:nvPr/>
        </p:nvPicPr>
        <p:blipFill>
          <a:blip r:embed="rId4"/>
          <a:stretch>
            <a:fillRect/>
          </a:stretch>
        </p:blipFill>
        <p:spPr>
          <a:xfrm>
            <a:off x="5430180" y="2924943"/>
            <a:ext cx="3102260" cy="2159605"/>
          </a:xfrm>
          <a:prstGeom prst="rect">
            <a:avLst/>
          </a:prstGeom>
        </p:spPr>
      </p:pic>
    </p:spTree>
    <p:extLst>
      <p:ext uri="{BB962C8B-B14F-4D97-AF65-F5344CB8AC3E}">
        <p14:creationId xmlns:p14="http://schemas.microsoft.com/office/powerpoint/2010/main" val="3337050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908720"/>
            <a:ext cx="8229600" cy="1143000"/>
          </a:xfrm>
          <a:solidFill>
            <a:schemeClr val="accent5"/>
          </a:solidFill>
        </p:spPr>
        <p:txBody>
          <a:bodyPr/>
          <a:lstStyle/>
          <a:p>
            <a:r>
              <a:rPr lang="sl-SI" sz="2800" dirty="0" smtClean="0"/>
              <a:t/>
            </a:r>
            <a:br>
              <a:rPr lang="sl-SI" sz="2800" dirty="0" smtClean="0"/>
            </a:br>
            <a:r>
              <a:rPr lang="sl-SI" sz="2800" dirty="0"/>
              <a:t/>
            </a:r>
            <a:br>
              <a:rPr lang="sl-SI" sz="2800" dirty="0"/>
            </a:br>
            <a:r>
              <a:rPr lang="sl-SI" sz="2800" dirty="0" smtClean="0"/>
              <a:t/>
            </a:r>
            <a:br>
              <a:rPr lang="sl-SI" sz="2800" dirty="0" smtClean="0"/>
            </a:br>
            <a:r>
              <a:rPr lang="sl-SI" sz="2800" dirty="0" smtClean="0"/>
              <a:t/>
            </a:r>
            <a:br>
              <a:rPr lang="sl-SI" sz="2800" dirty="0" smtClean="0"/>
            </a:br>
            <a:r>
              <a:rPr lang="sl-SI" sz="2800" dirty="0" smtClean="0"/>
              <a:t/>
            </a:r>
            <a:br>
              <a:rPr lang="sl-SI" sz="2800" dirty="0" smtClean="0"/>
            </a:br>
            <a:r>
              <a:rPr lang="sl-SI" sz="2800" dirty="0"/>
              <a:t/>
            </a:r>
            <a:br>
              <a:rPr lang="sl-SI" sz="2800" dirty="0"/>
            </a:br>
            <a:r>
              <a:rPr lang="sl-SI" sz="2800" dirty="0" smtClean="0"/>
              <a:t/>
            </a:r>
            <a:br>
              <a:rPr lang="sl-SI" sz="2800" dirty="0" smtClean="0"/>
            </a:br>
            <a:r>
              <a:rPr lang="sl-SI" sz="2800" dirty="0"/>
              <a:t/>
            </a:r>
            <a:br>
              <a:rPr lang="sl-SI" sz="2800" dirty="0"/>
            </a:br>
            <a:r>
              <a:rPr lang="sl-SI" sz="2800" dirty="0" smtClean="0"/>
              <a:t/>
            </a:r>
            <a:br>
              <a:rPr lang="sl-SI" sz="2800" dirty="0" smtClean="0"/>
            </a:br>
            <a:r>
              <a:rPr lang="sl-SI" sz="2400" dirty="0" smtClean="0"/>
              <a:t>Interaktivno </a:t>
            </a:r>
            <a:r>
              <a:rPr lang="sl-SI" sz="2400" dirty="0"/>
              <a:t>gradivo za primer </a:t>
            </a:r>
            <a:r>
              <a:rPr lang="sl-SI" sz="2400" dirty="0" smtClean="0"/>
              <a:t>obravnave</a:t>
            </a:r>
            <a:br>
              <a:rPr lang="sl-SI" sz="2400" dirty="0" smtClean="0"/>
            </a:br>
            <a:r>
              <a:rPr lang="sl-SI" sz="2400" dirty="0" smtClean="0"/>
              <a:t>učnega sklopa</a:t>
            </a:r>
            <a:br>
              <a:rPr lang="sl-SI" sz="2400" dirty="0" smtClean="0"/>
            </a:br>
            <a:r>
              <a:rPr lang="sl-SI" sz="2800" dirty="0" smtClean="0"/>
              <a:t/>
            </a:r>
            <a:br>
              <a:rPr lang="sl-SI" sz="2800" dirty="0" smtClean="0"/>
            </a:br>
            <a:r>
              <a:rPr lang="sl-SI" sz="2800" dirty="0" smtClean="0"/>
              <a:t/>
            </a:r>
            <a:br>
              <a:rPr lang="sl-SI" sz="2800" dirty="0" smtClean="0"/>
            </a:br>
            <a:r>
              <a:rPr lang="sl-SI" sz="2800" dirty="0" smtClean="0"/>
              <a:t>Življenje v skupnosti– vloga medijev v sodobni družbi</a:t>
            </a:r>
            <a:br>
              <a:rPr lang="sl-SI" sz="2800" dirty="0" smtClean="0"/>
            </a:br>
            <a:r>
              <a:rPr lang="sl-SI" sz="2800" dirty="0"/>
              <a:t> </a:t>
            </a:r>
            <a:br>
              <a:rPr lang="sl-SI" sz="2800" dirty="0"/>
            </a:br>
            <a:r>
              <a:rPr lang="sl-SI" sz="2800" u="sng" dirty="0">
                <a:hlinkClick r:id="rId2"/>
              </a:rPr>
              <a:t>https://podpora.sio.si/vloga-medijev-v-sodobni-druzbi/</a:t>
            </a:r>
            <a:r>
              <a:rPr lang="sl-SI" sz="2800" dirty="0"/>
              <a:t/>
            </a:r>
            <a:br>
              <a:rPr lang="sl-SI" sz="2800" dirty="0"/>
            </a:br>
            <a:r>
              <a:rPr lang="sl-SI" sz="2800" dirty="0" smtClean="0"/>
              <a:t/>
            </a:r>
            <a:br>
              <a:rPr lang="sl-SI" sz="2800" dirty="0" smtClean="0"/>
            </a:br>
            <a:r>
              <a:rPr lang="sl-SI" sz="2800" dirty="0" smtClean="0"/>
              <a:t>ODZIVI UČITELJEV</a:t>
            </a:r>
            <a:r>
              <a:rPr lang="sl-SI" sz="2800" dirty="0"/>
              <a:t/>
            </a:r>
            <a:br>
              <a:rPr lang="sl-SI" sz="2800" dirty="0"/>
            </a:br>
            <a:endParaRPr lang="sl-SI" sz="2800" dirty="0"/>
          </a:p>
        </p:txBody>
      </p:sp>
      <p:sp>
        <p:nvSpPr>
          <p:cNvPr id="3" name="Ograda vsebine 2"/>
          <p:cNvSpPr>
            <a:spLocks noGrp="1"/>
          </p:cNvSpPr>
          <p:nvPr>
            <p:ph idx="1"/>
          </p:nvPr>
        </p:nvSpPr>
        <p:spPr>
          <a:xfrm>
            <a:off x="395536" y="2420888"/>
            <a:ext cx="8229600" cy="4133850"/>
          </a:xfrm>
        </p:spPr>
        <p:txBody>
          <a:bodyPr/>
          <a:lstStyle/>
          <a:p>
            <a:pPr marL="0" indent="0">
              <a:buNone/>
            </a:pPr>
            <a:endParaRPr lang="sl-SI" sz="2800" dirty="0" smtClean="0"/>
          </a:p>
          <a:p>
            <a:pPr marL="0" indent="0">
              <a:buNone/>
            </a:pPr>
            <a:endParaRPr lang="sl-SI" sz="2800" dirty="0" smtClean="0"/>
          </a:p>
          <a:p>
            <a:pPr marL="0" indent="0">
              <a:buNone/>
            </a:pPr>
            <a:endParaRPr lang="sl-SI" sz="2800" dirty="0"/>
          </a:p>
        </p:txBody>
      </p:sp>
    </p:spTree>
    <p:extLst>
      <p:ext uri="{BB962C8B-B14F-4D97-AF65-F5344CB8AC3E}">
        <p14:creationId xmlns:p14="http://schemas.microsoft.com/office/powerpoint/2010/main" val="134678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7030A0"/>
          </a:solidFill>
        </p:spPr>
        <p:txBody>
          <a:bodyPr/>
          <a:lstStyle/>
          <a:p>
            <a:r>
              <a:rPr lang="sl-SI" dirty="0" smtClean="0">
                <a:solidFill>
                  <a:schemeClr val="bg1"/>
                </a:solidFill>
              </a:rPr>
              <a:t>Samorefleksija za dijake</a:t>
            </a:r>
            <a:endParaRPr lang="sl-SI" dirty="0">
              <a:solidFill>
                <a:schemeClr val="bg1"/>
              </a:solidFill>
            </a:endParaRPr>
          </a:p>
        </p:txBody>
      </p:sp>
      <p:sp>
        <p:nvSpPr>
          <p:cNvPr id="3" name="Označba mesta vsebine 2"/>
          <p:cNvSpPr>
            <a:spLocks noGrp="1"/>
          </p:cNvSpPr>
          <p:nvPr>
            <p:ph idx="1"/>
          </p:nvPr>
        </p:nvSpPr>
        <p:spPr>
          <a:xfrm>
            <a:off x="251520" y="1628800"/>
            <a:ext cx="8795320" cy="4133850"/>
          </a:xfrm>
          <a:solidFill>
            <a:srgbClr val="92D050"/>
          </a:solidFill>
        </p:spPr>
        <p:txBody>
          <a:bodyPr/>
          <a:lstStyle/>
          <a:p>
            <a:r>
              <a:rPr lang="sl-SI" sz="2600" dirty="0">
                <a:solidFill>
                  <a:schemeClr val="bg1"/>
                </a:solidFill>
              </a:rPr>
              <a:t>Kaj sem se naučil  - </a:t>
            </a:r>
            <a:r>
              <a:rPr lang="sl-SI" sz="2600" dirty="0" smtClean="0">
                <a:solidFill>
                  <a:schemeClr val="bg1"/>
                </a:solidFill>
              </a:rPr>
              <a:t>navedem </a:t>
            </a:r>
            <a:r>
              <a:rPr lang="sl-SI" sz="2600" dirty="0">
                <a:solidFill>
                  <a:schemeClr val="bg1"/>
                </a:solidFill>
              </a:rPr>
              <a:t>tri </a:t>
            </a:r>
            <a:r>
              <a:rPr lang="sl-SI" sz="2600" dirty="0" smtClean="0">
                <a:solidFill>
                  <a:schemeClr val="bg1"/>
                </a:solidFill>
              </a:rPr>
              <a:t>dejstva, ki potrjujejo ...</a:t>
            </a:r>
            <a:endParaRPr lang="sl-SI" sz="2600" dirty="0">
              <a:solidFill>
                <a:schemeClr val="bg1"/>
              </a:solidFill>
            </a:endParaRPr>
          </a:p>
          <a:p>
            <a:r>
              <a:rPr lang="sl-SI" sz="2600" dirty="0" smtClean="0">
                <a:solidFill>
                  <a:schemeClr val="bg1"/>
                </a:solidFill>
              </a:rPr>
              <a:t>Razmislim </a:t>
            </a:r>
            <a:r>
              <a:rPr lang="sl-SI" sz="2600" dirty="0">
                <a:solidFill>
                  <a:schemeClr val="bg1"/>
                </a:solidFill>
              </a:rPr>
              <a:t>in </a:t>
            </a:r>
            <a:r>
              <a:rPr lang="sl-SI" sz="2600" dirty="0" smtClean="0">
                <a:solidFill>
                  <a:schemeClr val="bg1"/>
                </a:solidFill>
              </a:rPr>
              <a:t>zapišem  do tri  vprašanja, ki </a:t>
            </a:r>
            <a:r>
              <a:rPr lang="sl-SI" sz="2600" dirty="0">
                <a:solidFill>
                  <a:schemeClr val="bg1"/>
                </a:solidFill>
              </a:rPr>
              <a:t>se mi </a:t>
            </a:r>
            <a:r>
              <a:rPr lang="sl-SI" sz="2600" dirty="0" smtClean="0">
                <a:solidFill>
                  <a:schemeClr val="bg1"/>
                </a:solidFill>
              </a:rPr>
              <a:t>porajajo </a:t>
            </a:r>
            <a:r>
              <a:rPr lang="sl-SI" sz="2600" dirty="0">
                <a:solidFill>
                  <a:schemeClr val="bg1"/>
                </a:solidFill>
              </a:rPr>
              <a:t>ob </a:t>
            </a:r>
            <a:r>
              <a:rPr lang="sl-SI" sz="2600" dirty="0" smtClean="0">
                <a:solidFill>
                  <a:schemeClr val="bg1"/>
                </a:solidFill>
              </a:rPr>
              <a:t>tej temi. </a:t>
            </a:r>
            <a:endParaRPr lang="sl-SI" sz="2600" dirty="0">
              <a:solidFill>
                <a:schemeClr val="bg1"/>
              </a:solidFill>
            </a:endParaRPr>
          </a:p>
          <a:p>
            <a:r>
              <a:rPr lang="sl-SI" sz="2600" dirty="0" smtClean="0">
                <a:solidFill>
                  <a:schemeClr val="bg1"/>
                </a:solidFill>
              </a:rPr>
              <a:t>Navedem </a:t>
            </a:r>
            <a:r>
              <a:rPr lang="sl-SI" sz="2600" dirty="0">
                <a:solidFill>
                  <a:schemeClr val="bg1"/>
                </a:solidFill>
              </a:rPr>
              <a:t>eno okoliščino v zvezi z obravnavano temo,  ki je še ne </a:t>
            </a:r>
            <a:r>
              <a:rPr lang="sl-SI" sz="2600" dirty="0" smtClean="0">
                <a:solidFill>
                  <a:schemeClr val="bg1"/>
                </a:solidFill>
              </a:rPr>
              <a:t>razumem.</a:t>
            </a:r>
          </a:p>
          <a:p>
            <a:r>
              <a:rPr lang="sl-SI" sz="2600" dirty="0" smtClean="0">
                <a:solidFill>
                  <a:schemeClr val="bg1"/>
                </a:solidFill>
              </a:rPr>
              <a:t>Na katerem področju bi si želel še dodatnih pojasnil in učiteljeve razlage?</a:t>
            </a:r>
          </a:p>
          <a:p>
            <a:r>
              <a:rPr lang="sl-SI" sz="2600" dirty="0" smtClean="0">
                <a:solidFill>
                  <a:schemeClr val="bg1"/>
                </a:solidFill>
              </a:rPr>
              <a:t>Pri delu na tak način mi je bilo najbolj všeč ….</a:t>
            </a:r>
          </a:p>
          <a:p>
            <a:r>
              <a:rPr lang="sl-SI" sz="2600" dirty="0">
                <a:solidFill>
                  <a:schemeClr val="bg1"/>
                </a:solidFill>
              </a:rPr>
              <a:t>Pri delu na tak način mi je bilo </a:t>
            </a:r>
            <a:r>
              <a:rPr lang="sl-SI" sz="2600" dirty="0" smtClean="0">
                <a:solidFill>
                  <a:schemeClr val="bg1"/>
                </a:solidFill>
              </a:rPr>
              <a:t>najmanj všeč ….</a:t>
            </a:r>
          </a:p>
          <a:p>
            <a:pPr marL="0" indent="0">
              <a:buNone/>
            </a:pPr>
            <a:endParaRPr lang="sl-SI" dirty="0">
              <a:solidFill>
                <a:schemeClr val="bg1"/>
              </a:solidFill>
            </a:endParaRPr>
          </a:p>
          <a:p>
            <a:endParaRPr lang="sl-SI" dirty="0">
              <a:solidFill>
                <a:schemeClr val="bg1"/>
              </a:solidFill>
            </a:endParaRPr>
          </a:p>
          <a:p>
            <a:endParaRPr lang="sl-SI" dirty="0">
              <a:solidFill>
                <a:schemeClr val="bg1"/>
              </a:solidFill>
            </a:endParaRPr>
          </a:p>
          <a:p>
            <a:endParaRPr lang="sl-SI" dirty="0">
              <a:solidFill>
                <a:schemeClr val="bg1"/>
              </a:solidFill>
            </a:endParaRPr>
          </a:p>
        </p:txBody>
      </p:sp>
    </p:spTree>
    <p:extLst>
      <p:ext uri="{BB962C8B-B14F-4D97-AF65-F5344CB8AC3E}">
        <p14:creationId xmlns:p14="http://schemas.microsoft.com/office/powerpoint/2010/main" val="3654069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6" name="Slika 5"/>
          <p:cNvPicPr>
            <a:picLocks noChangeAspect="1"/>
          </p:cNvPicPr>
          <p:nvPr/>
        </p:nvPicPr>
        <p:blipFill rotWithShape="1">
          <a:blip r:embed="rId3"/>
          <a:srcRect t="4317" b="63302"/>
          <a:stretch/>
        </p:blipFill>
        <p:spPr>
          <a:xfrm>
            <a:off x="7187472" y="5583016"/>
            <a:ext cx="1748401" cy="721895"/>
          </a:xfrm>
          <a:prstGeom prst="rect">
            <a:avLst/>
          </a:prstGeom>
        </p:spPr>
      </p:pic>
      <p:pic>
        <p:nvPicPr>
          <p:cNvPr id="7" name="Slika 6"/>
          <p:cNvPicPr>
            <a:picLocks noChangeAspect="1"/>
          </p:cNvPicPr>
          <p:nvPr/>
        </p:nvPicPr>
        <p:blipFill rotWithShape="1">
          <a:blip r:embed="rId3"/>
          <a:srcRect t="35259" b="30920"/>
          <a:stretch/>
        </p:blipFill>
        <p:spPr>
          <a:xfrm>
            <a:off x="5395809" y="5543275"/>
            <a:ext cx="1748401" cy="753979"/>
          </a:xfrm>
          <a:prstGeom prst="rect">
            <a:avLst/>
          </a:prstGeom>
        </p:spPr>
      </p:pic>
      <p:sp>
        <p:nvSpPr>
          <p:cNvPr id="90" name="Google Shape;90;p14"/>
          <p:cNvSpPr txBox="1">
            <a:spLocks noGrp="1"/>
          </p:cNvSpPr>
          <p:nvPr>
            <p:ph type="title"/>
          </p:nvPr>
        </p:nvSpPr>
        <p:spPr>
          <a:xfrm>
            <a:off x="331811" y="634858"/>
            <a:ext cx="7886700" cy="69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l-SI" b="1" dirty="0" smtClean="0">
                <a:solidFill>
                  <a:schemeClr val="tx1"/>
                </a:solidFill>
              </a:rPr>
              <a:t>Nameni za DRU/ aktualna vprašanja</a:t>
            </a:r>
            <a:endParaRPr b="1" dirty="0">
              <a:solidFill>
                <a:schemeClr val="tx1"/>
              </a:solidFill>
            </a:endParaRPr>
          </a:p>
        </p:txBody>
      </p:sp>
      <p:sp>
        <p:nvSpPr>
          <p:cNvPr id="91" name="Google Shape;91;p14"/>
          <p:cNvSpPr txBox="1">
            <a:spLocks noGrp="1"/>
          </p:cNvSpPr>
          <p:nvPr>
            <p:ph idx="1"/>
          </p:nvPr>
        </p:nvSpPr>
        <p:spPr>
          <a:xfrm>
            <a:off x="331812" y="1199840"/>
            <a:ext cx="8604061" cy="2947812"/>
          </a:xfrm>
          <a:prstGeom prst="rect">
            <a:avLst/>
          </a:prstGeom>
          <a:noFill/>
          <a:ln>
            <a:noFill/>
          </a:ln>
        </p:spPr>
        <p:txBody>
          <a:bodyPr spcFirstLastPara="1" wrap="square" lIns="91425" tIns="45700" rIns="91425" bIns="45700" anchor="t" anchorCtr="0">
            <a:noAutofit/>
          </a:bodyPr>
          <a:lstStyle/>
          <a:p>
            <a:r>
              <a:rPr lang="sl-SI" sz="2400" b="1" dirty="0" smtClean="0">
                <a:solidFill>
                  <a:srgbClr val="C00000"/>
                </a:solidFill>
                <a:latin typeface="Calibri" panose="020F0502020204030204" pitchFamily="34" charset="0"/>
              </a:rPr>
              <a:t>Kako </a:t>
            </a:r>
            <a:r>
              <a:rPr lang="sl-SI" sz="2400" b="1" dirty="0">
                <a:solidFill>
                  <a:srgbClr val="C00000"/>
                </a:solidFill>
                <a:latin typeface="Calibri" panose="020F0502020204030204" pitchFamily="34" charset="0"/>
              </a:rPr>
              <a:t>načrtovati CILJE </a:t>
            </a:r>
            <a:r>
              <a:rPr lang="sl-SI" sz="2400" dirty="0">
                <a:solidFill>
                  <a:srgbClr val="000000"/>
                </a:solidFill>
                <a:latin typeface="Calibri" panose="020F0502020204030204" pitchFamily="34" charset="0"/>
              </a:rPr>
              <a:t>za izvajanje pouka v učilnicah in na daljavo? </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sl-SI" sz="2400" b="1" dirty="0">
                <a:solidFill>
                  <a:srgbClr val="C00000"/>
                </a:solidFill>
                <a:latin typeface="Calibri" panose="020F0502020204030204" pitchFamily="34" charset="0"/>
              </a:rPr>
              <a:t>Kako načrtovati SKLOP, </a:t>
            </a:r>
            <a:r>
              <a:rPr lang="sl-SI" sz="2400" dirty="0">
                <a:solidFill>
                  <a:srgbClr val="000000"/>
                </a:solidFill>
                <a:latin typeface="Calibri" panose="020F0502020204030204" pitchFamily="34" charset="0"/>
              </a:rPr>
              <a:t>ki omogoča sodoben pristop </a:t>
            </a:r>
            <a:r>
              <a:rPr lang="sl-SI" sz="2400" dirty="0" smtClean="0">
                <a:solidFill>
                  <a:srgbClr val="000000"/>
                </a:solidFill>
                <a:latin typeface="Calibri" panose="020F0502020204030204" pitchFamily="34" charset="0"/>
              </a:rPr>
              <a:t>pri poučevanju družboslovja?</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sl-SI" sz="2400" b="1" dirty="0">
                <a:solidFill>
                  <a:srgbClr val="C00000"/>
                </a:solidFill>
                <a:latin typeface="Calibri" panose="020F0502020204030204" pitchFamily="34" charset="0"/>
              </a:rPr>
              <a:t>Katere učne PRISTOPE </a:t>
            </a:r>
            <a:r>
              <a:rPr lang="sl-SI" sz="2400" dirty="0">
                <a:solidFill>
                  <a:srgbClr val="000000"/>
                </a:solidFill>
                <a:latin typeface="Calibri" panose="020F0502020204030204" pitchFamily="34" charset="0"/>
              </a:rPr>
              <a:t>načrtovati za pouk v vseh razmerah?​</a:t>
            </a:r>
            <a:endParaRPr lang="sl-SI" sz="2400" dirty="0">
              <a:solidFill>
                <a:srgbClr val="000000"/>
              </a:solidFill>
              <a:latin typeface="Arial" panose="020B0604020202020204" pitchFamily="34" charset="0"/>
            </a:endParaRPr>
          </a:p>
          <a:p>
            <a:pPr fontAlgn="base">
              <a:buFont typeface="Arial" panose="020B0604020202020204" pitchFamily="34" charset="0"/>
              <a:buChar char="•"/>
            </a:pPr>
            <a:r>
              <a:rPr lang="sl-SI" sz="2400" b="1" dirty="0">
                <a:solidFill>
                  <a:srgbClr val="C00000"/>
                </a:solidFill>
                <a:latin typeface="Calibri" panose="020F0502020204030204" pitchFamily="34" charset="0"/>
              </a:rPr>
              <a:t>Katera ZNANJA in VEŠČINE </a:t>
            </a:r>
            <a:r>
              <a:rPr lang="sl-SI" sz="2400" dirty="0">
                <a:solidFill>
                  <a:srgbClr val="000000"/>
                </a:solidFill>
                <a:latin typeface="Calibri" panose="020F0502020204030204" pitchFamily="34" charset="0"/>
              </a:rPr>
              <a:t>je dobro </a:t>
            </a:r>
            <a:r>
              <a:rPr lang="sl-SI" sz="2400" dirty="0" smtClean="0">
                <a:solidFill>
                  <a:srgbClr val="000000"/>
                </a:solidFill>
                <a:latin typeface="Calibri" panose="020F0502020204030204" pitchFamily="34" charset="0"/>
              </a:rPr>
              <a:t>dijakom </a:t>
            </a:r>
            <a:r>
              <a:rPr lang="sl-SI" sz="2400" dirty="0" err="1" smtClean="0">
                <a:solidFill>
                  <a:srgbClr val="000000"/>
                </a:solidFill>
                <a:latin typeface="Calibri" panose="020F0502020204030204" pitchFamily="34" charset="0"/>
              </a:rPr>
              <a:t>čimprej</a:t>
            </a:r>
            <a:r>
              <a:rPr lang="sl-SI" sz="2400" dirty="0" smtClean="0">
                <a:solidFill>
                  <a:srgbClr val="000000"/>
                </a:solidFill>
                <a:latin typeface="Calibri" panose="020F0502020204030204" pitchFamily="34" charset="0"/>
              </a:rPr>
              <a:t> </a:t>
            </a:r>
            <a:r>
              <a:rPr lang="sl-SI" sz="2400" dirty="0">
                <a:solidFill>
                  <a:srgbClr val="000000"/>
                </a:solidFill>
                <a:latin typeface="Calibri" panose="020F0502020204030204" pitchFamily="34" charset="0"/>
              </a:rPr>
              <a:t>razviti?</a:t>
            </a:r>
            <a:r>
              <a:rPr lang="en-US" sz="2400" dirty="0" smtClean="0">
                <a:solidFill>
                  <a:srgbClr val="000000"/>
                </a:solidFill>
                <a:latin typeface="Calibri" panose="020F0502020204030204" pitchFamily="34" charset="0"/>
              </a:rPr>
              <a:t>​</a:t>
            </a:r>
            <a:endParaRPr lang="sl-SI" sz="2400" dirty="0" smtClean="0">
              <a:solidFill>
                <a:srgbClr val="000000"/>
              </a:solidFill>
              <a:latin typeface="Calibri" panose="020F0502020204030204" pitchFamily="34" charset="0"/>
            </a:endParaRPr>
          </a:p>
          <a:p>
            <a:pPr fontAlgn="base">
              <a:buFont typeface="Arial" panose="020B0604020202020204" pitchFamily="34" charset="0"/>
              <a:buChar char="•"/>
            </a:pP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sl-SI" sz="2400" b="1" dirty="0">
                <a:solidFill>
                  <a:srgbClr val="C00000"/>
                </a:solidFill>
                <a:latin typeface="Calibri" panose="020F0502020204030204" pitchFamily="34" charset="0"/>
              </a:rPr>
              <a:t>Katero ZNANJE in </a:t>
            </a:r>
            <a:r>
              <a:rPr lang="sl-SI" sz="2400" b="1" dirty="0" smtClean="0">
                <a:solidFill>
                  <a:srgbClr val="C00000"/>
                </a:solidFill>
                <a:latin typeface="Calibri" panose="020F0502020204030204" pitchFamily="34" charset="0"/>
              </a:rPr>
              <a:t>VEŠČIN</a:t>
            </a:r>
            <a:r>
              <a:rPr lang="sl-SI" sz="2400" b="1" dirty="0">
                <a:solidFill>
                  <a:srgbClr val="C00000"/>
                </a:solidFill>
                <a:latin typeface="Calibri" panose="020F0502020204030204" pitchFamily="34" charset="0"/>
              </a:rPr>
              <a:t>E</a:t>
            </a:r>
            <a:r>
              <a:rPr lang="sl-SI" b="1" dirty="0">
                <a:solidFill>
                  <a:srgbClr val="C00000"/>
                </a:solidFill>
                <a:latin typeface="Calibri" panose="020F0502020204030204" pitchFamily="34" charset="0"/>
              </a:rPr>
              <a:t> </a:t>
            </a:r>
            <a:r>
              <a:rPr lang="sl-SI" sz="2400" dirty="0">
                <a:solidFill>
                  <a:srgbClr val="000000"/>
                </a:solidFill>
                <a:latin typeface="+mj-lt"/>
              </a:rPr>
              <a:t>potrebujejo </a:t>
            </a:r>
            <a:r>
              <a:rPr lang="sl-SI" sz="2400" dirty="0" smtClean="0">
                <a:solidFill>
                  <a:srgbClr val="000000"/>
                </a:solidFill>
                <a:latin typeface="+mj-lt"/>
              </a:rPr>
              <a:t>dijaki in </a:t>
            </a:r>
            <a:r>
              <a:rPr lang="sl-SI" sz="2400" dirty="0">
                <a:solidFill>
                  <a:srgbClr val="000000"/>
                </a:solidFill>
                <a:latin typeface="+mj-lt"/>
              </a:rPr>
              <a:t>katera učitelji za izvajanje pouka na daljavo</a:t>
            </a:r>
            <a:r>
              <a:rPr lang="sl-SI" sz="2400" dirty="0" smtClean="0">
                <a:solidFill>
                  <a:srgbClr val="000000"/>
                </a:solidFill>
                <a:latin typeface="+mj-lt"/>
              </a:rPr>
              <a:t>?</a:t>
            </a:r>
          </a:p>
          <a:p>
            <a:pPr marL="0" indent="0" fontAlgn="base">
              <a:buNone/>
            </a:pPr>
            <a:endParaRPr lang="sl-SI" sz="2400" dirty="0">
              <a:solidFill>
                <a:srgbClr val="000000"/>
              </a:solidFill>
              <a:latin typeface="+mj-lt"/>
            </a:endParaRPr>
          </a:p>
          <a:p>
            <a:pPr marL="0" lvl="0" indent="0" algn="l" rtl="0">
              <a:lnSpc>
                <a:spcPct val="80000"/>
              </a:lnSpc>
              <a:spcBef>
                <a:spcPts val="1000"/>
              </a:spcBef>
              <a:spcAft>
                <a:spcPts val="0"/>
              </a:spcAft>
              <a:buClr>
                <a:schemeClr val="dk1"/>
              </a:buClr>
              <a:buSzPts val="2590"/>
              <a:buNone/>
            </a:pPr>
            <a:endParaRPr lang="sl-SI" sz="2400" dirty="0">
              <a:latin typeface="+mj-lt"/>
            </a:endParaRPr>
          </a:p>
          <a:p>
            <a:pPr marL="0" lvl="0" indent="0" algn="l" rtl="0">
              <a:lnSpc>
                <a:spcPct val="80000"/>
              </a:lnSpc>
              <a:spcBef>
                <a:spcPts val="1000"/>
              </a:spcBef>
              <a:spcAft>
                <a:spcPts val="0"/>
              </a:spcAft>
              <a:buClr>
                <a:schemeClr val="dk1"/>
              </a:buClr>
              <a:buSzPts val="2590"/>
              <a:buNone/>
            </a:pPr>
            <a:endParaRPr sz="2590" dirty="0"/>
          </a:p>
        </p:txBody>
      </p:sp>
      <p:pic>
        <p:nvPicPr>
          <p:cNvPr id="3" name="Slika 2"/>
          <p:cNvPicPr>
            <a:picLocks noChangeAspect="1"/>
          </p:cNvPicPr>
          <p:nvPr/>
        </p:nvPicPr>
        <p:blipFill rotWithShape="1">
          <a:blip r:embed="rId3"/>
          <a:srcRect t="66202" b="4295"/>
          <a:stretch/>
        </p:blipFill>
        <p:spPr>
          <a:xfrm>
            <a:off x="3647409" y="5583016"/>
            <a:ext cx="1748401" cy="657726"/>
          </a:xfrm>
          <a:prstGeom prst="rect">
            <a:avLst/>
          </a:prstGeom>
        </p:spPr>
      </p:pic>
      <p:sp>
        <p:nvSpPr>
          <p:cNvPr id="4" name="Enakokraki trikotnik 3"/>
          <p:cNvSpPr/>
          <p:nvPr/>
        </p:nvSpPr>
        <p:spPr>
          <a:xfrm rot="20733122">
            <a:off x="5352547" y="6124535"/>
            <a:ext cx="523728" cy="4488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nakokraki trikotnik 8"/>
          <p:cNvSpPr/>
          <p:nvPr/>
        </p:nvSpPr>
        <p:spPr>
          <a:xfrm rot="1717144">
            <a:off x="7410095" y="6169532"/>
            <a:ext cx="523728" cy="4488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nakokraki trikotnik 9"/>
          <p:cNvSpPr/>
          <p:nvPr/>
        </p:nvSpPr>
        <p:spPr>
          <a:xfrm rot="20733122">
            <a:off x="7970186" y="6200641"/>
            <a:ext cx="523728" cy="4488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nakokraki trikotnik 10"/>
          <p:cNvSpPr/>
          <p:nvPr/>
        </p:nvSpPr>
        <p:spPr>
          <a:xfrm rot="20733122">
            <a:off x="3463591" y="6076410"/>
            <a:ext cx="523728" cy="4488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Enakokraki trikotnik 11"/>
          <p:cNvSpPr/>
          <p:nvPr/>
        </p:nvSpPr>
        <p:spPr>
          <a:xfrm rot="20733122">
            <a:off x="4570496" y="6092452"/>
            <a:ext cx="523728" cy="4488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Enakokraki trikotnik 12"/>
          <p:cNvSpPr/>
          <p:nvPr/>
        </p:nvSpPr>
        <p:spPr>
          <a:xfrm rot="20733122">
            <a:off x="6278979" y="6108493"/>
            <a:ext cx="523728" cy="4488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Enakokraki trikotnik 13"/>
          <p:cNvSpPr/>
          <p:nvPr/>
        </p:nvSpPr>
        <p:spPr>
          <a:xfrm rot="20733122">
            <a:off x="7061032" y="5178051"/>
            <a:ext cx="523728" cy="44881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Enakokraki trikotnik 14"/>
          <p:cNvSpPr/>
          <p:nvPr/>
        </p:nvSpPr>
        <p:spPr>
          <a:xfrm rot="20733122">
            <a:off x="6086474" y="5097840"/>
            <a:ext cx="523728" cy="44881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Enakokraki trikotnik 15"/>
          <p:cNvSpPr/>
          <p:nvPr/>
        </p:nvSpPr>
        <p:spPr>
          <a:xfrm rot="20733122">
            <a:off x="5003631" y="5113883"/>
            <a:ext cx="523728" cy="44881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Enakokraki trikotnik 16"/>
          <p:cNvSpPr/>
          <p:nvPr/>
        </p:nvSpPr>
        <p:spPr>
          <a:xfrm rot="20733122">
            <a:off x="5424737" y="5113883"/>
            <a:ext cx="523728" cy="44881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44287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p:nvPr/>
        </p:nvPicPr>
        <p:blipFill>
          <a:blip r:embed="rId2"/>
          <a:stretch>
            <a:fillRect/>
          </a:stretch>
        </p:blipFill>
        <p:spPr>
          <a:xfrm>
            <a:off x="611560" y="620688"/>
            <a:ext cx="7360592" cy="4542650"/>
          </a:xfrm>
          <a:prstGeom prst="rect">
            <a:avLst/>
          </a:prstGeom>
        </p:spPr>
      </p:pic>
    </p:spTree>
    <p:extLst>
      <p:ext uri="{BB962C8B-B14F-4D97-AF65-F5344CB8AC3E}">
        <p14:creationId xmlns:p14="http://schemas.microsoft.com/office/powerpoint/2010/main" val="3600050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a 15"/>
          <p:cNvSpPr/>
          <p:nvPr/>
        </p:nvSpPr>
        <p:spPr>
          <a:xfrm>
            <a:off x="4309703" y="2484260"/>
            <a:ext cx="677172" cy="876199"/>
          </a:xfrm>
          <a:prstGeom prst="ellipse">
            <a:avLst/>
          </a:prstGeom>
          <a:solidFill>
            <a:schemeClr val="accent1">
              <a:lumMod val="20000"/>
              <a:lumOff val="8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400" b="1" i="0" u="none" strike="noStrike" kern="1200" cap="none" spc="0" normalizeH="0" baseline="0" noProof="0">
              <a:ln>
                <a:noFill/>
              </a:ln>
              <a:solidFill>
                <a:srgbClr val="D9E0E6">
                  <a:lumMod val="10000"/>
                </a:srgbClr>
              </a:solidFill>
              <a:effectLst/>
              <a:uLnTx/>
              <a:uFillTx/>
              <a:latin typeface="Calibri" panose="020F0502020204030204"/>
              <a:ea typeface="+mn-ea"/>
              <a:cs typeface="+mn-cs"/>
            </a:endParaRPr>
          </a:p>
        </p:txBody>
      </p:sp>
      <p:pic>
        <p:nvPicPr>
          <p:cNvPr id="24" name="Picture 4" descr="Water, Bubble, Bubbles, Blue, Animation, Gif - Jitter.Bug.Girl"/>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527462" y="1964750"/>
            <a:ext cx="835819"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7" name="Slika 1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b="9801"/>
          <a:stretch/>
        </p:blipFill>
        <p:spPr>
          <a:xfrm>
            <a:off x="3188414" y="2646504"/>
            <a:ext cx="1872675" cy="2252195"/>
          </a:xfrm>
          <a:prstGeom prst="rect">
            <a:avLst/>
          </a:prstGeom>
        </p:spPr>
      </p:pic>
      <p:sp>
        <p:nvSpPr>
          <p:cNvPr id="4" name="Pravokotnik 3"/>
          <p:cNvSpPr/>
          <p:nvPr/>
        </p:nvSpPr>
        <p:spPr>
          <a:xfrm>
            <a:off x="144816" y="2227398"/>
            <a:ext cx="2598385" cy="1384995"/>
          </a:xfrm>
          <a:prstGeom prst="rect">
            <a:avLst/>
          </a:prstGeom>
          <a:solidFill>
            <a:schemeClr val="bg1">
              <a:lumMod val="95000"/>
            </a:schemeClr>
          </a:solidFill>
        </p:spPr>
        <p:txBody>
          <a:bodyPr wrap="square">
            <a:spAutoFit/>
          </a:bodyPr>
          <a:lstStyle/>
          <a:p>
            <a:r>
              <a:rPr lang="sl-SI" sz="2800" b="1">
                <a:solidFill>
                  <a:srgbClr val="002060"/>
                </a:solidFill>
              </a:rPr>
              <a:t>Samostojno/</a:t>
            </a:r>
          </a:p>
          <a:p>
            <a:r>
              <a:rPr lang="sl-SI" sz="2800" b="1">
                <a:solidFill>
                  <a:srgbClr val="002060"/>
                </a:solidFill>
              </a:rPr>
              <a:t>vodeno učenje</a:t>
            </a:r>
          </a:p>
        </p:txBody>
      </p:sp>
      <p:sp>
        <p:nvSpPr>
          <p:cNvPr id="14" name="Pravokotnik 13"/>
          <p:cNvSpPr/>
          <p:nvPr/>
        </p:nvSpPr>
        <p:spPr>
          <a:xfrm>
            <a:off x="2789313" y="753373"/>
            <a:ext cx="3082895" cy="523220"/>
          </a:xfrm>
          <a:prstGeom prst="rect">
            <a:avLst/>
          </a:prstGeom>
          <a:solidFill>
            <a:schemeClr val="bg1">
              <a:lumMod val="95000"/>
            </a:schemeClr>
          </a:solidFill>
        </p:spPr>
        <p:txBody>
          <a:bodyPr wrap="none">
            <a:spAutoFit/>
          </a:bodyPr>
          <a:lstStyle/>
          <a:p>
            <a:r>
              <a:rPr lang="sl-SI" sz="2800" b="1" dirty="0" err="1">
                <a:solidFill>
                  <a:srgbClr val="002060"/>
                </a:solidFill>
              </a:rPr>
              <a:t>Medpredmetnost</a:t>
            </a:r>
            <a:endParaRPr lang="sl-SI" sz="2800" b="1" dirty="0">
              <a:solidFill>
                <a:srgbClr val="002060"/>
              </a:solidFill>
            </a:endParaRPr>
          </a:p>
        </p:txBody>
      </p:sp>
      <p:sp>
        <p:nvSpPr>
          <p:cNvPr id="19" name="Pravokotnik 18"/>
          <p:cNvSpPr/>
          <p:nvPr/>
        </p:nvSpPr>
        <p:spPr>
          <a:xfrm>
            <a:off x="5677614" y="1196459"/>
            <a:ext cx="3176314" cy="646331"/>
          </a:xfrm>
          <a:prstGeom prst="rect">
            <a:avLst/>
          </a:prstGeom>
          <a:solidFill>
            <a:schemeClr val="bg1">
              <a:lumMod val="95000"/>
            </a:schemeClr>
          </a:solidFill>
        </p:spPr>
        <p:txBody>
          <a:bodyPr wrap="square">
            <a:spAutoFit/>
          </a:bodyPr>
          <a:lstStyle/>
          <a:p>
            <a:r>
              <a:rPr lang="sl-SI" b="1" dirty="0">
                <a:solidFill>
                  <a:srgbClr val="002060"/>
                </a:solidFill>
              </a:rPr>
              <a:t>Pouk na prostem </a:t>
            </a:r>
          </a:p>
          <a:p>
            <a:r>
              <a:rPr lang="sl-SI" b="1" dirty="0">
                <a:solidFill>
                  <a:srgbClr val="002060"/>
                </a:solidFill>
              </a:rPr>
              <a:t>(izkušenjsko učenje)</a:t>
            </a:r>
          </a:p>
        </p:txBody>
      </p:sp>
      <p:sp>
        <p:nvSpPr>
          <p:cNvPr id="20" name="Pravokotnik 19"/>
          <p:cNvSpPr/>
          <p:nvPr/>
        </p:nvSpPr>
        <p:spPr>
          <a:xfrm>
            <a:off x="2789312" y="4933823"/>
            <a:ext cx="2935706" cy="707886"/>
          </a:xfrm>
          <a:prstGeom prst="rect">
            <a:avLst/>
          </a:prstGeom>
          <a:solidFill>
            <a:schemeClr val="bg1">
              <a:lumMod val="95000"/>
            </a:schemeClr>
          </a:solidFill>
        </p:spPr>
        <p:txBody>
          <a:bodyPr wrap="square">
            <a:spAutoFit/>
          </a:bodyPr>
          <a:lstStyle/>
          <a:p>
            <a:pPr algn="ctr"/>
            <a:r>
              <a:rPr lang="sl-SI" sz="2000" b="1" dirty="0">
                <a:solidFill>
                  <a:srgbClr val="002060"/>
                </a:solidFill>
              </a:rPr>
              <a:t>Delo z viri (+vsebine TV)</a:t>
            </a:r>
          </a:p>
        </p:txBody>
      </p:sp>
      <p:sp>
        <p:nvSpPr>
          <p:cNvPr id="21" name="Pravokotnik 20"/>
          <p:cNvSpPr/>
          <p:nvPr/>
        </p:nvSpPr>
        <p:spPr>
          <a:xfrm>
            <a:off x="5698560" y="3431743"/>
            <a:ext cx="3380873" cy="369332"/>
          </a:xfrm>
          <a:prstGeom prst="rect">
            <a:avLst/>
          </a:prstGeom>
          <a:solidFill>
            <a:schemeClr val="bg1">
              <a:lumMod val="95000"/>
            </a:schemeClr>
          </a:solidFill>
        </p:spPr>
        <p:txBody>
          <a:bodyPr wrap="square">
            <a:spAutoFit/>
          </a:bodyPr>
          <a:lstStyle/>
          <a:p>
            <a:r>
              <a:rPr lang="sl-SI" b="1" dirty="0">
                <a:solidFill>
                  <a:srgbClr val="002060"/>
                </a:solidFill>
              </a:rPr>
              <a:t>Učenje z raziskovanjem,  igra</a:t>
            </a:r>
          </a:p>
        </p:txBody>
      </p:sp>
      <p:sp>
        <p:nvSpPr>
          <p:cNvPr id="22" name="Pravokotnik 21"/>
          <p:cNvSpPr/>
          <p:nvPr/>
        </p:nvSpPr>
        <p:spPr>
          <a:xfrm>
            <a:off x="200517" y="4283843"/>
            <a:ext cx="2486981" cy="923330"/>
          </a:xfrm>
          <a:prstGeom prst="rect">
            <a:avLst/>
          </a:prstGeom>
          <a:solidFill>
            <a:schemeClr val="bg1">
              <a:lumMod val="95000"/>
            </a:schemeClr>
          </a:solidFill>
        </p:spPr>
        <p:txBody>
          <a:bodyPr wrap="square">
            <a:spAutoFit/>
          </a:bodyPr>
          <a:lstStyle/>
          <a:p>
            <a:r>
              <a:rPr lang="sl-SI" b="1" dirty="0">
                <a:solidFill>
                  <a:srgbClr val="002060"/>
                </a:solidFill>
              </a:rPr>
              <a:t>Učenje učenja – samoregulacijo učenja</a:t>
            </a:r>
          </a:p>
        </p:txBody>
      </p:sp>
      <p:sp>
        <p:nvSpPr>
          <p:cNvPr id="8" name="Desna puščica 7"/>
          <p:cNvSpPr/>
          <p:nvPr/>
        </p:nvSpPr>
        <p:spPr>
          <a:xfrm rot="19864914">
            <a:off x="202652" y="351821"/>
            <a:ext cx="1306515" cy="1119117"/>
          </a:xfrm>
          <a:prstGeom prst="rightArrow">
            <a:avLst/>
          </a:prstGeom>
          <a:solidFill>
            <a:srgbClr val="D0D5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b="1">
                <a:solidFill>
                  <a:schemeClr val="tx1"/>
                </a:solidFill>
                <a:latin typeface="Calibri" panose="020F0502020204030204"/>
              </a:rPr>
              <a:t>UGOTOVILI SMO:</a:t>
            </a:r>
            <a:endParaRPr kumimoji="0" lang="sl-SI"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PoljeZBesedilom 1"/>
          <p:cNvSpPr txBox="1"/>
          <p:nvPr/>
        </p:nvSpPr>
        <p:spPr>
          <a:xfrm>
            <a:off x="1444007" y="164703"/>
            <a:ext cx="7351693" cy="646331"/>
          </a:xfrm>
          <a:prstGeom prst="rect">
            <a:avLst/>
          </a:prstGeom>
          <a:noFill/>
        </p:spPr>
        <p:txBody>
          <a:bodyPr wrap="none" rtlCol="0">
            <a:spAutoFit/>
          </a:bodyPr>
          <a:lstStyle/>
          <a:p>
            <a:r>
              <a:rPr lang="sl-SI" sz="2000" dirty="0">
                <a:solidFill>
                  <a:srgbClr val="FF0000"/>
                </a:solidFill>
              </a:rPr>
              <a:t>Kateri pristopi naj nas vodijo v učilnici </a:t>
            </a:r>
            <a:r>
              <a:rPr lang="sl-SI" sz="3600" dirty="0">
                <a:solidFill>
                  <a:srgbClr val="FF0000"/>
                </a:solidFill>
              </a:rPr>
              <a:t>in na daljavo?</a:t>
            </a:r>
          </a:p>
        </p:txBody>
      </p:sp>
      <p:sp>
        <p:nvSpPr>
          <p:cNvPr id="12" name="Elipsa 11"/>
          <p:cNvSpPr/>
          <p:nvPr/>
        </p:nvSpPr>
        <p:spPr>
          <a:xfrm>
            <a:off x="3952659" y="3273316"/>
            <a:ext cx="677172" cy="876199"/>
          </a:xfrm>
          <a:prstGeom prst="ellipse">
            <a:avLst/>
          </a:prstGeom>
          <a:solidFill>
            <a:schemeClr val="accent1">
              <a:lumMod val="20000"/>
              <a:lumOff val="8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400" b="1" i="0" u="none" strike="noStrike" kern="1200" cap="none" spc="0" normalizeH="0" baseline="0" noProof="0">
              <a:ln>
                <a:noFill/>
              </a:ln>
              <a:solidFill>
                <a:srgbClr val="D9E0E6">
                  <a:lumMod val="10000"/>
                </a:srgbClr>
              </a:solidFill>
              <a:effectLst/>
              <a:uLnTx/>
              <a:uFillTx/>
              <a:latin typeface="Calibri" panose="020F0502020204030204"/>
              <a:ea typeface="+mn-ea"/>
              <a:cs typeface="+mn-cs"/>
            </a:endParaRPr>
          </a:p>
        </p:txBody>
      </p:sp>
      <p:pic>
        <p:nvPicPr>
          <p:cNvPr id="5" name="Slika 4"/>
          <p:cNvPicPr>
            <a:picLocks noChangeAspect="1"/>
          </p:cNvPicPr>
          <p:nvPr/>
        </p:nvPicPr>
        <p:blipFill rotWithShape="1">
          <a:blip r:embed="rId6"/>
          <a:srcRect l="18812" r="16798"/>
          <a:stretch/>
        </p:blipFill>
        <p:spPr>
          <a:xfrm>
            <a:off x="230464" y="3204053"/>
            <a:ext cx="2118549" cy="1057240"/>
          </a:xfrm>
          <a:prstGeom prst="rect">
            <a:avLst/>
          </a:prstGeom>
        </p:spPr>
      </p:pic>
      <p:pic>
        <p:nvPicPr>
          <p:cNvPr id="9" name="Slika 8"/>
          <p:cNvPicPr>
            <a:picLocks noChangeAspect="1"/>
          </p:cNvPicPr>
          <p:nvPr/>
        </p:nvPicPr>
        <p:blipFill>
          <a:blip r:embed="rId7"/>
          <a:stretch>
            <a:fillRect/>
          </a:stretch>
        </p:blipFill>
        <p:spPr>
          <a:xfrm>
            <a:off x="7537090" y="3954964"/>
            <a:ext cx="1517855" cy="2858325"/>
          </a:xfrm>
          <a:prstGeom prst="rect">
            <a:avLst/>
          </a:prstGeom>
        </p:spPr>
      </p:pic>
      <p:sp>
        <p:nvSpPr>
          <p:cNvPr id="18" name="PoljeZBesedilom 17"/>
          <p:cNvSpPr txBox="1"/>
          <p:nvPr/>
        </p:nvSpPr>
        <p:spPr>
          <a:xfrm>
            <a:off x="2767928" y="1258313"/>
            <a:ext cx="2703701" cy="1169551"/>
          </a:xfrm>
          <a:prstGeom prst="rect">
            <a:avLst/>
          </a:prstGeom>
          <a:noFill/>
        </p:spPr>
        <p:txBody>
          <a:bodyPr wrap="square" rtlCol="0">
            <a:spAutoFit/>
          </a:bodyPr>
          <a:lstStyle/>
          <a:p>
            <a:pPr marL="84138" indent="-84138">
              <a:buFontTx/>
              <a:buChar char="-"/>
            </a:pPr>
            <a:r>
              <a:rPr lang="sl-SI" sz="1400" dirty="0">
                <a:solidFill>
                  <a:srgbClr val="7030A0"/>
                </a:solidFill>
              </a:rPr>
              <a:t>Smiselno in kakovostno povezovanje ciljev</a:t>
            </a:r>
          </a:p>
          <a:p>
            <a:pPr marL="84138" indent="-84138">
              <a:buFontTx/>
              <a:buChar char="-"/>
            </a:pPr>
            <a:r>
              <a:rPr lang="sl-SI" sz="1400" dirty="0">
                <a:solidFill>
                  <a:srgbClr val="7030A0"/>
                </a:solidFill>
              </a:rPr>
              <a:t>Dnevni oz. tedenski izzivi, ki so </a:t>
            </a:r>
            <a:r>
              <a:rPr lang="sl-SI" sz="1400" dirty="0" err="1">
                <a:solidFill>
                  <a:srgbClr val="7030A0"/>
                </a:solidFill>
              </a:rPr>
              <a:t>medpredmetno</a:t>
            </a:r>
            <a:r>
              <a:rPr lang="sl-SI" sz="1400" dirty="0">
                <a:solidFill>
                  <a:srgbClr val="7030A0"/>
                </a:solidFill>
              </a:rPr>
              <a:t> povezani</a:t>
            </a:r>
          </a:p>
          <a:p>
            <a:pPr marL="84138" indent="-84138">
              <a:buFontTx/>
              <a:buChar char="-"/>
            </a:pPr>
            <a:r>
              <a:rPr lang="sl-SI" sz="1400" dirty="0">
                <a:solidFill>
                  <a:srgbClr val="7030A0"/>
                </a:solidFill>
              </a:rPr>
              <a:t>Avtentične </a:t>
            </a:r>
            <a:r>
              <a:rPr lang="sl-SI" sz="1400" dirty="0" smtClean="0">
                <a:solidFill>
                  <a:srgbClr val="7030A0"/>
                </a:solidFill>
              </a:rPr>
              <a:t>učne</a:t>
            </a:r>
            <a:endParaRPr lang="sl-SI" sz="1400" dirty="0">
              <a:solidFill>
                <a:srgbClr val="7030A0"/>
              </a:solidFill>
            </a:endParaRPr>
          </a:p>
        </p:txBody>
      </p:sp>
      <p:sp>
        <p:nvSpPr>
          <p:cNvPr id="25" name="PoljeZBesedilom 24"/>
          <p:cNvSpPr txBox="1"/>
          <p:nvPr/>
        </p:nvSpPr>
        <p:spPr>
          <a:xfrm>
            <a:off x="5635892" y="2143360"/>
            <a:ext cx="2703701" cy="1169551"/>
          </a:xfrm>
          <a:prstGeom prst="rect">
            <a:avLst/>
          </a:prstGeom>
          <a:noFill/>
        </p:spPr>
        <p:txBody>
          <a:bodyPr wrap="square" rtlCol="0">
            <a:spAutoFit/>
          </a:bodyPr>
          <a:lstStyle/>
          <a:p>
            <a:pPr marL="96838" indent="-96838">
              <a:buFontTx/>
              <a:buChar char="-"/>
            </a:pPr>
            <a:r>
              <a:rPr lang="sl-SI" sz="1400">
                <a:solidFill>
                  <a:srgbClr val="7030A0"/>
                </a:solidFill>
              </a:rPr>
              <a:t>Osmišljanje znanja</a:t>
            </a:r>
          </a:p>
          <a:p>
            <a:pPr marL="96838" indent="-96838">
              <a:buFontTx/>
              <a:buChar char="-"/>
            </a:pPr>
            <a:r>
              <a:rPr lang="sl-SI" sz="1400">
                <a:solidFill>
                  <a:srgbClr val="7030A0"/>
                </a:solidFill>
              </a:rPr>
              <a:t>Razumevanje pojmov in konceptov</a:t>
            </a:r>
          </a:p>
          <a:p>
            <a:pPr marL="96838" indent="-96838">
              <a:buFontTx/>
              <a:buChar char="-"/>
            </a:pPr>
            <a:r>
              <a:rPr lang="sl-SI" sz="1400">
                <a:solidFill>
                  <a:srgbClr val="7030A0"/>
                </a:solidFill>
              </a:rPr>
              <a:t>Vključevanje  ciljev na vseh področjih učenja </a:t>
            </a:r>
          </a:p>
        </p:txBody>
      </p:sp>
      <p:sp>
        <p:nvSpPr>
          <p:cNvPr id="26" name="PoljeZBesedilom 25"/>
          <p:cNvSpPr txBox="1"/>
          <p:nvPr/>
        </p:nvSpPr>
        <p:spPr>
          <a:xfrm>
            <a:off x="5756208" y="3972160"/>
            <a:ext cx="1780883" cy="2893100"/>
          </a:xfrm>
          <a:prstGeom prst="rect">
            <a:avLst/>
          </a:prstGeom>
          <a:noFill/>
        </p:spPr>
        <p:txBody>
          <a:bodyPr wrap="square" rtlCol="0">
            <a:spAutoFit/>
          </a:bodyPr>
          <a:lstStyle/>
          <a:p>
            <a:pPr marL="96838" indent="-96838">
              <a:buFontTx/>
              <a:buChar char="-"/>
            </a:pPr>
            <a:r>
              <a:rPr lang="sl-SI" sz="1400">
                <a:solidFill>
                  <a:srgbClr val="7030A0"/>
                </a:solidFill>
              </a:rPr>
              <a:t>Postavljanje vprašanj</a:t>
            </a:r>
          </a:p>
          <a:p>
            <a:pPr marL="96838" indent="-96838">
              <a:buFontTx/>
              <a:buChar char="-"/>
            </a:pPr>
            <a:r>
              <a:rPr lang="sl-SI" sz="1400">
                <a:solidFill>
                  <a:srgbClr val="7030A0"/>
                </a:solidFill>
              </a:rPr>
              <a:t>Oblikovanje načrta, materialov, izdelka</a:t>
            </a:r>
          </a:p>
          <a:p>
            <a:pPr marL="96838" indent="-96838">
              <a:buFontTx/>
              <a:buChar char="-"/>
            </a:pPr>
            <a:r>
              <a:rPr lang="sl-SI" sz="1400">
                <a:solidFill>
                  <a:srgbClr val="7030A0"/>
                </a:solidFill>
              </a:rPr>
              <a:t>Vrednotenje lastnega dela</a:t>
            </a:r>
          </a:p>
          <a:p>
            <a:pPr marL="96838" indent="-96838">
              <a:buFontTx/>
              <a:buChar char="-"/>
            </a:pPr>
            <a:r>
              <a:rPr lang="sl-SI" sz="1400">
                <a:solidFill>
                  <a:srgbClr val="7030A0"/>
                </a:solidFill>
              </a:rPr>
              <a:t>Razvoj ustvarjalnega mišljenja</a:t>
            </a:r>
          </a:p>
          <a:p>
            <a:pPr marL="96838" indent="-96838">
              <a:buFontTx/>
              <a:buChar char="-"/>
            </a:pPr>
            <a:r>
              <a:rPr lang="sl-SI" sz="1400">
                <a:solidFill>
                  <a:srgbClr val="7030A0"/>
                </a:solidFill>
              </a:rPr>
              <a:t>Povezovanje znanja</a:t>
            </a:r>
          </a:p>
          <a:p>
            <a:endParaRPr lang="sl-SI" sz="1400">
              <a:solidFill>
                <a:srgbClr val="7030A0"/>
              </a:solidFill>
            </a:endParaRPr>
          </a:p>
        </p:txBody>
      </p:sp>
      <p:sp>
        <p:nvSpPr>
          <p:cNvPr id="27" name="Pravokotnik 26"/>
          <p:cNvSpPr/>
          <p:nvPr/>
        </p:nvSpPr>
        <p:spPr>
          <a:xfrm rot="21441758">
            <a:off x="7594644" y="6062682"/>
            <a:ext cx="1402746" cy="830997"/>
          </a:xfrm>
          <a:prstGeom prst="rect">
            <a:avLst/>
          </a:prstGeom>
          <a:solidFill>
            <a:srgbClr val="FFFFCC"/>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sl-SI" sz="1600" b="0" cap="none" spc="0">
                <a:ln w="0"/>
                <a:solidFill>
                  <a:schemeClr val="tx1"/>
                </a:solidFill>
                <a:effectLst>
                  <a:glow rad="127000">
                    <a:schemeClr val="accent1">
                      <a:alpha val="99000"/>
                    </a:schemeClr>
                  </a:glow>
                  <a:outerShdw blurRad="38100" dist="19050" dir="2700000" algn="tl" rotWithShape="0">
                    <a:schemeClr val="dk1">
                      <a:alpha val="40000"/>
                    </a:schemeClr>
                  </a:outerShdw>
                </a:effectLst>
              </a:rPr>
              <a:t>Zakaj je igra koristna pri učenju?</a:t>
            </a:r>
          </a:p>
        </p:txBody>
      </p:sp>
      <p:sp>
        <p:nvSpPr>
          <p:cNvPr id="28" name="PoljeZBesedilom 27"/>
          <p:cNvSpPr txBox="1"/>
          <p:nvPr/>
        </p:nvSpPr>
        <p:spPr>
          <a:xfrm>
            <a:off x="3146198" y="5457704"/>
            <a:ext cx="2551994" cy="1815882"/>
          </a:xfrm>
          <a:prstGeom prst="rect">
            <a:avLst/>
          </a:prstGeom>
          <a:noFill/>
        </p:spPr>
        <p:txBody>
          <a:bodyPr wrap="square" rtlCol="0">
            <a:spAutoFit/>
          </a:bodyPr>
          <a:lstStyle/>
          <a:p>
            <a:r>
              <a:rPr lang="sl-SI" sz="1400">
                <a:solidFill>
                  <a:srgbClr val="7030A0"/>
                </a:solidFill>
              </a:rPr>
              <a:t>Razvijanje:</a:t>
            </a:r>
          </a:p>
          <a:p>
            <a:pPr marL="96838" indent="-96838">
              <a:buFontTx/>
              <a:buChar char="-"/>
            </a:pPr>
            <a:r>
              <a:rPr lang="sl-SI" sz="1400">
                <a:solidFill>
                  <a:srgbClr val="7030A0"/>
                </a:solidFill>
              </a:rPr>
              <a:t>bralnih zmožnosti</a:t>
            </a:r>
          </a:p>
          <a:p>
            <a:pPr marL="96838" indent="-96838">
              <a:buFontTx/>
              <a:buChar char="-"/>
            </a:pPr>
            <a:r>
              <a:rPr lang="sl-SI" sz="1400">
                <a:solidFill>
                  <a:srgbClr val="7030A0"/>
                </a:solidFill>
              </a:rPr>
              <a:t>sporazumevalnih zmožnosti</a:t>
            </a:r>
          </a:p>
          <a:p>
            <a:pPr marL="96838" indent="-96838">
              <a:buFontTx/>
              <a:buChar char="-"/>
            </a:pPr>
            <a:r>
              <a:rPr lang="sl-SI" sz="1400">
                <a:solidFill>
                  <a:srgbClr val="7030A0"/>
                </a:solidFill>
              </a:rPr>
              <a:t>kritičnega mišljenja</a:t>
            </a:r>
          </a:p>
          <a:p>
            <a:pPr marL="96838" indent="-96838">
              <a:buFontTx/>
              <a:buChar char="-"/>
            </a:pPr>
            <a:r>
              <a:rPr lang="sl-SI" sz="1400">
                <a:solidFill>
                  <a:srgbClr val="7030A0"/>
                </a:solidFill>
              </a:rPr>
              <a:t>argumentiranja</a:t>
            </a:r>
          </a:p>
          <a:p>
            <a:pPr marL="96838" indent="-96838">
              <a:buFontTx/>
              <a:buChar char="-"/>
            </a:pPr>
            <a:r>
              <a:rPr lang="sl-SI" sz="1400">
                <a:solidFill>
                  <a:srgbClr val="7030A0"/>
                </a:solidFill>
              </a:rPr>
              <a:t>postavljanja vprašanj (radovednost).</a:t>
            </a:r>
          </a:p>
          <a:p>
            <a:endParaRPr lang="sl-SI" sz="1400">
              <a:solidFill>
                <a:srgbClr val="7030A0"/>
              </a:solidFill>
            </a:endParaRPr>
          </a:p>
        </p:txBody>
      </p:sp>
      <p:sp>
        <p:nvSpPr>
          <p:cNvPr id="29" name="PoljeZBesedilom 28"/>
          <p:cNvSpPr txBox="1"/>
          <p:nvPr/>
        </p:nvSpPr>
        <p:spPr>
          <a:xfrm>
            <a:off x="166267" y="5668838"/>
            <a:ext cx="2551994" cy="1384995"/>
          </a:xfrm>
          <a:prstGeom prst="rect">
            <a:avLst/>
          </a:prstGeom>
          <a:noFill/>
        </p:spPr>
        <p:txBody>
          <a:bodyPr wrap="square" rtlCol="0">
            <a:spAutoFit/>
          </a:bodyPr>
          <a:lstStyle/>
          <a:p>
            <a:pPr marL="95250" indent="-95250">
              <a:buFontTx/>
              <a:buChar char="-"/>
            </a:pPr>
            <a:r>
              <a:rPr lang="sl-SI" sz="1400">
                <a:solidFill>
                  <a:srgbClr val="7030A0"/>
                </a:solidFill>
              </a:rPr>
              <a:t>Organizacija časa, prostora – urnik</a:t>
            </a:r>
          </a:p>
          <a:p>
            <a:pPr marL="95250" indent="-95250">
              <a:buFontTx/>
              <a:buChar char="-"/>
            </a:pPr>
            <a:r>
              <a:rPr lang="sl-SI" sz="1400">
                <a:solidFill>
                  <a:srgbClr val="7030A0"/>
                </a:solidFill>
              </a:rPr>
              <a:t>Razumevanje in upoštevanje navodil za delo</a:t>
            </a:r>
          </a:p>
          <a:p>
            <a:pPr marL="95250" indent="-95250">
              <a:buFontTx/>
              <a:buChar char="-"/>
            </a:pPr>
            <a:r>
              <a:rPr lang="sl-SI" sz="1400">
                <a:solidFill>
                  <a:srgbClr val="7030A0"/>
                </a:solidFill>
              </a:rPr>
              <a:t>Postavljanje lastnih ciljev</a:t>
            </a:r>
          </a:p>
          <a:p>
            <a:pPr marL="95250" indent="-95250">
              <a:buFontTx/>
              <a:buChar char="-"/>
            </a:pPr>
            <a:r>
              <a:rPr lang="sl-SI" sz="1400">
                <a:solidFill>
                  <a:srgbClr val="7030A0"/>
                </a:solidFill>
              </a:rPr>
              <a:t>Spremljanje lastnega učenja</a:t>
            </a:r>
          </a:p>
        </p:txBody>
      </p:sp>
    </p:spTree>
    <p:extLst>
      <p:ext uri="{BB962C8B-B14F-4D97-AF65-F5344CB8AC3E}">
        <p14:creationId xmlns:p14="http://schemas.microsoft.com/office/powerpoint/2010/main" val="239644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6" grpId="0"/>
      <p:bldP spid="27" grpId="0" animBg="1"/>
      <p:bldP spid="28"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dressing the Gaps: Recommendations for Supporting the Long Tail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3863" y="1734527"/>
            <a:ext cx="4085388" cy="3064042"/>
          </a:xfrm>
          <a:prstGeom prst="rect">
            <a:avLst/>
          </a:prstGeom>
          <a:noFill/>
          <a:extLst>
            <a:ext uri="{909E8E84-426E-40DD-AFC4-6F175D3DCCD1}">
              <a14:hiddenFill xmlns:a14="http://schemas.microsoft.com/office/drawing/2010/main">
                <a:solidFill>
                  <a:srgbClr val="FFFFFF"/>
                </a:solidFill>
              </a14:hiddenFill>
            </a:ext>
          </a:extLst>
        </p:spPr>
      </p:pic>
      <p:sp>
        <p:nvSpPr>
          <p:cNvPr id="4" name="Naslov 1"/>
          <p:cNvSpPr>
            <a:spLocks noGrp="1"/>
          </p:cNvSpPr>
          <p:nvPr>
            <p:ph type="title"/>
          </p:nvPr>
        </p:nvSpPr>
        <p:spPr>
          <a:xfrm>
            <a:off x="216569" y="0"/>
            <a:ext cx="8229600" cy="1143000"/>
          </a:xfrm>
        </p:spPr>
        <p:txBody>
          <a:bodyPr>
            <a:normAutofit fontScale="90000"/>
          </a:bodyPr>
          <a:lstStyle/>
          <a:p>
            <a:r>
              <a:rPr lang="sl-SI" u="sng">
                <a:solidFill>
                  <a:srgbClr val="FF0000"/>
                </a:solidFill>
              </a:rPr>
              <a:t>Ne izpustimo priložnosti za analizo in refleksijo! </a:t>
            </a:r>
            <a:br>
              <a:rPr lang="sl-SI" u="sng">
                <a:solidFill>
                  <a:srgbClr val="FF0000"/>
                </a:solidFill>
              </a:rPr>
            </a:br>
            <a:r>
              <a:rPr lang="sl-SI" sz="1200" b="0">
                <a:solidFill>
                  <a:schemeClr val="tx1"/>
                </a:solidFill>
              </a:rPr>
              <a:t>(Prirejeno po gradivu R. Kranjca)</a:t>
            </a:r>
          </a:p>
        </p:txBody>
      </p:sp>
      <p:sp>
        <p:nvSpPr>
          <p:cNvPr id="5" name="Pravokotnik 4"/>
          <p:cNvSpPr/>
          <p:nvPr/>
        </p:nvSpPr>
        <p:spPr>
          <a:xfrm>
            <a:off x="2195751" y="1675706"/>
            <a:ext cx="2515298" cy="587853"/>
          </a:xfrm>
          <a:prstGeom prst="rect">
            <a:avLst/>
          </a:prstGeom>
        </p:spPr>
        <p:txBody>
          <a:bodyPr wrap="square">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Katera učna okolja so se uporabljala pri IND?</a:t>
            </a:r>
          </a:p>
        </p:txBody>
      </p:sp>
      <p:sp>
        <p:nvSpPr>
          <p:cNvPr id="6" name="Pravokotnik 5"/>
          <p:cNvSpPr/>
          <p:nvPr/>
        </p:nvSpPr>
        <p:spPr>
          <a:xfrm>
            <a:off x="4711049" y="1109334"/>
            <a:ext cx="2852549" cy="1169551"/>
          </a:xfrm>
          <a:prstGeom prst="rect">
            <a:avLst/>
          </a:prstGeom>
        </p:spPr>
        <p:txBody>
          <a:bodyPr wrap="square">
            <a:spAutoFit/>
          </a:bodyPr>
          <a:lstStyle/>
          <a:p>
            <a:r>
              <a:rPr lang="sl-SI" sz="1400">
                <a:latin typeface="Arial" panose="020B0604020202020204" pitchFamily="34" charset="0"/>
                <a:ea typeface="Arial" panose="020B0604020202020204" pitchFamily="34" charset="0"/>
              </a:rPr>
              <a:t>Na kak </a:t>
            </a:r>
            <a:r>
              <a:rPr lang="sl-SI" sz="1400" b="1">
                <a:solidFill>
                  <a:srgbClr val="00B050"/>
                </a:solidFill>
                <a:latin typeface="Arial" panose="020B0604020202020204" pitchFamily="34" charset="0"/>
                <a:ea typeface="Arial" panose="020B0604020202020204" pitchFamily="34" charset="0"/>
              </a:rPr>
              <a:t>način </a:t>
            </a:r>
            <a:r>
              <a:rPr lang="sl-SI" sz="1400">
                <a:latin typeface="Arial" panose="020B0604020202020204" pitchFamily="34" charset="0"/>
                <a:ea typeface="Arial" panose="020B0604020202020204" pitchFamily="34" charset="0"/>
              </a:rPr>
              <a:t>se je izvajal pouk na daljavo (navodila za učence, srečanja v živo, dejavnosti, dajanje povratnih informacij, oddajanje nalog, …). </a:t>
            </a:r>
            <a:endParaRPr lang="sl-SI" sz="1400"/>
          </a:p>
        </p:txBody>
      </p:sp>
      <p:sp>
        <p:nvSpPr>
          <p:cNvPr id="7" name="Pravokotnik 6"/>
          <p:cNvSpPr/>
          <p:nvPr/>
        </p:nvSpPr>
        <p:spPr>
          <a:xfrm>
            <a:off x="5827650" y="2100499"/>
            <a:ext cx="3471896" cy="835613"/>
          </a:xfrm>
          <a:prstGeom prst="rect">
            <a:avLst/>
          </a:prstGeom>
        </p:spPr>
        <p:txBody>
          <a:bodyPr wrap="square">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Kako so učitelji načrtovali </a:t>
            </a:r>
            <a:r>
              <a:rPr lang="sl-SI" sz="1400" b="1">
                <a:solidFill>
                  <a:srgbClr val="00B050"/>
                </a:solidFill>
                <a:latin typeface="Arial" panose="020B0604020202020204" pitchFamily="34" charset="0"/>
                <a:ea typeface="Arial" panose="020B0604020202020204" pitchFamily="34" charset="0"/>
              </a:rPr>
              <a:t>postopnost in </a:t>
            </a:r>
            <a:r>
              <a:rPr lang="sl-SI" sz="1400" b="1" err="1">
                <a:solidFill>
                  <a:srgbClr val="00B050"/>
                </a:solidFill>
                <a:latin typeface="Arial" panose="020B0604020202020204" pitchFamily="34" charset="0"/>
                <a:ea typeface="Arial" panose="020B0604020202020204" pitchFamily="34" charset="0"/>
              </a:rPr>
              <a:t>medpredmetnost</a:t>
            </a:r>
            <a:r>
              <a:rPr lang="sl-SI" sz="1400" b="1">
                <a:solidFill>
                  <a:srgbClr val="00B050"/>
                </a:solidFill>
                <a:latin typeface="Arial" panose="020B0604020202020204" pitchFamily="34" charset="0"/>
                <a:ea typeface="Arial" panose="020B0604020202020204" pitchFamily="34" charset="0"/>
              </a:rPr>
              <a:t> </a:t>
            </a:r>
            <a:r>
              <a:rPr lang="sl-SI" sz="1400">
                <a:latin typeface="Arial" panose="020B0604020202020204" pitchFamily="34" charset="0"/>
                <a:ea typeface="Arial" panose="020B0604020202020204" pitchFamily="34" charset="0"/>
              </a:rPr>
              <a:t>učnega procesa?</a:t>
            </a:r>
          </a:p>
        </p:txBody>
      </p:sp>
      <p:sp>
        <p:nvSpPr>
          <p:cNvPr id="8" name="Pravokotnik 7"/>
          <p:cNvSpPr/>
          <p:nvPr/>
        </p:nvSpPr>
        <p:spPr>
          <a:xfrm>
            <a:off x="5642924" y="3050652"/>
            <a:ext cx="3168830" cy="954107"/>
          </a:xfrm>
          <a:prstGeom prst="rect">
            <a:avLst/>
          </a:prstGeom>
        </p:spPr>
        <p:txBody>
          <a:bodyPr wrap="square">
            <a:spAutoFit/>
          </a:bodyPr>
          <a:lstStyle/>
          <a:p>
            <a:r>
              <a:rPr lang="sl-SI" sz="1400">
                <a:latin typeface="Arial" panose="020B0604020202020204" pitchFamily="34" charset="0"/>
                <a:ea typeface="Arial" panose="020B0604020202020204" pitchFamily="34" charset="0"/>
              </a:rPr>
              <a:t>Koliko so bili učenci </a:t>
            </a:r>
            <a:r>
              <a:rPr lang="sl-SI" sz="1400" b="1">
                <a:solidFill>
                  <a:srgbClr val="00B050"/>
                </a:solidFill>
                <a:latin typeface="Arial" panose="020B0604020202020204" pitchFamily="34" charset="0"/>
                <a:ea typeface="Arial" panose="020B0604020202020204" pitchFamily="34" charset="0"/>
              </a:rPr>
              <a:t>vključeni </a:t>
            </a:r>
            <a:r>
              <a:rPr lang="sl-SI" sz="1400">
                <a:latin typeface="Arial" panose="020B0604020202020204" pitchFamily="34" charset="0"/>
                <a:ea typeface="Arial" panose="020B0604020202020204" pitchFamily="34" charset="0"/>
              </a:rPr>
              <a:t>v celotni proces izobraževanja na daljavo (načrtovanje, kriteriji, vsebine, …)?</a:t>
            </a:r>
            <a:endParaRPr lang="sl-SI" sz="1400"/>
          </a:p>
        </p:txBody>
      </p:sp>
      <p:sp>
        <p:nvSpPr>
          <p:cNvPr id="9" name="Pravokotnik 8"/>
          <p:cNvSpPr/>
          <p:nvPr/>
        </p:nvSpPr>
        <p:spPr>
          <a:xfrm>
            <a:off x="197963" y="1459095"/>
            <a:ext cx="2359398" cy="1083374"/>
          </a:xfrm>
          <a:prstGeom prst="rect">
            <a:avLst/>
          </a:prstGeom>
        </p:spPr>
        <p:txBody>
          <a:bodyPr wrap="square">
            <a:spAutoFit/>
          </a:bodyPr>
          <a:lstStyle/>
          <a:p>
            <a:pPr lvl="1">
              <a:lnSpc>
                <a:spcPct val="115000"/>
              </a:lnSpc>
              <a:spcAft>
                <a:spcPts val="0"/>
              </a:spcAft>
            </a:pPr>
            <a:r>
              <a:rPr lang="sl-SI" sz="1400" dirty="0">
                <a:latin typeface="Arial" panose="020B0604020202020204" pitchFamily="34" charset="0"/>
                <a:ea typeface="Arial" panose="020B0604020202020204" pitchFamily="34" charset="0"/>
              </a:rPr>
              <a:t>Ali je bil </a:t>
            </a:r>
            <a:r>
              <a:rPr lang="sl-SI" sz="1400" b="1" dirty="0">
                <a:solidFill>
                  <a:srgbClr val="00B050"/>
                </a:solidFill>
                <a:latin typeface="Arial" panose="020B0604020202020204" pitchFamily="34" charset="0"/>
                <a:ea typeface="Arial" panose="020B0604020202020204" pitchFamily="34" charset="0"/>
              </a:rPr>
              <a:t>urnik</a:t>
            </a:r>
            <a:r>
              <a:rPr lang="sl-SI" sz="1400" dirty="0">
                <a:latin typeface="Arial" panose="020B0604020202020204" pitchFamily="34" charset="0"/>
                <a:ea typeface="Arial" panose="020B0604020202020204" pitchFamily="34" charset="0"/>
              </a:rPr>
              <a:t> izvedbe izobraževanja na daljavo optimalen?</a:t>
            </a:r>
          </a:p>
        </p:txBody>
      </p:sp>
      <p:sp>
        <p:nvSpPr>
          <p:cNvPr id="10" name="Pravokotnik 9"/>
          <p:cNvSpPr/>
          <p:nvPr/>
        </p:nvSpPr>
        <p:spPr>
          <a:xfrm>
            <a:off x="240869" y="2346662"/>
            <a:ext cx="3134278" cy="1083374"/>
          </a:xfrm>
          <a:prstGeom prst="rect">
            <a:avLst/>
          </a:prstGeom>
        </p:spPr>
        <p:txBody>
          <a:bodyPr wrap="square">
            <a:spAutoFit/>
          </a:bodyPr>
          <a:lstStyle/>
          <a:p>
            <a:pPr marL="742950" lvl="1" indent="-285750">
              <a:lnSpc>
                <a:spcPct val="115000"/>
              </a:lnSpc>
              <a:spcAft>
                <a:spcPts val="0"/>
              </a:spcAft>
              <a:buFont typeface="Arial" panose="020B0604020202020204" pitchFamily="34" charset="0"/>
              <a:buChar char="○"/>
            </a:pPr>
            <a:endParaRPr lang="sl-SI" sz="1400" dirty="0">
              <a:latin typeface="Arial" panose="020B0604020202020204" pitchFamily="34" charset="0"/>
              <a:ea typeface="Arial" panose="020B0604020202020204" pitchFamily="34" charset="0"/>
            </a:endParaRPr>
          </a:p>
          <a:p>
            <a:pPr lvl="1">
              <a:lnSpc>
                <a:spcPct val="115000"/>
              </a:lnSpc>
              <a:spcAft>
                <a:spcPts val="0"/>
              </a:spcAft>
            </a:pPr>
            <a:r>
              <a:rPr lang="sl-SI" sz="1400" dirty="0">
                <a:latin typeface="Arial" panose="020B0604020202020204" pitchFamily="34" charset="0"/>
                <a:ea typeface="Arial" panose="020B0604020202020204" pitchFamily="34" charset="0"/>
              </a:rPr>
              <a:t>Kako je bilo poskrbljeno za ustrezno </a:t>
            </a:r>
            <a:r>
              <a:rPr lang="sl-SI" sz="1400" b="1" dirty="0">
                <a:solidFill>
                  <a:srgbClr val="00B050"/>
                </a:solidFill>
                <a:latin typeface="Arial" panose="020B0604020202020204" pitchFamily="34" charset="0"/>
                <a:ea typeface="Arial" panose="020B0604020202020204" pitchFamily="34" charset="0"/>
              </a:rPr>
              <a:t>obremenitev</a:t>
            </a:r>
            <a:r>
              <a:rPr lang="sl-SI" sz="1400" dirty="0">
                <a:latin typeface="Arial" panose="020B0604020202020204" pitchFamily="34" charset="0"/>
                <a:ea typeface="Arial" panose="020B0604020202020204" pitchFamily="34" charset="0"/>
              </a:rPr>
              <a:t> učencev?</a:t>
            </a:r>
          </a:p>
        </p:txBody>
      </p:sp>
      <p:sp>
        <p:nvSpPr>
          <p:cNvPr id="11" name="Pravokotnik 10"/>
          <p:cNvSpPr/>
          <p:nvPr/>
        </p:nvSpPr>
        <p:spPr>
          <a:xfrm>
            <a:off x="53742" y="3366299"/>
            <a:ext cx="2647841" cy="1083374"/>
          </a:xfrm>
          <a:prstGeom prst="rect">
            <a:avLst/>
          </a:prstGeom>
        </p:spPr>
        <p:txBody>
          <a:bodyPr wrap="square">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Kako se je šola odzvala v primeru učencev, ki </a:t>
            </a:r>
            <a:r>
              <a:rPr lang="sl-SI" sz="1400" b="1">
                <a:solidFill>
                  <a:srgbClr val="00B050"/>
                </a:solidFill>
                <a:latin typeface="Arial" panose="020B0604020202020204" pitchFamily="34" charset="0"/>
                <a:ea typeface="Arial" panose="020B0604020202020204" pitchFamily="34" charset="0"/>
              </a:rPr>
              <a:t>niso</a:t>
            </a:r>
            <a:r>
              <a:rPr lang="sl-SI" sz="1400">
                <a:latin typeface="Arial" panose="020B0604020202020204" pitchFamily="34" charset="0"/>
                <a:ea typeface="Arial" panose="020B0604020202020204" pitchFamily="34" charset="0"/>
              </a:rPr>
              <a:t> znali, zmogli ali hoteli sodelovati?</a:t>
            </a:r>
          </a:p>
        </p:txBody>
      </p:sp>
      <p:sp>
        <p:nvSpPr>
          <p:cNvPr id="12" name="Pravokotnik 11"/>
          <p:cNvSpPr/>
          <p:nvPr/>
        </p:nvSpPr>
        <p:spPr>
          <a:xfrm>
            <a:off x="4788569" y="3996204"/>
            <a:ext cx="4572000" cy="587853"/>
          </a:xfrm>
          <a:prstGeom prst="rect">
            <a:avLst/>
          </a:prstGeom>
        </p:spPr>
        <p:txBody>
          <a:bodyPr>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Kako so </a:t>
            </a:r>
            <a:r>
              <a:rPr lang="sl-SI" sz="1400" b="1">
                <a:solidFill>
                  <a:srgbClr val="00B050"/>
                </a:solidFill>
                <a:latin typeface="Arial" panose="020B0604020202020204" pitchFamily="34" charset="0"/>
                <a:ea typeface="Arial" panose="020B0604020202020204" pitchFamily="34" charset="0"/>
              </a:rPr>
              <a:t>učitelji </a:t>
            </a:r>
            <a:r>
              <a:rPr lang="sl-SI" sz="1400">
                <a:latin typeface="Arial" panose="020B0604020202020204" pitchFamily="34" charset="0"/>
                <a:ea typeface="Arial" panose="020B0604020202020204" pitchFamily="34" charset="0"/>
              </a:rPr>
              <a:t>vključevali dejavnosti na različnih ravneh zahtevnosti?</a:t>
            </a:r>
          </a:p>
        </p:txBody>
      </p:sp>
      <p:sp>
        <p:nvSpPr>
          <p:cNvPr id="13" name="Pravokotnik 12"/>
          <p:cNvSpPr/>
          <p:nvPr/>
        </p:nvSpPr>
        <p:spPr>
          <a:xfrm>
            <a:off x="-171818" y="4385936"/>
            <a:ext cx="3865513" cy="1331134"/>
          </a:xfrm>
          <a:prstGeom prst="rect">
            <a:avLst/>
          </a:prstGeom>
        </p:spPr>
        <p:txBody>
          <a:bodyPr wrap="square">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Kako je bilo poskrbljeno za </a:t>
            </a:r>
            <a:r>
              <a:rPr lang="sl-SI" sz="1400" b="1">
                <a:solidFill>
                  <a:srgbClr val="00B050"/>
                </a:solidFill>
                <a:latin typeface="Arial" panose="020B0604020202020204" pitchFamily="34" charset="0"/>
                <a:ea typeface="Arial" panose="020B0604020202020204" pitchFamily="34" charset="0"/>
              </a:rPr>
              <a:t>diferenciacijo</a:t>
            </a:r>
            <a:r>
              <a:rPr lang="sl-SI" sz="1400">
                <a:latin typeface="Arial" panose="020B0604020202020204" pitchFamily="34" charset="0"/>
                <a:ea typeface="Arial" panose="020B0604020202020204" pitchFamily="34" charset="0"/>
              </a:rPr>
              <a:t> (izbirnost, samostojnost, razlike med učenci, specifične skupine otrok - priseljenci, PP, Romi, nadarjeni, …).</a:t>
            </a:r>
          </a:p>
        </p:txBody>
      </p:sp>
      <p:sp>
        <p:nvSpPr>
          <p:cNvPr id="14" name="Pravokotnik 13"/>
          <p:cNvSpPr/>
          <p:nvPr/>
        </p:nvSpPr>
        <p:spPr>
          <a:xfrm>
            <a:off x="197963" y="5288157"/>
            <a:ext cx="3554646" cy="1578894"/>
          </a:xfrm>
          <a:prstGeom prst="rect">
            <a:avLst/>
          </a:prstGeom>
        </p:spPr>
        <p:txBody>
          <a:bodyPr wrap="square">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Kako se je pomagalo učencem (in morebiti staršem), ki niso imeli znanja za uporabo IKT ali pa niso imeli </a:t>
            </a:r>
            <a:r>
              <a:rPr lang="sl-SI" sz="1400" b="1">
                <a:solidFill>
                  <a:srgbClr val="00B050"/>
                </a:solidFill>
                <a:latin typeface="Arial" panose="020B0604020202020204" pitchFamily="34" charset="0"/>
                <a:ea typeface="Arial" panose="020B0604020202020204" pitchFamily="34" charset="0"/>
              </a:rPr>
              <a:t>tehničnih možnosti </a:t>
            </a:r>
            <a:r>
              <a:rPr lang="sl-SI" sz="1400">
                <a:latin typeface="Arial" panose="020B0604020202020204" pitchFamily="34" charset="0"/>
                <a:ea typeface="Arial" panose="020B0604020202020204" pitchFamily="34" charset="0"/>
              </a:rPr>
              <a:t>za spremljanje izobraževanja na daljavo?</a:t>
            </a:r>
          </a:p>
        </p:txBody>
      </p:sp>
      <p:sp>
        <p:nvSpPr>
          <p:cNvPr id="15" name="Pravokotnik 14"/>
          <p:cNvSpPr/>
          <p:nvPr/>
        </p:nvSpPr>
        <p:spPr>
          <a:xfrm>
            <a:off x="5827650" y="5838079"/>
            <a:ext cx="3344779" cy="340093"/>
          </a:xfrm>
          <a:prstGeom prst="rect">
            <a:avLst/>
          </a:prstGeom>
        </p:spPr>
        <p:txBody>
          <a:bodyPr wrap="square">
            <a:spAutoFit/>
          </a:bodyPr>
          <a:lstStyle/>
          <a:p>
            <a:pPr lvl="1">
              <a:lnSpc>
                <a:spcPct val="115000"/>
              </a:lnSpc>
              <a:spcAft>
                <a:spcPts val="0"/>
              </a:spcAft>
            </a:pPr>
            <a:endParaRPr lang="sl-SI" sz="1400">
              <a:latin typeface="Arial" panose="020B0604020202020204" pitchFamily="34" charset="0"/>
              <a:ea typeface="Arial" panose="020B0604020202020204" pitchFamily="34" charset="0"/>
            </a:endParaRPr>
          </a:p>
        </p:txBody>
      </p:sp>
      <p:sp>
        <p:nvSpPr>
          <p:cNvPr id="16" name="Pravokotnik 15"/>
          <p:cNvSpPr/>
          <p:nvPr/>
        </p:nvSpPr>
        <p:spPr>
          <a:xfrm>
            <a:off x="2504049" y="6085840"/>
            <a:ext cx="3377523" cy="587853"/>
          </a:xfrm>
          <a:prstGeom prst="rect">
            <a:avLst/>
          </a:prstGeom>
          <a:solidFill>
            <a:schemeClr val="bg1"/>
          </a:solidFill>
        </p:spPr>
        <p:txBody>
          <a:bodyPr wrap="square">
            <a:spAutoFit/>
          </a:bodyPr>
          <a:lstStyle/>
          <a:p>
            <a:pPr lvl="1">
              <a:lnSpc>
                <a:spcPct val="115000"/>
              </a:lnSpc>
              <a:spcAft>
                <a:spcPts val="0"/>
              </a:spcAft>
            </a:pPr>
            <a:r>
              <a:rPr lang="sl-SI" sz="1400">
                <a:latin typeface="Arial" panose="020B0604020202020204" pitchFamily="34" charset="0"/>
                <a:ea typeface="Arial" panose="020B0604020202020204" pitchFamily="34" charset="0"/>
              </a:rPr>
              <a:t>Kako je potekala pomoč učiteljem, ki še niso bili vešči </a:t>
            </a:r>
            <a:r>
              <a:rPr lang="sl-SI" sz="1400" b="1">
                <a:solidFill>
                  <a:srgbClr val="00B050"/>
                </a:solidFill>
                <a:latin typeface="Arial" panose="020B0604020202020204" pitchFamily="34" charset="0"/>
                <a:ea typeface="Arial" panose="020B0604020202020204" pitchFamily="34" charset="0"/>
              </a:rPr>
              <a:t>uporabe IKT</a:t>
            </a:r>
            <a:r>
              <a:rPr lang="sl-SI" sz="1400">
                <a:latin typeface="Arial" panose="020B0604020202020204" pitchFamily="34" charset="0"/>
                <a:ea typeface="Arial" panose="020B0604020202020204" pitchFamily="34" charset="0"/>
              </a:rPr>
              <a:t>?</a:t>
            </a:r>
          </a:p>
        </p:txBody>
      </p:sp>
      <p:sp>
        <p:nvSpPr>
          <p:cNvPr id="17" name="Pravokotnik 16"/>
          <p:cNvSpPr/>
          <p:nvPr/>
        </p:nvSpPr>
        <p:spPr>
          <a:xfrm>
            <a:off x="5478761" y="4623785"/>
            <a:ext cx="3653102" cy="835613"/>
          </a:xfrm>
          <a:prstGeom prst="rect">
            <a:avLst/>
          </a:prstGeom>
        </p:spPr>
        <p:txBody>
          <a:bodyPr wrap="square">
            <a:spAutoFit/>
          </a:bodyPr>
          <a:lstStyle/>
          <a:p>
            <a:pPr lvl="1">
              <a:lnSpc>
                <a:spcPct val="115000"/>
              </a:lnSpc>
            </a:pPr>
            <a:r>
              <a:rPr lang="sl-SI" sz="1400">
                <a:latin typeface="Arial" panose="020B0604020202020204" pitchFamily="34" charset="0"/>
                <a:ea typeface="Arial" panose="020B0604020202020204" pitchFamily="34" charset="0"/>
              </a:rPr>
              <a:t>Kako so učitelji poskrbeli za </a:t>
            </a:r>
            <a:r>
              <a:rPr lang="sl-SI" sz="1400" b="1">
                <a:solidFill>
                  <a:srgbClr val="00B050"/>
                </a:solidFill>
                <a:latin typeface="Arial" panose="020B0604020202020204" pitchFamily="34" charset="0"/>
                <a:ea typeface="Arial" panose="020B0604020202020204" pitchFamily="34" charset="0"/>
              </a:rPr>
              <a:t>dobro počutje, zdravje in vzdrževanje socialnih stikov</a:t>
            </a:r>
            <a:r>
              <a:rPr lang="sl-SI" sz="1400">
                <a:latin typeface="Arial" panose="020B0604020202020204" pitchFamily="34" charset="0"/>
                <a:ea typeface="Arial" panose="020B0604020202020204" pitchFamily="34" charset="0"/>
              </a:rPr>
              <a:t>? </a:t>
            </a:r>
          </a:p>
        </p:txBody>
      </p:sp>
      <p:sp>
        <p:nvSpPr>
          <p:cNvPr id="18" name="Pravokotnik 17"/>
          <p:cNvSpPr/>
          <p:nvPr/>
        </p:nvSpPr>
        <p:spPr>
          <a:xfrm>
            <a:off x="4437572" y="5241992"/>
            <a:ext cx="3852187" cy="835613"/>
          </a:xfrm>
          <a:prstGeom prst="rect">
            <a:avLst/>
          </a:prstGeom>
        </p:spPr>
        <p:txBody>
          <a:bodyPr wrap="square">
            <a:spAutoFit/>
          </a:bodyPr>
          <a:lstStyle/>
          <a:p>
            <a:pPr lvl="1">
              <a:lnSpc>
                <a:spcPct val="115000"/>
              </a:lnSpc>
            </a:pPr>
            <a:r>
              <a:rPr lang="sl-SI" sz="1400">
                <a:latin typeface="Arial" panose="020B0604020202020204" pitchFamily="34" charset="0"/>
                <a:ea typeface="Arial" panose="020B0604020202020204" pitchFamily="34" charset="0"/>
              </a:rPr>
              <a:t>Koliko so učitelji spodbujali </a:t>
            </a:r>
            <a:r>
              <a:rPr lang="sl-SI" sz="1400" b="1">
                <a:solidFill>
                  <a:srgbClr val="00B050"/>
                </a:solidFill>
                <a:latin typeface="Arial" panose="020B0604020202020204" pitchFamily="34" charset="0"/>
                <a:ea typeface="Arial" panose="020B0604020202020204" pitchFamily="34" charset="0"/>
              </a:rPr>
              <a:t>samorefleksije,</a:t>
            </a:r>
            <a:r>
              <a:rPr lang="sl-SI" sz="1400">
                <a:latin typeface="Arial" panose="020B0604020202020204" pitchFamily="34" charset="0"/>
                <a:ea typeface="Arial" panose="020B0604020202020204" pitchFamily="34" charset="0"/>
              </a:rPr>
              <a:t> vrstniške povratne informacije in sodelovanje?</a:t>
            </a:r>
          </a:p>
        </p:txBody>
      </p:sp>
      <p:pic>
        <p:nvPicPr>
          <p:cNvPr id="21" name="Slika 20">
            <a:hlinkClick r:id="rId4"/>
          </p:cNvPr>
          <p:cNvPicPr>
            <a:picLocks noChangeAspect="1"/>
          </p:cNvPicPr>
          <p:nvPr/>
        </p:nvPicPr>
        <p:blipFill>
          <a:blip r:embed="rId5"/>
          <a:stretch>
            <a:fillRect/>
          </a:stretch>
        </p:blipFill>
        <p:spPr>
          <a:xfrm>
            <a:off x="7603465" y="366273"/>
            <a:ext cx="1444877" cy="2395936"/>
          </a:xfrm>
          <a:prstGeom prst="rect">
            <a:avLst/>
          </a:prstGeom>
        </p:spPr>
      </p:pic>
      <p:pic>
        <p:nvPicPr>
          <p:cNvPr id="19" name="Picture 4" descr="Bouncing Ball.gif (250×300)"/>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8036884" y="-162701"/>
            <a:ext cx="818570" cy="130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82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6" name="Slika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736951">
            <a:off x="4317430" y="5617611"/>
            <a:ext cx="1468415" cy="1000341"/>
          </a:xfrm>
          <a:prstGeom prst="rect">
            <a:avLst/>
          </a:prstGeom>
        </p:spPr>
      </p:pic>
      <p:sp>
        <p:nvSpPr>
          <p:cNvPr id="114" name="Google Shape;114;p17"/>
          <p:cNvSpPr txBox="1"/>
          <p:nvPr/>
        </p:nvSpPr>
        <p:spPr>
          <a:xfrm>
            <a:off x="6194114" y="4560940"/>
            <a:ext cx="2215350" cy="830499"/>
          </a:xfrm>
          <a:prstGeom prst="rect">
            <a:avLst/>
          </a:prstGeom>
          <a:solidFill>
            <a:srgbClr val="CCFF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a:latin typeface="Calibri"/>
                <a:ea typeface="Calibri"/>
                <a:cs typeface="Calibri"/>
                <a:sym typeface="Calibri"/>
              </a:rPr>
              <a:t>iskanje verodostojnih informacij o izpeljavi izobraževanja na daljavo </a:t>
            </a:r>
            <a:endParaRPr sz="1600">
              <a:latin typeface="Calibri"/>
              <a:ea typeface="Calibri"/>
              <a:cs typeface="Calibri"/>
              <a:sym typeface="Calibri"/>
            </a:endParaRPr>
          </a:p>
        </p:txBody>
      </p:sp>
      <p:sp>
        <p:nvSpPr>
          <p:cNvPr id="115" name="Google Shape;115;p17"/>
          <p:cNvSpPr txBox="1"/>
          <p:nvPr/>
        </p:nvSpPr>
        <p:spPr>
          <a:xfrm>
            <a:off x="3387111" y="2715950"/>
            <a:ext cx="2176718" cy="1025818"/>
          </a:xfrm>
          <a:prstGeom prst="rect">
            <a:avLst/>
          </a:prstGeom>
          <a:solidFill>
            <a:srgbClr val="FFCC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dirty="0">
                <a:latin typeface="Calibri"/>
                <a:ea typeface="Calibri"/>
                <a:cs typeface="Calibri"/>
                <a:sym typeface="Calibri"/>
              </a:rPr>
              <a:t>presoja primernih digitalnih orodij glede na </a:t>
            </a:r>
            <a:r>
              <a:rPr lang="sl-SI" sz="1600" dirty="0" smtClean="0">
                <a:latin typeface="Calibri"/>
                <a:ea typeface="Calibri"/>
                <a:cs typeface="Calibri"/>
                <a:sym typeface="Calibri"/>
              </a:rPr>
              <a:t> njihove </a:t>
            </a:r>
            <a:r>
              <a:rPr lang="sl-SI" sz="1600" dirty="0">
                <a:latin typeface="Calibri"/>
                <a:ea typeface="Calibri"/>
                <a:cs typeface="Calibri"/>
                <a:sym typeface="Calibri"/>
              </a:rPr>
              <a:t>izkušnje</a:t>
            </a:r>
            <a:endParaRPr sz="1600" dirty="0">
              <a:latin typeface="Calibri"/>
              <a:ea typeface="Calibri"/>
              <a:cs typeface="Calibri"/>
              <a:sym typeface="Calibri"/>
            </a:endParaRPr>
          </a:p>
        </p:txBody>
      </p:sp>
      <p:sp>
        <p:nvSpPr>
          <p:cNvPr id="116" name="Google Shape;116;p17"/>
          <p:cNvSpPr txBox="1"/>
          <p:nvPr/>
        </p:nvSpPr>
        <p:spPr>
          <a:xfrm>
            <a:off x="6164413" y="2585467"/>
            <a:ext cx="2245051" cy="1846400"/>
          </a:xfrm>
          <a:prstGeom prst="rect">
            <a:avLst/>
          </a:prstGeom>
          <a:solidFill>
            <a:srgbClr val="CCFF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dirty="0">
                <a:latin typeface="Calibri"/>
                <a:ea typeface="Calibri"/>
                <a:cs typeface="Calibri"/>
                <a:sym typeface="Calibri"/>
              </a:rPr>
              <a:t>vzpostavitev in vzdrževanje stika z </a:t>
            </a:r>
            <a:r>
              <a:rPr lang="sl-SI" sz="1600" dirty="0" smtClean="0">
                <a:latin typeface="Calibri"/>
                <a:ea typeface="Calibri"/>
                <a:cs typeface="Calibri"/>
                <a:sym typeface="Calibri"/>
              </a:rPr>
              <a:t>dijaki na </a:t>
            </a:r>
            <a:r>
              <a:rPr lang="sl-SI" sz="1600" dirty="0">
                <a:latin typeface="Calibri"/>
                <a:ea typeface="Calibri"/>
                <a:cs typeface="Calibri"/>
                <a:sym typeface="Calibri"/>
              </a:rPr>
              <a:t>daljavo (neformalni pogovori, načrtovanje šolskega dela, skupno oblikovanje kriterijev, povratna informacija, refleksija …)</a:t>
            </a:r>
            <a:endParaRPr sz="1600" dirty="0">
              <a:latin typeface="Calibri"/>
              <a:ea typeface="Calibri"/>
              <a:cs typeface="Calibri"/>
              <a:sym typeface="Calibri"/>
            </a:endParaRPr>
          </a:p>
        </p:txBody>
      </p:sp>
      <p:sp>
        <p:nvSpPr>
          <p:cNvPr id="117" name="Google Shape;117;p17"/>
          <p:cNvSpPr txBox="1"/>
          <p:nvPr/>
        </p:nvSpPr>
        <p:spPr>
          <a:xfrm>
            <a:off x="3387112" y="4877662"/>
            <a:ext cx="2176718" cy="569899"/>
          </a:xfrm>
          <a:prstGeom prst="rect">
            <a:avLst/>
          </a:prstGeom>
          <a:solidFill>
            <a:srgbClr val="FFCC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a:latin typeface="Calibri"/>
                <a:ea typeface="Calibri"/>
                <a:cs typeface="Calibri"/>
                <a:sym typeface="Calibri"/>
              </a:rPr>
              <a:t>kritična presoja pripravljenih e-gradiv in posnetkov </a:t>
            </a:r>
            <a:endParaRPr sz="1600">
              <a:latin typeface="Calibri"/>
              <a:ea typeface="Calibri"/>
              <a:cs typeface="Calibri"/>
              <a:sym typeface="Calibri"/>
            </a:endParaRPr>
          </a:p>
        </p:txBody>
      </p:sp>
      <p:sp>
        <p:nvSpPr>
          <p:cNvPr id="118" name="Google Shape;118;p17"/>
          <p:cNvSpPr txBox="1"/>
          <p:nvPr/>
        </p:nvSpPr>
        <p:spPr>
          <a:xfrm>
            <a:off x="894086" y="2662854"/>
            <a:ext cx="2215350" cy="776985"/>
          </a:xfrm>
          <a:prstGeom prst="rect">
            <a:avLst/>
          </a:prstGeom>
          <a:solidFill>
            <a:srgbClr val="FFFF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dirty="0">
                <a:latin typeface="Calibri"/>
                <a:ea typeface="Calibri"/>
                <a:cs typeface="Calibri"/>
                <a:sym typeface="Calibri"/>
              </a:rPr>
              <a:t>poznavanje digitalnih orodij in njihova uporaba (pri pouku </a:t>
            </a:r>
            <a:r>
              <a:rPr lang="sl-SI" sz="1600" dirty="0" smtClean="0">
                <a:latin typeface="Calibri"/>
                <a:ea typeface="Calibri"/>
                <a:cs typeface="Calibri"/>
                <a:sym typeface="Calibri"/>
              </a:rPr>
              <a:t>v  </a:t>
            </a:r>
            <a:r>
              <a:rPr lang="sl-SI" sz="1600" dirty="0">
                <a:latin typeface="Calibri"/>
                <a:ea typeface="Calibri"/>
                <a:cs typeface="Calibri"/>
                <a:sym typeface="Calibri"/>
              </a:rPr>
              <a:t>šoli in na daljavo)</a:t>
            </a:r>
            <a:endParaRPr sz="1600" dirty="0">
              <a:latin typeface="Calibri"/>
              <a:ea typeface="Calibri"/>
              <a:cs typeface="Calibri"/>
              <a:sym typeface="Calibri"/>
            </a:endParaRPr>
          </a:p>
        </p:txBody>
      </p:sp>
      <p:sp>
        <p:nvSpPr>
          <p:cNvPr id="119" name="Google Shape;119;p17"/>
          <p:cNvSpPr txBox="1"/>
          <p:nvPr/>
        </p:nvSpPr>
        <p:spPr>
          <a:xfrm>
            <a:off x="894086" y="3606210"/>
            <a:ext cx="2215350" cy="922001"/>
          </a:xfrm>
          <a:prstGeom prst="rect">
            <a:avLst/>
          </a:prstGeom>
          <a:solidFill>
            <a:srgbClr val="FFFF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a:latin typeface="Calibri"/>
                <a:ea typeface="Calibri"/>
                <a:cs typeface="Calibri"/>
                <a:sym typeface="Calibri"/>
              </a:rPr>
              <a:t>popis/pridobivanje podatkov o razpoložljivosti strojne/računalniške opreme</a:t>
            </a:r>
            <a:endParaRPr sz="1600">
              <a:latin typeface="Calibri"/>
              <a:ea typeface="Calibri"/>
              <a:cs typeface="Calibri"/>
              <a:sym typeface="Calibri"/>
            </a:endParaRPr>
          </a:p>
        </p:txBody>
      </p:sp>
      <p:sp>
        <p:nvSpPr>
          <p:cNvPr id="120" name="Google Shape;120;p17"/>
          <p:cNvSpPr txBox="1"/>
          <p:nvPr/>
        </p:nvSpPr>
        <p:spPr>
          <a:xfrm>
            <a:off x="894086" y="4661880"/>
            <a:ext cx="2215350" cy="776985"/>
          </a:xfrm>
          <a:prstGeom prst="rect">
            <a:avLst/>
          </a:prstGeom>
          <a:solidFill>
            <a:srgbClr val="FFFF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dirty="0">
                <a:latin typeface="Calibri"/>
                <a:ea typeface="Calibri"/>
                <a:cs typeface="Calibri"/>
                <a:sym typeface="Calibri"/>
              </a:rPr>
              <a:t>preverjanje digitalnih kompetenc učiteljev in </a:t>
            </a:r>
            <a:r>
              <a:rPr lang="sl-SI" sz="1600" dirty="0" smtClean="0">
                <a:latin typeface="Calibri"/>
                <a:ea typeface="Calibri"/>
                <a:cs typeface="Calibri"/>
                <a:sym typeface="Calibri"/>
              </a:rPr>
              <a:t>dijakov</a:t>
            </a:r>
            <a:endParaRPr sz="1600" dirty="0">
              <a:latin typeface="Calibri"/>
              <a:ea typeface="Calibri"/>
              <a:cs typeface="Calibri"/>
              <a:sym typeface="Calibri"/>
            </a:endParaRPr>
          </a:p>
        </p:txBody>
      </p:sp>
      <p:sp>
        <p:nvSpPr>
          <p:cNvPr id="121" name="Google Shape;121;p17"/>
          <p:cNvSpPr txBox="1"/>
          <p:nvPr/>
        </p:nvSpPr>
        <p:spPr>
          <a:xfrm>
            <a:off x="3387111" y="3879479"/>
            <a:ext cx="2186114" cy="888427"/>
          </a:xfrm>
          <a:prstGeom prst="rect">
            <a:avLst/>
          </a:prstGeom>
          <a:solidFill>
            <a:srgbClr val="FFCC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dirty="0">
                <a:latin typeface="Calibri"/>
                <a:ea typeface="Calibri"/>
                <a:cs typeface="Calibri"/>
                <a:sym typeface="Calibri"/>
              </a:rPr>
              <a:t>načrtovanje nalog/dejavnosti za izgrajevanje znanja  </a:t>
            </a:r>
            <a:r>
              <a:rPr lang="sl-SI" sz="1600" dirty="0" smtClean="0">
                <a:latin typeface="Calibri"/>
                <a:ea typeface="Calibri"/>
                <a:cs typeface="Calibri"/>
                <a:sym typeface="Calibri"/>
              </a:rPr>
              <a:t>dijakov</a:t>
            </a:r>
            <a:endParaRPr sz="1600" dirty="0">
              <a:latin typeface="Calibri"/>
              <a:ea typeface="Calibri"/>
              <a:cs typeface="Calibri"/>
              <a:sym typeface="Calibri"/>
            </a:endParaRPr>
          </a:p>
        </p:txBody>
      </p:sp>
      <p:sp>
        <p:nvSpPr>
          <p:cNvPr id="122" name="Google Shape;122;p17"/>
          <p:cNvSpPr txBox="1"/>
          <p:nvPr/>
        </p:nvSpPr>
        <p:spPr>
          <a:xfrm>
            <a:off x="894085" y="1851375"/>
            <a:ext cx="2138850" cy="67165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dirty="0">
                <a:latin typeface="Calibri"/>
                <a:ea typeface="Calibri"/>
                <a:cs typeface="Calibri"/>
                <a:sym typeface="Calibri"/>
              </a:rPr>
              <a:t>PRIDOBIVANJE INFORMACIJ IN ZNANJE</a:t>
            </a:r>
            <a:endParaRPr dirty="0">
              <a:latin typeface="Calibri"/>
              <a:ea typeface="Calibri"/>
              <a:cs typeface="Calibri"/>
              <a:sym typeface="Calibri"/>
            </a:endParaRPr>
          </a:p>
        </p:txBody>
      </p:sp>
      <p:sp>
        <p:nvSpPr>
          <p:cNvPr id="123" name="Google Shape;123;p17"/>
          <p:cNvSpPr txBox="1"/>
          <p:nvPr/>
        </p:nvSpPr>
        <p:spPr>
          <a:xfrm>
            <a:off x="3387112" y="1881031"/>
            <a:ext cx="2176717" cy="641995"/>
          </a:xfrm>
          <a:prstGeom prst="rect">
            <a:avLst/>
          </a:prstGeom>
          <a:solidFill>
            <a:srgbClr val="FFC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a:latin typeface="Calibri"/>
                <a:ea typeface="Calibri"/>
                <a:cs typeface="Calibri"/>
                <a:sym typeface="Calibri"/>
              </a:rPr>
              <a:t>DELO V ŠOLI</a:t>
            </a:r>
            <a:endParaRPr>
              <a:latin typeface="Calibri"/>
              <a:ea typeface="Calibri"/>
              <a:cs typeface="Calibri"/>
              <a:sym typeface="Calibri"/>
            </a:endParaRPr>
          </a:p>
        </p:txBody>
      </p:sp>
      <p:sp>
        <p:nvSpPr>
          <p:cNvPr id="124" name="Google Shape;124;p17"/>
          <p:cNvSpPr txBox="1"/>
          <p:nvPr/>
        </p:nvSpPr>
        <p:spPr>
          <a:xfrm>
            <a:off x="6194114" y="1869679"/>
            <a:ext cx="2215350" cy="664696"/>
          </a:xfrm>
          <a:prstGeom prst="rect">
            <a:avLst/>
          </a:prstGeom>
          <a:solidFill>
            <a:srgbClr val="92D05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a:latin typeface="Calibri"/>
                <a:ea typeface="Calibri"/>
                <a:cs typeface="Calibri"/>
                <a:sym typeface="Calibri"/>
              </a:rPr>
              <a:t>POUK  NA DALJAVO</a:t>
            </a:r>
            <a:endParaRPr>
              <a:latin typeface="Calibri"/>
              <a:ea typeface="Calibri"/>
              <a:cs typeface="Calibri"/>
              <a:sym typeface="Calibri"/>
            </a:endParaRPr>
          </a:p>
        </p:txBody>
      </p:sp>
      <p:sp>
        <p:nvSpPr>
          <p:cNvPr id="2" name="Naslov 1"/>
          <p:cNvSpPr>
            <a:spLocks noGrp="1"/>
          </p:cNvSpPr>
          <p:nvPr>
            <p:ph type="title"/>
          </p:nvPr>
        </p:nvSpPr>
        <p:spPr>
          <a:xfrm>
            <a:off x="1109563" y="36948"/>
            <a:ext cx="7543800" cy="1450757"/>
          </a:xfrm>
        </p:spPr>
        <p:txBody>
          <a:bodyPr/>
          <a:lstStyle/>
          <a:p>
            <a:r>
              <a:rPr lang="sl-SI" dirty="0" smtClean="0">
                <a:solidFill>
                  <a:srgbClr val="92D050"/>
                </a:solidFill>
              </a:rPr>
              <a:t>Aktualni didaktični izzivi</a:t>
            </a:r>
            <a:endParaRPr lang="sl-SI" dirty="0">
              <a:solidFill>
                <a:srgbClr val="92D050"/>
              </a:solidFill>
            </a:endParaRPr>
          </a:p>
        </p:txBody>
      </p:sp>
      <p:pic>
        <p:nvPicPr>
          <p:cNvPr id="3" name="Slika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41382">
            <a:off x="18425" y="5572534"/>
            <a:ext cx="1532571" cy="1149429"/>
          </a:xfrm>
          <a:prstGeom prst="rect">
            <a:avLst/>
          </a:prstGeom>
        </p:spPr>
      </p:pic>
      <p:pic>
        <p:nvPicPr>
          <p:cNvPr id="4" name="Slika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950899">
            <a:off x="1685720" y="5608459"/>
            <a:ext cx="1358190" cy="1018642"/>
          </a:xfrm>
          <a:prstGeom prst="rect">
            <a:avLst/>
          </a:prstGeom>
        </p:spPr>
      </p:pic>
      <p:pic>
        <p:nvPicPr>
          <p:cNvPr id="5" name="Slika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068333">
            <a:off x="3154890" y="5636734"/>
            <a:ext cx="1438043" cy="1037527"/>
          </a:xfrm>
          <a:prstGeom prst="rect">
            <a:avLst/>
          </a:prstGeom>
        </p:spPr>
      </p:pic>
      <p:pic>
        <p:nvPicPr>
          <p:cNvPr id="7" name="Slika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0514192">
            <a:off x="5652039" y="5505086"/>
            <a:ext cx="1839044" cy="983879"/>
          </a:xfrm>
          <a:prstGeom prst="rect">
            <a:avLst/>
          </a:prstGeom>
        </p:spPr>
      </p:pic>
      <p:pic>
        <p:nvPicPr>
          <p:cNvPr id="8" name="Slika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590263">
            <a:off x="5985188" y="5808499"/>
            <a:ext cx="3273842" cy="693994"/>
          </a:xfrm>
          <a:prstGeom prst="rect">
            <a:avLst/>
          </a:prstGeom>
        </p:spPr>
      </p:pic>
    </p:spTree>
    <p:extLst>
      <p:ext uri="{BB962C8B-B14F-4D97-AF65-F5344CB8AC3E}">
        <p14:creationId xmlns:p14="http://schemas.microsoft.com/office/powerpoint/2010/main" val="84608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980727"/>
            <a:ext cx="8075240" cy="1080119"/>
          </a:xfrm>
          <a:solidFill>
            <a:schemeClr val="accent2">
              <a:lumMod val="40000"/>
              <a:lumOff val="60000"/>
            </a:schemeClr>
          </a:solidFill>
        </p:spPr>
        <p:txBody>
          <a:bodyPr/>
          <a:lstStyle/>
          <a:p>
            <a:r>
              <a:rPr lang="sl-SI" sz="1600" dirty="0" smtClean="0">
                <a:solidFill>
                  <a:schemeClr val="bg1"/>
                </a:solidFill>
              </a:rPr>
              <a:t>KAŽIPOT SREČANJA – OSNOVNA IDEJA</a:t>
            </a:r>
            <a:br>
              <a:rPr lang="sl-SI" sz="1600" dirty="0" smtClean="0">
                <a:solidFill>
                  <a:schemeClr val="bg1"/>
                </a:solidFill>
              </a:rPr>
            </a:br>
            <a:r>
              <a:rPr lang="sl-SI" sz="1600" dirty="0" smtClean="0">
                <a:solidFill>
                  <a:schemeClr val="bg1"/>
                </a:solidFill>
              </a:rPr>
              <a:t>Zavedanje </a:t>
            </a:r>
            <a:r>
              <a:rPr lang="sl-SI" sz="1600" dirty="0">
                <a:solidFill>
                  <a:schemeClr val="bg1"/>
                </a:solidFill>
              </a:rPr>
              <a:t>in pripravljenost za uresničevanje </a:t>
            </a:r>
            <a:r>
              <a:rPr lang="sl-SI" sz="1600" dirty="0" smtClean="0">
                <a:solidFill>
                  <a:schemeClr val="bg1"/>
                </a:solidFill>
              </a:rPr>
              <a:t>in …</a:t>
            </a:r>
            <a:br>
              <a:rPr lang="sl-SI" sz="1600" dirty="0" smtClean="0">
                <a:solidFill>
                  <a:schemeClr val="bg1"/>
                </a:solidFill>
              </a:rPr>
            </a:br>
            <a:r>
              <a:rPr lang="sl-SI" sz="1600" dirty="0"/>
              <a:t/>
            </a:r>
            <a:br>
              <a:rPr lang="sl-SI" sz="1600" dirty="0"/>
            </a:br>
            <a:r>
              <a:rPr lang="sl-SI" sz="1600" dirty="0"/>
              <a:t>Kako nam pri tem služi izkušnja z </a:t>
            </a:r>
            <a:r>
              <a:rPr lang="sl-SI" sz="1600" dirty="0" smtClean="0"/>
              <a:t>IND</a:t>
            </a:r>
            <a:r>
              <a:rPr lang="sl-SI" sz="1600" dirty="0"/>
              <a:t>  spomladi 2020? </a:t>
            </a:r>
            <a:endParaRPr lang="sl-SI" sz="1600" dirty="0">
              <a:solidFill>
                <a:schemeClr val="bg1"/>
              </a:solidFill>
            </a:endParaRPr>
          </a:p>
        </p:txBody>
      </p:sp>
      <p:sp>
        <p:nvSpPr>
          <p:cNvPr id="3" name="Pravokotnik 2"/>
          <p:cNvSpPr/>
          <p:nvPr/>
        </p:nvSpPr>
        <p:spPr>
          <a:xfrm>
            <a:off x="539552" y="2060847"/>
            <a:ext cx="7776864" cy="3083921"/>
          </a:xfrm>
          <a:prstGeom prst="rect">
            <a:avLst/>
          </a:prstGeom>
          <a:solidFill>
            <a:srgbClr val="FFFFCC"/>
          </a:solidFill>
        </p:spPr>
        <p:txBody>
          <a:bodyPr wrap="square">
            <a:spAutoFit/>
          </a:bodyPr>
          <a:lstStyle/>
          <a:p>
            <a:pPr>
              <a:defRPr/>
            </a:pPr>
            <a:endParaRPr lang="sl-SI" dirty="0" smtClean="0"/>
          </a:p>
          <a:p>
            <a:pPr>
              <a:defRPr/>
            </a:pPr>
            <a:r>
              <a:rPr lang="sl-SI" dirty="0" smtClean="0"/>
              <a:t>KAKO pri pouku in pri izobraževanju na daljavo  </a:t>
            </a:r>
            <a:r>
              <a:rPr lang="sl-SI" dirty="0"/>
              <a:t>ZAGOTOVITI OKOLIŠČINE, ki zahtevajo miselno in govorno dejavnost </a:t>
            </a:r>
            <a:r>
              <a:rPr lang="sl-SI" dirty="0" smtClean="0"/>
              <a:t>učencev (znanje</a:t>
            </a:r>
            <a:r>
              <a:rPr lang="sl-SI" dirty="0"/>
              <a:t>, razvijanje sporazumevalnih zmožnosti</a:t>
            </a:r>
            <a:r>
              <a:rPr lang="sl-SI" dirty="0" smtClean="0"/>
              <a:t>)</a:t>
            </a:r>
          </a:p>
          <a:p>
            <a:pPr>
              <a:defRPr/>
            </a:pPr>
            <a:endParaRPr lang="sl-SI" dirty="0"/>
          </a:p>
          <a:p>
            <a:pPr marL="0" indent="0">
              <a:buNone/>
            </a:pPr>
            <a:r>
              <a:rPr lang="sl-SI" dirty="0" smtClean="0"/>
              <a:t>Iz RAZISKAVE </a:t>
            </a:r>
            <a:r>
              <a:rPr lang="sl-SI" dirty="0"/>
              <a:t>o vtisu :</a:t>
            </a:r>
          </a:p>
          <a:p>
            <a:pPr>
              <a:lnSpc>
                <a:spcPct val="90000"/>
              </a:lnSpc>
              <a:buNone/>
            </a:pPr>
            <a:r>
              <a:rPr lang="sl-SI" b="1" dirty="0" smtClean="0"/>
              <a:t>POMEMBNO </a:t>
            </a:r>
            <a:r>
              <a:rPr lang="sl-SI" b="1" dirty="0"/>
              <a:t>JE,DA GOVORIMO IN POSLUŠAMO</a:t>
            </a:r>
            <a:r>
              <a:rPr lang="sl-SI" b="1" dirty="0" smtClean="0"/>
              <a:t>. Pomen vloge </a:t>
            </a:r>
            <a:r>
              <a:rPr lang="sl-SI" b="1" dirty="0" smtClean="0">
                <a:solidFill>
                  <a:srgbClr val="FF0000"/>
                </a:solidFill>
              </a:rPr>
              <a:t>PI.</a:t>
            </a:r>
            <a:endParaRPr lang="sl-SI" b="1" dirty="0">
              <a:solidFill>
                <a:srgbClr val="FF0000"/>
              </a:solidFill>
            </a:endParaRPr>
          </a:p>
          <a:p>
            <a:pPr>
              <a:lnSpc>
                <a:spcPct val="90000"/>
              </a:lnSpc>
              <a:buNone/>
            </a:pPr>
            <a:r>
              <a:rPr lang="sl-SI" dirty="0"/>
              <a:t>S</a:t>
            </a:r>
            <a:r>
              <a:rPr lang="sl-SI" dirty="0" smtClean="0"/>
              <a:t>pretnost komuniciranja in  </a:t>
            </a:r>
            <a:r>
              <a:rPr lang="sl-SI" dirty="0"/>
              <a:t>sporazumevanja </a:t>
            </a:r>
            <a:r>
              <a:rPr lang="sl-SI" dirty="0" smtClean="0"/>
              <a:t>je  pri tem zelo pomembna</a:t>
            </a:r>
            <a:r>
              <a:rPr lang="sl-SI" dirty="0"/>
              <a:t>.</a:t>
            </a:r>
          </a:p>
          <a:p>
            <a:pPr>
              <a:lnSpc>
                <a:spcPct val="90000"/>
              </a:lnSpc>
              <a:buNone/>
            </a:pPr>
            <a:r>
              <a:rPr lang="sl-SI" sz="1100" dirty="0"/>
              <a:t>(O”</a:t>
            </a:r>
            <a:r>
              <a:rPr lang="sl-SI" sz="1100" dirty="0" err="1"/>
              <a:t>Conor</a:t>
            </a:r>
            <a:r>
              <a:rPr lang="sl-SI" sz="1100" dirty="0"/>
              <a:t>, J., </a:t>
            </a:r>
            <a:r>
              <a:rPr lang="sl-SI" sz="1100" dirty="0" err="1"/>
              <a:t>Seymour</a:t>
            </a:r>
            <a:r>
              <a:rPr lang="sl-SI" sz="1100" dirty="0"/>
              <a:t>, J.: Spretnost sporazumevanja in vplivanja, Uvod v </a:t>
            </a:r>
            <a:r>
              <a:rPr lang="sl-SI" sz="1100" dirty="0" err="1"/>
              <a:t>nevrolingvistično</a:t>
            </a:r>
            <a:r>
              <a:rPr lang="sl-SI" sz="1100" dirty="0"/>
              <a:t> programiranje – NLP</a:t>
            </a:r>
            <a:r>
              <a:rPr lang="sl-SI" dirty="0"/>
              <a:t>, </a:t>
            </a:r>
            <a:r>
              <a:rPr lang="sl-SI" sz="1100" dirty="0"/>
              <a:t>Sledi, Žalec, 1996) </a:t>
            </a:r>
          </a:p>
          <a:p>
            <a:pPr>
              <a:lnSpc>
                <a:spcPct val="90000"/>
              </a:lnSpc>
              <a:buNone/>
            </a:pPr>
            <a:r>
              <a:rPr lang="sl-SI" sz="1100" dirty="0"/>
              <a:t> </a:t>
            </a:r>
          </a:p>
          <a:p>
            <a:pPr>
              <a:defRPr/>
            </a:pPr>
            <a:endParaRPr lang="sl-SI" dirty="0"/>
          </a:p>
        </p:txBody>
      </p:sp>
    </p:spTree>
    <p:extLst>
      <p:ext uri="{BB962C8B-B14F-4D97-AF65-F5344CB8AC3E}">
        <p14:creationId xmlns:p14="http://schemas.microsoft.com/office/powerpoint/2010/main" val="701903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404664"/>
            <a:ext cx="8229600" cy="1143000"/>
          </a:xfrm>
          <a:solidFill>
            <a:srgbClr val="FFFF00"/>
          </a:solidFill>
        </p:spPr>
        <p:txBody>
          <a:bodyPr>
            <a:normAutofit fontScale="90000"/>
          </a:bodyPr>
          <a:lstStyle/>
          <a:p>
            <a:pPr algn="ctr"/>
            <a:r>
              <a:rPr lang="sl-SI" dirty="0" smtClean="0">
                <a:solidFill>
                  <a:schemeClr val="bg1"/>
                </a:solidFill>
              </a:rPr>
              <a:t>4. </a:t>
            </a:r>
            <a:r>
              <a:rPr lang="sl-SI" dirty="0">
                <a:solidFill>
                  <a:schemeClr val="bg1"/>
                </a:solidFill>
              </a:rPr>
              <a:t/>
            </a:r>
            <a:br>
              <a:rPr lang="sl-SI" dirty="0">
                <a:solidFill>
                  <a:schemeClr val="bg1"/>
                </a:solidFill>
              </a:rPr>
            </a:br>
            <a:r>
              <a:rPr lang="sl-SI" dirty="0">
                <a:solidFill>
                  <a:srgbClr val="FF0000"/>
                </a:solidFill>
              </a:rPr>
              <a:t/>
            </a:r>
            <a:br>
              <a:rPr lang="sl-SI" dirty="0">
                <a:solidFill>
                  <a:srgbClr val="FF0000"/>
                </a:solidFill>
              </a:rPr>
            </a:br>
            <a:r>
              <a:rPr lang="sl-SI" dirty="0" smtClean="0">
                <a:solidFill>
                  <a:schemeClr val="accent2">
                    <a:lumMod val="60000"/>
                    <a:lumOff val="40000"/>
                  </a:schemeClr>
                </a:solidFill>
              </a:rPr>
              <a:t>AKTUALNO PRI DRUŽBOSLOVJU</a:t>
            </a:r>
            <a:endParaRPr lang="sl-SI" dirty="0">
              <a:solidFill>
                <a:schemeClr val="accent2">
                  <a:lumMod val="60000"/>
                  <a:lumOff val="40000"/>
                </a:schemeClr>
              </a:solidFill>
            </a:endParaRPr>
          </a:p>
        </p:txBody>
      </p:sp>
      <p:sp>
        <p:nvSpPr>
          <p:cNvPr id="3" name="Označba mesta vsebine 2"/>
          <p:cNvSpPr>
            <a:spLocks noGrp="1"/>
          </p:cNvSpPr>
          <p:nvPr>
            <p:ph idx="1"/>
          </p:nvPr>
        </p:nvSpPr>
        <p:spPr>
          <a:solidFill>
            <a:srgbClr val="E9FBFD"/>
          </a:solidFill>
        </p:spPr>
        <p:txBody>
          <a:bodyPr>
            <a:normAutofit fontScale="92500" lnSpcReduction="10000"/>
          </a:bodyPr>
          <a:lstStyle/>
          <a:p>
            <a:r>
              <a:rPr lang="sl-SI" dirty="0" smtClean="0"/>
              <a:t>Posodobitev kataloga za splošno izobraževalni predmet družboslovje v SPI</a:t>
            </a:r>
          </a:p>
          <a:p>
            <a:r>
              <a:rPr lang="sl-SI" dirty="0" smtClean="0"/>
              <a:t>AD v srednješolskih izobraževalnih programih- SPI(30 ur), SSI(35 ur) </a:t>
            </a:r>
            <a:r>
              <a:rPr lang="sl-SI" dirty="0" err="1" smtClean="0"/>
              <a:t>SSGim</a:t>
            </a:r>
            <a:r>
              <a:rPr lang="sl-SI" dirty="0" smtClean="0"/>
              <a:t>(35ur) za NPI se še pripravlja (16ur)</a:t>
            </a:r>
          </a:p>
          <a:p>
            <a:r>
              <a:rPr lang="sl-SI" dirty="0" err="1" smtClean="0"/>
              <a:t>Info</a:t>
            </a:r>
            <a:r>
              <a:rPr lang="sl-SI" dirty="0" smtClean="0"/>
              <a:t>: 30.9. tretji sklic (primeri</a:t>
            </a:r>
            <a:r>
              <a:rPr lang="sl-SI" dirty="0"/>
              <a:t>), </a:t>
            </a:r>
            <a:endParaRPr lang="sl-SI" dirty="0" smtClean="0"/>
          </a:p>
          <a:p>
            <a:pPr marL="0" indent="0">
              <a:buNone/>
            </a:pPr>
            <a:r>
              <a:rPr lang="sl-SI" sz="1600" dirty="0" smtClean="0">
                <a:hlinkClick r:id="rId2"/>
              </a:rPr>
              <a:t>Modeli in priporočila:Vzgoja in izobraževanje v RS v razmerah, povezanih s </a:t>
            </a:r>
            <a:r>
              <a:rPr lang="sl-SI" sz="1600" dirty="0" err="1" smtClean="0">
                <a:hlinkClick r:id="rId2"/>
              </a:rPr>
              <a:t>covidom</a:t>
            </a:r>
            <a:r>
              <a:rPr lang="sl-SI" sz="1600" dirty="0" smtClean="0">
                <a:hlinkClick r:id="rId2"/>
              </a:rPr>
              <a:t>-.19 </a:t>
            </a:r>
          </a:p>
          <a:p>
            <a:pPr marL="0" indent="0">
              <a:buNone/>
            </a:pPr>
            <a:r>
              <a:rPr lang="sl-SI" sz="1900" dirty="0" smtClean="0">
                <a:hlinkClick r:id="rId2"/>
              </a:rPr>
              <a:t>https</a:t>
            </a:r>
            <a:r>
              <a:rPr lang="sl-SI" sz="1900" dirty="0">
                <a:hlinkClick r:id="rId2"/>
              </a:rPr>
              <a:t>://</a:t>
            </a:r>
            <a:r>
              <a:rPr lang="sl-SI" sz="1900" dirty="0" smtClean="0">
                <a:hlinkClick r:id="rId2"/>
              </a:rPr>
              <a:t>www.zrss.si/strokovne-resitve/digitalna-bralnica/podrobno?publikacija=300</a:t>
            </a:r>
            <a:endParaRPr lang="sl-SI" sz="1900" dirty="0" smtClean="0"/>
          </a:p>
          <a:p>
            <a:pPr marL="0" indent="0">
              <a:buNone/>
            </a:pPr>
            <a:r>
              <a:rPr lang="sl-SI" dirty="0" smtClean="0"/>
              <a:t>   </a:t>
            </a:r>
          </a:p>
        </p:txBody>
      </p:sp>
    </p:spTree>
    <p:extLst>
      <p:ext uri="{BB962C8B-B14F-4D97-AF65-F5344CB8AC3E}">
        <p14:creationId xmlns:p14="http://schemas.microsoft.com/office/powerpoint/2010/main" val="616474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C000"/>
          </a:solidFill>
        </p:spPr>
        <p:txBody>
          <a:bodyPr/>
          <a:lstStyle/>
          <a:p>
            <a:r>
              <a:rPr lang="sl-SI" dirty="0" smtClean="0">
                <a:solidFill>
                  <a:schemeClr val="bg1"/>
                </a:solidFill>
              </a:rPr>
              <a:t>OSNOVNE IDEJE </a:t>
            </a:r>
            <a:endParaRPr lang="sl-SI" dirty="0">
              <a:solidFill>
                <a:schemeClr val="bg1"/>
              </a:solidFill>
            </a:endParaRPr>
          </a:p>
        </p:txBody>
      </p:sp>
      <p:sp>
        <p:nvSpPr>
          <p:cNvPr id="3" name="Označba mesta vsebine 2"/>
          <p:cNvSpPr>
            <a:spLocks noGrp="1"/>
          </p:cNvSpPr>
          <p:nvPr>
            <p:ph idx="1"/>
          </p:nvPr>
        </p:nvSpPr>
        <p:spPr>
          <a:solidFill>
            <a:srgbClr val="E9FBFD"/>
          </a:solidFill>
        </p:spPr>
        <p:txBody>
          <a:bodyPr>
            <a:normAutofit lnSpcReduction="10000"/>
          </a:bodyPr>
          <a:lstStyle/>
          <a:p>
            <a:r>
              <a:rPr lang="sl-SI" dirty="0"/>
              <a:t> </a:t>
            </a:r>
            <a:r>
              <a:rPr lang="sl-SI" dirty="0" smtClean="0"/>
              <a:t>Ohraniti </a:t>
            </a:r>
            <a:r>
              <a:rPr lang="sl-SI" dirty="0"/>
              <a:t>je treba odprtost </a:t>
            </a:r>
            <a:r>
              <a:rPr lang="sl-SI"/>
              <a:t>učnega </a:t>
            </a:r>
            <a:r>
              <a:rPr lang="sl-SI" smtClean="0"/>
              <a:t>kataloga</a:t>
            </a:r>
          </a:p>
          <a:p>
            <a:r>
              <a:rPr lang="sl-SI" smtClean="0"/>
              <a:t> Okrepiti </a:t>
            </a:r>
            <a:r>
              <a:rPr lang="sl-SI" dirty="0"/>
              <a:t>možnosti medpredmetnega </a:t>
            </a:r>
            <a:r>
              <a:rPr lang="sl-SI" dirty="0" smtClean="0"/>
              <a:t>povezovanja</a:t>
            </a:r>
            <a:endParaRPr lang="sl-SI" dirty="0"/>
          </a:p>
          <a:p>
            <a:pPr lvl="0"/>
            <a:r>
              <a:rPr lang="sl-SI" dirty="0"/>
              <a:t>Posodobiti didaktična priporočila z vidika novih raziskav in izsledkov  </a:t>
            </a:r>
            <a:r>
              <a:rPr lang="sl-SI" dirty="0" smtClean="0"/>
              <a:t>strok in  </a:t>
            </a:r>
            <a:r>
              <a:rPr lang="sl-SI" dirty="0"/>
              <a:t>didaktike </a:t>
            </a:r>
            <a:r>
              <a:rPr lang="sl-SI" dirty="0" smtClean="0"/>
              <a:t>ter </a:t>
            </a:r>
            <a:r>
              <a:rPr lang="sl-SI" dirty="0"/>
              <a:t>aktualnega dogajanja v družbi (npr. veščine 21. stoletja, </a:t>
            </a:r>
            <a:r>
              <a:rPr lang="sl-SI" dirty="0" err="1"/>
              <a:t>okoljski</a:t>
            </a:r>
            <a:r>
              <a:rPr lang="sl-SI" dirty="0"/>
              <a:t> problemi in trajnostni razvoj idr</a:t>
            </a:r>
            <a:r>
              <a:rPr lang="sl-SI" dirty="0" smtClean="0"/>
              <a:t>.)</a:t>
            </a:r>
            <a:endParaRPr lang="sl-SI" dirty="0"/>
          </a:p>
          <a:p>
            <a:endParaRPr lang="sl-SI" dirty="0"/>
          </a:p>
        </p:txBody>
      </p:sp>
    </p:spTree>
    <p:extLst>
      <p:ext uri="{BB962C8B-B14F-4D97-AF65-F5344CB8AC3E}">
        <p14:creationId xmlns:p14="http://schemas.microsoft.com/office/powerpoint/2010/main" val="3501292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2400" dirty="0" smtClean="0">
                <a:solidFill>
                  <a:srgbClr val="0070C0"/>
                </a:solidFill>
                <a:latin typeface="+mn-lt"/>
              </a:rPr>
              <a:t>KAJ DAJE OBČUTEK VARNOSTI</a:t>
            </a:r>
            <a:endParaRPr lang="sl-SI" sz="2400" dirty="0">
              <a:solidFill>
                <a:srgbClr val="0070C0"/>
              </a:solidFill>
              <a:latin typeface="+mn-lt"/>
            </a:endParaRPr>
          </a:p>
        </p:txBody>
      </p:sp>
      <p:sp>
        <p:nvSpPr>
          <p:cNvPr id="9219" name="Označba mesta vsebine 2"/>
          <p:cNvSpPr>
            <a:spLocks noGrp="1"/>
          </p:cNvSpPr>
          <p:nvPr>
            <p:ph idx="1"/>
          </p:nvPr>
        </p:nvSpPr>
        <p:spPr/>
        <p:txBody>
          <a:bodyPr/>
          <a:lstStyle/>
          <a:p>
            <a:r>
              <a:rPr lang="sl-SI" altLang="sl-SI" sz="2400" smtClean="0"/>
              <a:t>Dnevna rutina</a:t>
            </a:r>
          </a:p>
          <a:p>
            <a:r>
              <a:rPr lang="sl-SI" altLang="sl-SI" sz="2400" smtClean="0"/>
              <a:t>Predvidene aktivnosti</a:t>
            </a:r>
          </a:p>
          <a:p>
            <a:r>
              <a:rPr lang="sl-SI" altLang="sl-SI" sz="2400" smtClean="0"/>
              <a:t>Izdelan načrt ravnanja v primeru krize</a:t>
            </a:r>
          </a:p>
          <a:p>
            <a:r>
              <a:rPr lang="sl-SI" altLang="sl-SI" sz="2400" smtClean="0"/>
              <a:t>Opremljenost z znanjem</a:t>
            </a:r>
          </a:p>
          <a:p>
            <a:r>
              <a:rPr lang="sl-SI" altLang="sl-SI" sz="2400" smtClean="0"/>
              <a:t>Občutek dobre pripravljenosti na izzive</a:t>
            </a:r>
          </a:p>
          <a:p>
            <a:r>
              <a:rPr lang="sl-SI" altLang="sl-SI" sz="2400" smtClean="0"/>
              <a:t>Premišljenost </a:t>
            </a:r>
          </a:p>
          <a:p>
            <a:r>
              <a:rPr lang="sl-SI" altLang="sl-SI" sz="2400" smtClean="0"/>
              <a:t>Preigravanje več različnih možnosti</a:t>
            </a:r>
          </a:p>
          <a:p>
            <a:endParaRPr lang="sl-SI" altLang="sl-SI" sz="2400" smtClean="0"/>
          </a:p>
        </p:txBody>
      </p:sp>
      <p:sp>
        <p:nvSpPr>
          <p:cNvPr id="4" name="Naslov 1"/>
          <p:cNvSpPr txBox="1">
            <a:spLocks/>
          </p:cNvSpPr>
          <p:nvPr/>
        </p:nvSpPr>
        <p:spPr bwMode="auto">
          <a:xfrm>
            <a:off x="457200" y="260350"/>
            <a:ext cx="8229600" cy="1143000"/>
          </a:xfrm>
          <a:prstGeom prst="rect">
            <a:avLst/>
          </a:prstGeom>
          <a:noFill/>
          <a:ln>
            <a:noFill/>
          </a:ln>
        </p:spPr>
        <p:txBody>
          <a:bodyPr anchor="ct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defRPr/>
            </a:pPr>
            <a:r>
              <a:rPr lang="sl-SI" sz="2400" kern="0" smtClean="0">
                <a:solidFill>
                  <a:srgbClr val="0070C0"/>
                </a:solidFill>
                <a:latin typeface="+mn-lt"/>
              </a:rPr>
              <a:t>KAJ DAJE OBČUTEK VARNOSTI</a:t>
            </a:r>
            <a:endParaRPr lang="sl-SI" sz="2400" kern="0" dirty="0">
              <a:solidFill>
                <a:srgbClr val="0070C0"/>
              </a:solidFill>
              <a:latin typeface="+mn-lt"/>
            </a:endParaRPr>
          </a:p>
        </p:txBody>
      </p:sp>
      <p:pic>
        <p:nvPicPr>
          <p:cNvPr id="9221"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692150"/>
            <a:ext cx="238601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71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3"/>
          <a:srcRect l="8465"/>
          <a:stretch/>
        </p:blipFill>
        <p:spPr>
          <a:xfrm>
            <a:off x="1287379" y="0"/>
            <a:ext cx="6699917" cy="6501314"/>
          </a:xfrm>
          <a:prstGeom prst="rect">
            <a:avLst/>
          </a:prstGeom>
        </p:spPr>
      </p:pic>
    </p:spTree>
    <p:extLst>
      <p:ext uri="{BB962C8B-B14F-4D97-AF65-F5344CB8AC3E}">
        <p14:creationId xmlns:p14="http://schemas.microsoft.com/office/powerpoint/2010/main" val="1038602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1400" b="0" dirty="0" smtClean="0">
                <a:solidFill>
                  <a:srgbClr val="FF0000"/>
                </a:solidFill>
              </a:rPr>
              <a:t>Zakaj je v tem času digitalno državljanstvo ena pomembnejših tem v šolstvu</a:t>
            </a:r>
            <a:r>
              <a:rPr lang="sl-SI" sz="1400" b="0" dirty="0">
                <a:solidFill>
                  <a:srgbClr val="FF0000"/>
                </a:solidFill>
              </a:rPr>
              <a:t>? </a:t>
            </a:r>
            <a:r>
              <a:rPr lang="sl-SI" sz="1400" b="0" dirty="0" smtClean="0">
                <a:solidFill>
                  <a:srgbClr val="FF0000"/>
                </a:solidFill>
              </a:rPr>
              <a:t/>
            </a:r>
            <a:br>
              <a:rPr lang="sl-SI" sz="1400" b="0" dirty="0" smtClean="0">
                <a:solidFill>
                  <a:srgbClr val="FF0000"/>
                </a:solidFill>
              </a:rPr>
            </a:br>
            <a:r>
              <a:rPr lang="sl-SI" sz="1400" b="0" dirty="0">
                <a:solidFill>
                  <a:srgbClr val="FF0000"/>
                </a:solidFill>
              </a:rPr>
              <a:t/>
            </a:r>
            <a:br>
              <a:rPr lang="sl-SI" sz="1400" b="0" dirty="0">
                <a:solidFill>
                  <a:srgbClr val="FF0000"/>
                </a:solidFill>
              </a:rPr>
            </a:br>
            <a:r>
              <a:rPr lang="sl-SI" sz="1400" b="0" dirty="0">
                <a:solidFill>
                  <a:srgbClr val="FF0000"/>
                </a:solidFill>
                <a:hlinkClick r:id="rId2"/>
              </a:rPr>
              <a:t>https://</a:t>
            </a:r>
            <a:r>
              <a:rPr lang="sl-SI" sz="1400" b="0" dirty="0" smtClean="0">
                <a:solidFill>
                  <a:srgbClr val="FF0000"/>
                </a:solidFill>
                <a:hlinkClick r:id="rId2"/>
              </a:rPr>
              <a:t>www.zrss.si/strokovne-resitve/digitalna-bralnica</a:t>
            </a:r>
            <a:r>
              <a:rPr lang="sl-SI" sz="1400" b="0" dirty="0">
                <a:solidFill>
                  <a:srgbClr val="FF0000"/>
                </a:solidFill>
              </a:rPr>
              <a:t/>
            </a:r>
            <a:br>
              <a:rPr lang="sl-SI" sz="1400" b="0" dirty="0">
                <a:solidFill>
                  <a:srgbClr val="FF0000"/>
                </a:solidFill>
              </a:rPr>
            </a:br>
            <a:r>
              <a:rPr lang="sl-SI" sz="1400" b="0" dirty="0">
                <a:solidFill>
                  <a:srgbClr val="FF0000"/>
                </a:solidFill>
                <a:hlinkClick r:id="rId3"/>
              </a:rPr>
              <a:t>https://</a:t>
            </a:r>
            <a:r>
              <a:rPr lang="sl-SI" sz="1400" b="0" dirty="0" smtClean="0">
                <a:solidFill>
                  <a:srgbClr val="FF0000"/>
                </a:solidFill>
                <a:hlinkClick r:id="rId3"/>
              </a:rPr>
              <a:t>www.zrss.si/strokovne-resitve/digitalna-bralnica/podrobno?publikacija=209</a:t>
            </a:r>
            <a:r>
              <a:rPr lang="sl-SI" sz="1400" b="0" dirty="0" smtClean="0">
                <a:solidFill>
                  <a:srgbClr val="FF0000"/>
                </a:solidFill>
              </a:rPr>
              <a:t/>
            </a:r>
            <a:br>
              <a:rPr lang="sl-SI" sz="1400" b="0" dirty="0" smtClean="0">
                <a:solidFill>
                  <a:srgbClr val="FF0000"/>
                </a:solidFill>
              </a:rPr>
            </a:br>
            <a:endParaRPr lang="sl-SI" sz="1400" b="0" dirty="0">
              <a:solidFill>
                <a:srgbClr val="FF0000"/>
              </a:solidFill>
            </a:endParaRPr>
          </a:p>
        </p:txBody>
      </p:sp>
      <p:sp>
        <p:nvSpPr>
          <p:cNvPr id="3" name="Ograda besedila 2"/>
          <p:cNvSpPr>
            <a:spLocks noGrp="1"/>
          </p:cNvSpPr>
          <p:nvPr>
            <p:ph type="body" idx="1"/>
          </p:nvPr>
        </p:nvSpPr>
        <p:spPr>
          <a:solidFill>
            <a:schemeClr val="accent1"/>
          </a:solidFill>
        </p:spPr>
        <p:txBody>
          <a:bodyPr/>
          <a:lstStyle/>
          <a:p>
            <a:r>
              <a:rPr lang="sl-SI" dirty="0" smtClean="0"/>
              <a:t>Vprašanje za raziskovanje do prihodnjega srečanja</a:t>
            </a:r>
            <a:endParaRPr lang="sl-SI" dirty="0"/>
          </a:p>
        </p:txBody>
      </p:sp>
    </p:spTree>
    <p:extLst>
      <p:ext uri="{BB962C8B-B14F-4D97-AF65-F5344CB8AC3E}">
        <p14:creationId xmlns:p14="http://schemas.microsoft.com/office/powerpoint/2010/main" val="304380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913"/>
            <a:ext cx="8229600" cy="792162"/>
          </a:xfrm>
        </p:spPr>
        <p:txBody>
          <a:bodyPr/>
          <a:lstStyle/>
          <a:p>
            <a:pPr eaLnBrk="1" hangingPunct="1"/>
            <a:r>
              <a:rPr lang="sl-SI" altLang="sl-SI" sz="2400" dirty="0" smtClean="0"/>
              <a:t>... še za konec ...HVALEŽNOST</a:t>
            </a:r>
            <a:br>
              <a:rPr lang="sl-SI" altLang="sl-SI" sz="2400" dirty="0" smtClean="0"/>
            </a:br>
            <a:r>
              <a:rPr lang="sl-SI" altLang="sl-SI" sz="1200" dirty="0" smtClean="0"/>
              <a:t>vaši svetovalci: Vojko Kunaver, Borut Stojilković, </a:t>
            </a:r>
            <a:r>
              <a:rPr lang="sl-SI" altLang="sl-SI" sz="1200" dirty="0" err="1" smtClean="0"/>
              <a:t>J.Pika</a:t>
            </a:r>
            <a:r>
              <a:rPr lang="sl-SI" altLang="sl-SI" sz="1200" dirty="0" smtClean="0"/>
              <a:t> Gramc</a:t>
            </a:r>
          </a:p>
        </p:txBody>
      </p:sp>
      <p:sp>
        <p:nvSpPr>
          <p:cNvPr id="29699" name="Rectangle 8"/>
          <p:cNvSpPr>
            <a:spLocks noGrp="1" noChangeArrowheads="1"/>
          </p:cNvSpPr>
          <p:nvPr>
            <p:ph type="body" sz="half" idx="1"/>
          </p:nvPr>
        </p:nvSpPr>
        <p:spPr>
          <a:xfrm>
            <a:off x="2483768" y="5661248"/>
            <a:ext cx="4896891" cy="1196752"/>
          </a:xfrm>
        </p:spPr>
        <p:txBody>
          <a:bodyPr/>
          <a:lstStyle/>
          <a:p>
            <a:pPr eaLnBrk="1" hangingPunct="1">
              <a:lnSpc>
                <a:spcPct val="80000"/>
              </a:lnSpc>
              <a:buFontTx/>
              <a:buNone/>
            </a:pPr>
            <a:r>
              <a:rPr lang="sl-SI" altLang="sl-SI" sz="2400" i="1" dirty="0" smtClean="0"/>
              <a:t>HVALA ZA VSE, KAR STE NAS</a:t>
            </a:r>
          </a:p>
        </p:txBody>
      </p:sp>
      <p:pic>
        <p:nvPicPr>
          <p:cNvPr id="29700" name="Picture 5" descr="DRUG DRUGEMU D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711" y="908720"/>
            <a:ext cx="8497888" cy="4887912"/>
          </a:xfrm>
        </p:spPr>
      </p:pic>
    </p:spTree>
    <p:extLst>
      <p:ext uri="{BB962C8B-B14F-4D97-AF65-F5344CB8AC3E}">
        <p14:creationId xmlns:p14="http://schemas.microsoft.com/office/powerpoint/2010/main" val="10517479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1"/>
          </a:solidFill>
        </p:spPr>
        <p:txBody>
          <a:bodyPr>
            <a:normAutofit/>
          </a:bodyPr>
          <a:lstStyle/>
          <a:p>
            <a:r>
              <a:rPr lang="sl-SI" sz="2000" dirty="0" smtClean="0"/>
              <a:t>OSMISLITI IN POVEZATI</a:t>
            </a:r>
            <a:br>
              <a:rPr lang="sl-SI" sz="2000" dirty="0" smtClean="0"/>
            </a:br>
            <a:r>
              <a:rPr lang="sl-SI" sz="2000" dirty="0" smtClean="0"/>
              <a:t>z izkušnjami krepimo zavedanje, kaj pomeni odprto poslušati tudi drugačna stališča…</a:t>
            </a:r>
            <a:endParaRPr lang="sl-SI" sz="2000" dirty="0"/>
          </a:p>
        </p:txBody>
      </p:sp>
      <p:sp>
        <p:nvSpPr>
          <p:cNvPr id="3" name="Ograda vsebine 2"/>
          <p:cNvSpPr>
            <a:spLocks noGrp="1"/>
          </p:cNvSpPr>
          <p:nvPr>
            <p:ph sz="quarter" idx="1"/>
          </p:nvPr>
        </p:nvSpPr>
        <p:spPr>
          <a:xfrm>
            <a:off x="467544" y="1484784"/>
            <a:ext cx="7467600" cy="4873752"/>
          </a:xfrm>
          <a:solidFill>
            <a:schemeClr val="accent5">
              <a:lumMod val="90000"/>
            </a:schemeClr>
          </a:solidFill>
        </p:spPr>
        <p:txBody>
          <a:bodyPr>
            <a:normAutofit/>
          </a:bodyPr>
          <a:lstStyle/>
          <a:p>
            <a:pPr marL="0" indent="0">
              <a:buNone/>
            </a:pPr>
            <a:r>
              <a:rPr lang="sl-SI" sz="2400" dirty="0" smtClean="0"/>
              <a:t>Razprava se lahko vedno začne z osebno izkušnjo in premislekom</a:t>
            </a:r>
          </a:p>
          <a:p>
            <a:r>
              <a:rPr lang="sl-SI" sz="2400" dirty="0" smtClean="0"/>
              <a:t>CILJ – izzvati razmišljanje, poiskati globlji pomen besed in slik;</a:t>
            </a:r>
          </a:p>
          <a:p>
            <a:r>
              <a:rPr lang="sl-SI" sz="2400" dirty="0" smtClean="0"/>
              <a:t> Analiza z več vidikov- spoznavanje idej, pogledov vseh sodelujočih,urejanje svojih zaznav…</a:t>
            </a:r>
          </a:p>
          <a:p>
            <a:r>
              <a:rPr lang="sl-SI" sz="2400" dirty="0" smtClean="0"/>
              <a:t>Učitelj spoznava način razmišljanja svojih </a:t>
            </a:r>
            <a:r>
              <a:rPr lang="sl-SI" sz="2400" dirty="0"/>
              <a:t>dijakov, </a:t>
            </a:r>
            <a:r>
              <a:rPr lang="sl-SI" sz="2400" dirty="0" smtClean="0"/>
              <a:t>svoje nove perspektive, nastajajo </a:t>
            </a:r>
            <a:r>
              <a:rPr lang="sl-SI" sz="2400" dirty="0"/>
              <a:t>verige pogovornih </a:t>
            </a:r>
            <a:r>
              <a:rPr lang="sl-SI" sz="2400" dirty="0" smtClean="0"/>
              <a:t>izmenjav…</a:t>
            </a:r>
            <a:endParaRPr lang="sl-SI" sz="2400" dirty="0"/>
          </a:p>
          <a:p>
            <a:endParaRPr lang="sl-SI" sz="2400" dirty="0"/>
          </a:p>
        </p:txBody>
      </p:sp>
    </p:spTree>
    <p:extLst>
      <p:ext uri="{BB962C8B-B14F-4D97-AF65-F5344CB8AC3E}">
        <p14:creationId xmlns:p14="http://schemas.microsoft.com/office/powerpoint/2010/main" val="3996398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CECEEF"/>
          </a:solidFill>
        </p:spPr>
        <p:txBody>
          <a:bodyPr/>
          <a:lstStyle/>
          <a:p>
            <a:pPr algn="ctr"/>
            <a:r>
              <a:rPr lang="sl-SI" dirty="0" smtClean="0">
                <a:solidFill>
                  <a:srgbClr val="FF0000"/>
                </a:solidFill>
              </a:rPr>
              <a:t>1. Izzivi izobraževanja na daljavo</a:t>
            </a:r>
            <a:br>
              <a:rPr lang="sl-SI" dirty="0" smtClean="0">
                <a:solidFill>
                  <a:srgbClr val="FF0000"/>
                </a:solidFill>
              </a:rPr>
            </a:br>
            <a:r>
              <a:rPr lang="sl-SI" dirty="0">
                <a:solidFill>
                  <a:srgbClr val="FF0000"/>
                </a:solidFill>
              </a:rPr>
              <a:t>S</a:t>
            </a:r>
            <a:r>
              <a:rPr lang="sl-SI" dirty="0" smtClean="0">
                <a:solidFill>
                  <a:srgbClr val="FF0000"/>
                </a:solidFill>
              </a:rPr>
              <a:t>odelovanje z učitelji na daljavo </a:t>
            </a:r>
            <a:endParaRPr lang="sl-SI" dirty="0">
              <a:solidFill>
                <a:srgbClr val="FF0000"/>
              </a:solidFill>
            </a:endParaRPr>
          </a:p>
        </p:txBody>
      </p:sp>
      <p:sp>
        <p:nvSpPr>
          <p:cNvPr id="3" name="Ograda vsebine 2"/>
          <p:cNvSpPr>
            <a:spLocks noGrp="1"/>
          </p:cNvSpPr>
          <p:nvPr>
            <p:ph idx="1"/>
          </p:nvPr>
        </p:nvSpPr>
        <p:spPr>
          <a:xfrm>
            <a:off x="251520" y="1600200"/>
            <a:ext cx="8640960" cy="4133850"/>
          </a:xfrm>
          <a:solidFill>
            <a:srgbClr val="E9FBFD"/>
          </a:solidFill>
        </p:spPr>
        <p:txBody>
          <a:bodyPr/>
          <a:lstStyle/>
          <a:p>
            <a:r>
              <a:rPr lang="pl-PL" sz="2600" dirty="0" smtClean="0"/>
              <a:t>Podpora s strani Zavoda RS za šolstvo preko SIO- portala (</a:t>
            </a:r>
            <a:r>
              <a:rPr lang="pl-PL" sz="2600" dirty="0" smtClean="0">
                <a:hlinkClick r:id="rId3"/>
              </a:rPr>
              <a:t>www.sio.si</a:t>
            </a:r>
            <a:r>
              <a:rPr lang="pl-PL" sz="2600" dirty="0" smtClean="0"/>
              <a:t>)</a:t>
            </a:r>
          </a:p>
          <a:p>
            <a:r>
              <a:rPr lang="pl-PL" sz="2600" dirty="0" smtClean="0"/>
              <a:t>Spletna učilnica za družboslovje: </a:t>
            </a:r>
            <a:r>
              <a:rPr lang="sl-SI" sz="2800" u="sng" dirty="0" smtClean="0">
                <a:hlinkClick r:id="rId4"/>
              </a:rPr>
              <a:t>https</a:t>
            </a:r>
            <a:r>
              <a:rPr lang="sl-SI" sz="2800" u="sng" dirty="0">
                <a:hlinkClick r:id="rId4"/>
              </a:rPr>
              <a:t>://</a:t>
            </a:r>
            <a:r>
              <a:rPr lang="sl-SI" sz="2800" u="sng" dirty="0" smtClean="0">
                <a:hlinkClick r:id="rId4"/>
              </a:rPr>
              <a:t>skupnost.sio.si/course/view.php?id=78</a:t>
            </a:r>
            <a:endParaRPr lang="pl-PL" sz="2600" dirty="0" smtClean="0"/>
          </a:p>
          <a:p>
            <a:r>
              <a:rPr lang="pl-PL" sz="2600" dirty="0" smtClean="0"/>
              <a:t>Posnetki in gradiva kot </a:t>
            </a:r>
            <a:r>
              <a:rPr lang="pl-PL" sz="2600" dirty="0"/>
              <a:t>podpora učiteljem za izobraževanje na daljavo </a:t>
            </a:r>
            <a:r>
              <a:rPr lang="pl-PL" sz="2600" dirty="0" smtClean="0"/>
              <a:t>(</a:t>
            </a:r>
            <a:r>
              <a:rPr lang="pl-PL" sz="2400" dirty="0" smtClean="0"/>
              <a:t>med njimi tudi video vodič Zgodovina, učiteljica življena – delo na daljavo: </a:t>
            </a:r>
            <a:r>
              <a:rPr lang="pl-PL" sz="2600" dirty="0" smtClean="0">
                <a:hlinkClick r:id="rId5"/>
              </a:rPr>
              <a:t>https</a:t>
            </a:r>
            <a:r>
              <a:rPr lang="pl-PL" sz="2600" dirty="0">
                <a:hlinkClick r:id="rId5"/>
              </a:rPr>
              <a:t>://podpora.sio.si/izobrazevanje-na-daljavo-zgodovina-uciteljica-zivljenja-na-daljavo</a:t>
            </a:r>
            <a:r>
              <a:rPr lang="pl-PL" sz="2600" dirty="0" smtClean="0">
                <a:hlinkClick r:id="rId5"/>
              </a:rPr>
              <a:t>/</a:t>
            </a:r>
            <a:r>
              <a:rPr lang="pl-PL" sz="2600" dirty="0" smtClean="0"/>
              <a:t>) </a:t>
            </a:r>
          </a:p>
          <a:p>
            <a:r>
              <a:rPr lang="pl-PL" sz="2600" dirty="0" smtClean="0"/>
              <a:t>Spetne strani zavoda RS za šolstvo: </a:t>
            </a:r>
            <a:r>
              <a:rPr lang="pl-PL" sz="2600" dirty="0" smtClean="0">
                <a:hlinkClick r:id="rId6"/>
              </a:rPr>
              <a:t>www.zrss.si</a:t>
            </a:r>
            <a:r>
              <a:rPr lang="pl-PL" sz="2600" dirty="0" smtClean="0"/>
              <a:t> </a:t>
            </a:r>
            <a:endParaRPr lang="pl-PL" sz="2600" dirty="0"/>
          </a:p>
          <a:p>
            <a:endParaRPr lang="sl-SI" dirty="0"/>
          </a:p>
        </p:txBody>
      </p:sp>
    </p:spTree>
    <p:extLst>
      <p:ext uri="{BB962C8B-B14F-4D97-AF65-F5344CB8AC3E}">
        <p14:creationId xmlns:p14="http://schemas.microsoft.com/office/powerpoint/2010/main" val="265858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FF00"/>
          </a:solidFill>
        </p:spPr>
        <p:txBody>
          <a:bodyPr>
            <a:normAutofit fontScale="90000"/>
          </a:bodyPr>
          <a:lstStyle/>
          <a:p>
            <a:pPr algn="ctr"/>
            <a:r>
              <a:rPr lang="sl-SI" dirty="0" smtClean="0">
                <a:solidFill>
                  <a:schemeClr val="bg1"/>
                </a:solidFill>
              </a:rPr>
              <a:t>4. </a:t>
            </a:r>
            <a:r>
              <a:rPr lang="sl-SI" dirty="0">
                <a:solidFill>
                  <a:schemeClr val="bg1"/>
                </a:solidFill>
              </a:rPr>
              <a:t/>
            </a:r>
            <a:br>
              <a:rPr lang="sl-SI" dirty="0">
                <a:solidFill>
                  <a:schemeClr val="bg1"/>
                </a:solidFill>
              </a:rPr>
            </a:br>
            <a:r>
              <a:rPr lang="sl-SI" dirty="0">
                <a:solidFill>
                  <a:srgbClr val="FF0000"/>
                </a:solidFill>
              </a:rPr>
              <a:t>2</a:t>
            </a:r>
            <a:r>
              <a:rPr lang="sl-SI" dirty="0" smtClean="0">
                <a:solidFill>
                  <a:srgbClr val="FF0000"/>
                </a:solidFill>
              </a:rPr>
              <a:t>. Načrtovanje </a:t>
            </a:r>
            <a:r>
              <a:rPr lang="sl-SI" dirty="0">
                <a:solidFill>
                  <a:srgbClr val="FF0000"/>
                </a:solidFill>
              </a:rPr>
              <a:t>pouka s sodobnimi didaktičnimi </a:t>
            </a:r>
            <a:r>
              <a:rPr lang="sl-SI" dirty="0" smtClean="0">
                <a:solidFill>
                  <a:srgbClr val="FF0000"/>
                </a:solidFill>
              </a:rPr>
              <a:t>strategijami  pri pouku na daljavo– možne rešitve</a:t>
            </a:r>
            <a:r>
              <a:rPr lang="sl-SI" dirty="0">
                <a:solidFill>
                  <a:srgbClr val="FF0000"/>
                </a:solidFill>
              </a:rPr>
              <a:t/>
            </a:r>
            <a:br>
              <a:rPr lang="sl-SI" dirty="0">
                <a:solidFill>
                  <a:srgbClr val="FF0000"/>
                </a:solidFill>
              </a:rPr>
            </a:br>
            <a:endParaRPr lang="sl-SI" dirty="0">
              <a:solidFill>
                <a:srgbClr val="FF0000"/>
              </a:solidFill>
            </a:endParaRPr>
          </a:p>
        </p:txBody>
      </p:sp>
      <p:sp>
        <p:nvSpPr>
          <p:cNvPr id="3" name="Označba mesta vsebine 2"/>
          <p:cNvSpPr>
            <a:spLocks noGrp="1"/>
          </p:cNvSpPr>
          <p:nvPr>
            <p:ph idx="1"/>
          </p:nvPr>
        </p:nvSpPr>
        <p:spPr>
          <a:solidFill>
            <a:srgbClr val="E9FBFD"/>
          </a:solidFill>
        </p:spPr>
        <p:txBody>
          <a:bodyPr>
            <a:normAutofit fontScale="77500" lnSpcReduction="20000"/>
          </a:bodyPr>
          <a:lstStyle/>
          <a:p>
            <a:r>
              <a:rPr lang="sl-SI" dirty="0" smtClean="0"/>
              <a:t>V času COVID-19 karantene v zadnji tretjini šolskega leta smo veliko gradiv objavljali v spletni učilnici </a:t>
            </a:r>
          </a:p>
          <a:p>
            <a:r>
              <a:rPr lang="sl-SI" dirty="0" smtClean="0"/>
              <a:t>Naslovi:</a:t>
            </a:r>
          </a:p>
          <a:p>
            <a:r>
              <a:rPr lang="sl-SI" u="sng" dirty="0" smtClean="0">
                <a:hlinkClick r:id="rId2"/>
              </a:rPr>
              <a:t>DRU https</a:t>
            </a:r>
            <a:r>
              <a:rPr lang="sl-SI" u="sng" dirty="0">
                <a:hlinkClick r:id="rId2"/>
              </a:rPr>
              <a:t>://</a:t>
            </a:r>
            <a:r>
              <a:rPr lang="sl-SI" u="sng" dirty="0" smtClean="0">
                <a:hlinkClick r:id="rId2"/>
              </a:rPr>
              <a:t>skupnost.sio.si/course/view.php?id=78</a:t>
            </a:r>
            <a:r>
              <a:rPr lang="sl-SI" u="sng" dirty="0" smtClean="0"/>
              <a:t>,</a:t>
            </a:r>
          </a:p>
          <a:p>
            <a:r>
              <a:rPr lang="sl-SI" u="sng" dirty="0" smtClean="0"/>
              <a:t>GEO </a:t>
            </a:r>
            <a:r>
              <a:rPr lang="sl-SI" u="sng" dirty="0" smtClean="0">
                <a:hlinkClick r:id="rId3"/>
              </a:rPr>
              <a:t>https</a:t>
            </a:r>
            <a:r>
              <a:rPr lang="sl-SI" u="sng" dirty="0">
                <a:hlinkClick r:id="rId3"/>
              </a:rPr>
              <a:t>://</a:t>
            </a:r>
            <a:r>
              <a:rPr lang="sl-SI" u="sng" dirty="0" smtClean="0">
                <a:hlinkClick r:id="rId3"/>
              </a:rPr>
              <a:t>skupnost.sio.si/course/view.php?id=921</a:t>
            </a:r>
            <a:r>
              <a:rPr lang="sl-SI" u="sng" dirty="0" smtClean="0"/>
              <a:t>,</a:t>
            </a:r>
          </a:p>
          <a:p>
            <a:r>
              <a:rPr lang="sl-SI" u="sng" dirty="0" smtClean="0">
                <a:solidFill>
                  <a:srgbClr val="216A94"/>
                </a:solidFill>
                <a:latin typeface="inherit"/>
                <a:hlinkClick r:id="rId4"/>
              </a:rPr>
              <a:t>SOD-</a:t>
            </a:r>
            <a:r>
              <a:rPr lang="sl-SI" u="sng" dirty="0" err="1" smtClean="0">
                <a:solidFill>
                  <a:srgbClr val="216A94"/>
                </a:solidFill>
                <a:latin typeface="inherit"/>
                <a:hlinkClick r:id="rId4"/>
              </a:rPr>
              <a:t>Sodelov</a:t>
            </a:r>
            <a:r>
              <a:rPr lang="sl-SI" u="sng" dirty="0" smtClean="0">
                <a:solidFill>
                  <a:srgbClr val="216A94"/>
                </a:solidFill>
                <a:latin typeface="inherit"/>
                <a:hlinkClick r:id="rId4"/>
              </a:rPr>
              <a:t>@</a:t>
            </a:r>
            <a:r>
              <a:rPr lang="sl-SI" u="sng" dirty="0" err="1" smtClean="0">
                <a:solidFill>
                  <a:srgbClr val="216A94"/>
                </a:solidFill>
                <a:latin typeface="inherit"/>
                <a:hlinkClick r:id="rId4"/>
              </a:rPr>
              <a:t>lnica</a:t>
            </a:r>
            <a:r>
              <a:rPr lang="sl-SI" u="sng" dirty="0" smtClean="0">
                <a:solidFill>
                  <a:srgbClr val="216A94"/>
                </a:solidFill>
                <a:latin typeface="inherit"/>
                <a:hlinkClick r:id="rId4"/>
              </a:rPr>
              <a:t> Zgodovina</a:t>
            </a:r>
            <a:endParaRPr lang="sl-SI" dirty="0" smtClean="0"/>
          </a:p>
          <a:p>
            <a:r>
              <a:rPr lang="sl-SI" dirty="0" smtClean="0"/>
              <a:t>Odziv učiteljev je bil dober </a:t>
            </a:r>
          </a:p>
          <a:p>
            <a:r>
              <a:rPr lang="sl-SI" dirty="0" smtClean="0"/>
              <a:t>Številna gradiva in razpisani </a:t>
            </a:r>
            <a:r>
              <a:rPr lang="sl-SI" dirty="0" err="1" smtClean="0"/>
              <a:t>webinarji</a:t>
            </a:r>
            <a:r>
              <a:rPr lang="sl-SI" dirty="0"/>
              <a:t> </a:t>
            </a:r>
            <a:r>
              <a:rPr lang="sl-SI" dirty="0" smtClean="0"/>
              <a:t>so v pomoč učiteljem </a:t>
            </a:r>
          </a:p>
          <a:p>
            <a:r>
              <a:rPr lang="sl-SI" dirty="0" smtClean="0"/>
              <a:t>Objavljene so bile tudi številne okrožnice in navodila o preverjanju in ocenjevanju</a:t>
            </a:r>
          </a:p>
        </p:txBody>
      </p:sp>
    </p:spTree>
    <p:extLst>
      <p:ext uri="{BB962C8B-B14F-4D97-AF65-F5344CB8AC3E}">
        <p14:creationId xmlns:p14="http://schemas.microsoft.com/office/powerpoint/2010/main" val="29358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140984" y="404664"/>
            <a:ext cx="4662264" cy="5324535"/>
          </a:xfrm>
          <a:prstGeom prst="rect">
            <a:avLst/>
          </a:prstGeom>
          <a:solidFill>
            <a:srgbClr val="FFC000"/>
          </a:solidFill>
        </p:spPr>
        <p:txBody>
          <a:bodyPr wrap="square">
            <a:spAutoFit/>
          </a:bodyPr>
          <a:lstStyle/>
          <a:p>
            <a:pPr lvl="0"/>
            <a:r>
              <a:rPr lang="sl-SI" sz="2000" b="1" dirty="0" smtClean="0"/>
              <a:t>DID.IZZIVI: SPODBUDE ZA RAZMIŠLJANJE IN DELOVANJE/ KAKO JE SPRETNOST SPORAZUMEVANJA POMEMBNA  odgovornost/vplivanje</a:t>
            </a:r>
          </a:p>
          <a:p>
            <a:pPr marL="457200" lvl="0" indent="-457200">
              <a:buFont typeface="Arial" pitchFamily="34" charset="0"/>
              <a:buChar char="•"/>
            </a:pPr>
            <a:r>
              <a:rPr lang="sl-SI" sz="2400" dirty="0" smtClean="0"/>
              <a:t>Poslušanje </a:t>
            </a:r>
            <a:r>
              <a:rPr lang="sl-SI" sz="2400" dirty="0"/>
              <a:t>posnetih in branje zgodb</a:t>
            </a:r>
          </a:p>
          <a:p>
            <a:pPr marL="457200" lvl="0" indent="-457200">
              <a:buFont typeface="Arial" pitchFamily="34" charset="0"/>
              <a:buChar char="•"/>
            </a:pPr>
            <a:r>
              <a:rPr lang="sl-SI" sz="2400" dirty="0"/>
              <a:t>Ogled kratkih filmov </a:t>
            </a:r>
            <a:r>
              <a:rPr lang="sl-SI" sz="2400" dirty="0" smtClean="0"/>
              <a:t>– </a:t>
            </a:r>
            <a:r>
              <a:rPr lang="sl-SI" sz="2400" dirty="0" err="1" smtClean="0"/>
              <a:t>YoutYube</a:t>
            </a:r>
            <a:r>
              <a:rPr lang="sl-SI" sz="2400" dirty="0" smtClean="0"/>
              <a:t> - </a:t>
            </a:r>
            <a:r>
              <a:rPr lang="sl-SI" sz="2400" dirty="0"/>
              <a:t>iztočnica za pogovor </a:t>
            </a:r>
            <a:r>
              <a:rPr lang="sl-SI" sz="2400" dirty="0" smtClean="0"/>
              <a:t>(kontekst</a:t>
            </a:r>
            <a:r>
              <a:rPr lang="sl-SI" sz="2400" dirty="0"/>
              <a:t>)</a:t>
            </a:r>
          </a:p>
          <a:p>
            <a:pPr marL="457200" lvl="0" indent="-457200">
              <a:buFont typeface="Arial" pitchFamily="34" charset="0"/>
              <a:buChar char="•"/>
            </a:pPr>
            <a:r>
              <a:rPr lang="sl-SI" sz="2400" dirty="0"/>
              <a:t>Učenci poiščejo ali ustvarijo sami zgodbe…</a:t>
            </a:r>
          </a:p>
          <a:p>
            <a:pPr marL="457200" lvl="0" indent="-457200">
              <a:buFont typeface="Arial" pitchFamily="34" charset="0"/>
              <a:buChar char="•"/>
            </a:pPr>
            <a:r>
              <a:rPr lang="sl-SI" sz="2400" dirty="0"/>
              <a:t>Izhajamo iz </a:t>
            </a:r>
            <a:r>
              <a:rPr lang="sl-SI" sz="2400" dirty="0" smtClean="0"/>
              <a:t>resničnih zgodb</a:t>
            </a:r>
            <a:endParaRPr lang="sl-SI" sz="2400" dirty="0"/>
          </a:p>
          <a:p>
            <a:pPr marL="457200" lvl="0" indent="-457200">
              <a:buFont typeface="Arial" pitchFamily="34" charset="0"/>
              <a:buChar char="•"/>
            </a:pPr>
            <a:r>
              <a:rPr lang="sl-SI" sz="2400" dirty="0" smtClean="0"/>
              <a:t>Postavimo različne trditve (+,-)</a:t>
            </a:r>
            <a:endParaRPr lang="sl-SI" sz="2400" dirty="0"/>
          </a:p>
        </p:txBody>
      </p:sp>
    </p:spTree>
    <p:extLst>
      <p:ext uri="{BB962C8B-B14F-4D97-AF65-F5344CB8AC3E}">
        <p14:creationId xmlns:p14="http://schemas.microsoft.com/office/powerpoint/2010/main" val="317380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1">
              <a:lumMod val="90000"/>
            </a:schemeClr>
          </a:solidFill>
        </p:spPr>
        <p:txBody>
          <a:bodyPr/>
          <a:lstStyle/>
          <a:p>
            <a:r>
              <a:rPr lang="sl-SI" sz="2800" dirty="0" smtClean="0"/>
              <a:t/>
            </a:r>
            <a:br>
              <a:rPr lang="sl-SI" sz="2800" dirty="0" smtClean="0"/>
            </a:br>
            <a:r>
              <a:rPr lang="sl-SI" sz="2800" dirty="0" smtClean="0"/>
              <a:t>VOJKO – predstavitev primera/ Pandemije in kužne bolezni v </a:t>
            </a:r>
            <a:r>
              <a:rPr lang="sl-SI" sz="2800" dirty="0" err="1" smtClean="0"/>
              <a:t>20.stoletju</a:t>
            </a:r>
            <a:endParaRPr lang="sl-SI" dirty="0"/>
          </a:p>
        </p:txBody>
      </p:sp>
    </p:spTree>
    <p:extLst>
      <p:ext uri="{BB962C8B-B14F-4D97-AF65-F5344CB8AC3E}">
        <p14:creationId xmlns:p14="http://schemas.microsoft.com/office/powerpoint/2010/main" val="239367345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redloga_prosojnice_v15">
  <a:themeElements>
    <a:clrScheme name="predloga_prosojnice_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loga_prosojnice_v15">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loga_prosojnice_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loga_prosojnice_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loga_prosojnice_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loga_prosojnice_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loga_prosojnice_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loga_prosojnice_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loga_prosojnice_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loga_prosojnice_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loga_prosojnice_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loga_prosojnice_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loga_prosojnice_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loga_prosojnice_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Altana">
  <a:themeElements>
    <a:clrScheme name="Altan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n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TotalTime>
  <Words>2209</Words>
  <Application>Microsoft Office PowerPoint</Application>
  <PresentationFormat>Diaprojekcija na zaslonu (4:3)</PresentationFormat>
  <Paragraphs>293</Paragraphs>
  <Slides>45</Slides>
  <Notes>8</Notes>
  <HiddenSlides>0</HiddenSlides>
  <MMClips>0</MMClips>
  <ScaleCrop>false</ScaleCrop>
  <HeadingPairs>
    <vt:vector size="6" baseType="variant">
      <vt:variant>
        <vt:lpstr>Tema</vt:lpstr>
      </vt:variant>
      <vt:variant>
        <vt:i4>3</vt:i4>
      </vt:variant>
      <vt:variant>
        <vt:lpstr>Vdelani OLE strežniki</vt:lpstr>
      </vt:variant>
      <vt:variant>
        <vt:i4>1</vt:i4>
      </vt:variant>
      <vt:variant>
        <vt:lpstr>Naslovi diapozitivov</vt:lpstr>
      </vt:variant>
      <vt:variant>
        <vt:i4>45</vt:i4>
      </vt:variant>
    </vt:vector>
  </HeadingPairs>
  <TitlesOfParts>
    <vt:vector size="49" baseType="lpstr">
      <vt:lpstr>predloga_prosojnice_v15</vt:lpstr>
      <vt:lpstr>1_Officeova tema</vt:lpstr>
      <vt:lpstr>Altana</vt:lpstr>
      <vt:lpstr>Grafikon</vt:lpstr>
      <vt:lpstr>Študijsko srečanje za učitelje družboslovja v SPI</vt:lpstr>
      <vt:lpstr>UVODNA NAVODILA </vt:lpstr>
      <vt:lpstr>PowerPointova predstavitev</vt:lpstr>
      <vt:lpstr>KAŽIPOT SREČANJA – OSNOVNA IDEJA Zavedanje in pripravljenost za uresničevanje in …  Kako nam pri tem služi izkušnja z IND  spomladi 2020? </vt:lpstr>
      <vt:lpstr>OSMISLITI IN POVEZATI z izkušnjami krepimo zavedanje, kaj pomeni odprto poslušati tudi drugačna stališča…</vt:lpstr>
      <vt:lpstr>1. Izzivi izobraževanja na daljavo Sodelovanje z učitelji na daljavo </vt:lpstr>
      <vt:lpstr>4.  2. Načrtovanje pouka s sodobnimi didaktičnimi strategijami  pri pouku na daljavo– možne rešitve </vt:lpstr>
      <vt:lpstr>PowerPointova predstavitev</vt:lpstr>
      <vt:lpstr> VOJKO – predstavitev primera/ Pandemije in kužne bolezni v 20.stoletju</vt:lpstr>
      <vt:lpstr>Delavnica 2/1 –  Načrtovanje pouka s sodobnimi didaktičnimi strategijami pri pouku na daljavo .  Izmenjave (ogrevanje za september - primeri)</vt:lpstr>
      <vt:lpstr>3. Analiza izobraževanja na daljavo v času epidemije</vt:lpstr>
      <vt:lpstr>Raziskava »Izobraževanje na daljavo v času epidemije Covid-19 v Sloveniji« </vt:lpstr>
      <vt:lpstr>Raziskovalna vprašanja - učitelji</vt:lpstr>
      <vt:lpstr>Raziskovalna vprašanja - učenci</vt:lpstr>
      <vt:lpstr>Raziskovalna vprašanja - ravnatelji</vt:lpstr>
      <vt:lpstr>Zbiranje podatkov (21.5. = 8 teden ID -&gt;; FS: 1. teden junija) </vt:lpstr>
      <vt:lpstr>PowerPointova predstavitev</vt:lpstr>
      <vt:lpstr>PowerPointova predstavitev</vt:lpstr>
      <vt:lpstr>PowerPointova predstavitev</vt:lpstr>
      <vt:lpstr>Priložnosti dela na domu v času epidemije korona virusa, kot jih zaznavajo učenci in dijaki </vt:lpstr>
      <vt:lpstr>Področja potreb za dodatnim znanjem ravnateljev za učinkovito podporo učiteljev</vt:lpstr>
      <vt:lpstr>Analiza izobraževanja na daljavo v času epidemij Covid- 19 v Sloveniji</vt:lpstr>
      <vt:lpstr>PowerPointova predstavitev</vt:lpstr>
      <vt:lpstr>3. Digitalizacija učnih načrtov (2020) </vt:lpstr>
      <vt:lpstr>Platforma </vt:lpstr>
      <vt:lpstr>POVEZAVA DO INTERAKTIVNIH UN</vt:lpstr>
      <vt:lpstr>PowerPointova predstavitev</vt:lpstr>
      <vt:lpstr>PowerPointova predstavitev</vt:lpstr>
      <vt:lpstr>PowerPointova predstavitev</vt:lpstr>
      <vt:lpstr>PowerPointova predstavitev</vt:lpstr>
      <vt:lpstr>PowerPointova predstavitev</vt:lpstr>
      <vt:lpstr>Delavnica 3/2 –  primer iz Interaktivnega UN</vt:lpstr>
      <vt:lpstr>         Interaktivno gradivo za primer obravnave učnega sklopa   Življenje v skupnosti– vloga medijev v sodobni družbi   https://podpora.sio.si/vloga-medijev-v-sodobni-druzbi/  ODZIVI UČITELJEV </vt:lpstr>
      <vt:lpstr>Samorefleksija za dijake</vt:lpstr>
      <vt:lpstr>Nameni za DRU/ aktualna vprašanja</vt:lpstr>
      <vt:lpstr>PowerPointova predstavitev</vt:lpstr>
      <vt:lpstr>PowerPointova predstavitev</vt:lpstr>
      <vt:lpstr>Ne izpustimo priložnosti za analizo in refleksijo!  (Prirejeno po gradivu R. Kranjca)</vt:lpstr>
      <vt:lpstr>Aktualni didaktični izzivi</vt:lpstr>
      <vt:lpstr>4.   AKTUALNO PRI DRUŽBOSLOVJU</vt:lpstr>
      <vt:lpstr>OSNOVNE IDEJE </vt:lpstr>
      <vt:lpstr>KAJ DAJE OBČUTEK VARNOSTI</vt:lpstr>
      <vt:lpstr>PowerPointova predstavitev</vt:lpstr>
      <vt:lpstr>Zakaj je v tem času digitalno državljanstvo ena pomembnejših tem v šolstvu?   https://www.zrss.si/strokovne-resitve/digitalna-bralnica https://www.zrss.si/strokovne-resitve/digitalna-bralnica/podrobno?publikacija=209 </vt:lpstr>
      <vt:lpstr>... še za konec ...HVALEŽNOST vaši svetovalci: Vojko Kunaver, Borut Stojilković, J.Pika Gramc</vt:lpstr>
    </vt:vector>
  </TitlesOfParts>
  <Company>Zavod RS za šolstvo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Tomaž Bizjak</dc:creator>
  <cp:lastModifiedBy>Jožica Gramc</cp:lastModifiedBy>
  <cp:revision>110</cp:revision>
  <cp:lastPrinted>2020-08-19T09:48:45Z</cp:lastPrinted>
  <dcterms:created xsi:type="dcterms:W3CDTF">2004-04-23T10:18:28Z</dcterms:created>
  <dcterms:modified xsi:type="dcterms:W3CDTF">2020-08-24T10:41:22Z</dcterms:modified>
</cp:coreProperties>
</file>