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2" r:id="rId4"/>
    <p:sldId id="260" r:id="rId5"/>
    <p:sldId id="261" r:id="rId6"/>
    <p:sldId id="263" r:id="rId7"/>
    <p:sldId id="264" r:id="rId8"/>
    <p:sldId id="265" r:id="rId9"/>
    <p:sldId id="270" r:id="rId10"/>
    <p:sldId id="271" r:id="rId11"/>
    <p:sldId id="272" r:id="rId12"/>
    <p:sldId id="274" r:id="rId13"/>
    <p:sldId id="273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96969"/>
    <a:srgbClr val="7171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389" autoAdjust="0"/>
    <p:restoredTop sz="94660"/>
  </p:normalViewPr>
  <p:slideViewPr>
    <p:cSldViewPr snapToGrid="0">
      <p:cViewPr varScale="1">
        <p:scale>
          <a:sx n="66" d="100"/>
          <a:sy n="66" d="100"/>
        </p:scale>
        <p:origin x="-768" y="-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A50733-D3BE-44C4-AB15-879998245B43}" type="doc">
      <dgm:prSet loTypeId="urn:microsoft.com/office/officeart/2005/8/layout/hProcess9" loCatId="process" qsTypeId="urn:microsoft.com/office/officeart/2005/8/quickstyle/simple1" qsCatId="simple" csTypeId="urn:microsoft.com/office/officeart/2005/8/colors/accent4_1" csCatId="accent4" phldr="1"/>
      <dgm:spPr/>
    </dgm:pt>
    <dgm:pt modelId="{54F052CA-E8D3-49C9-A961-975308A689FE}">
      <dgm:prSet phldrT="[besedilo]"/>
      <dgm:spPr>
        <a:solidFill>
          <a:schemeClr val="accent1">
            <a:lumMod val="90000"/>
          </a:schemeClr>
        </a:solidFill>
      </dgm:spPr>
      <dgm:t>
        <a:bodyPr/>
        <a:lstStyle/>
        <a:p>
          <a:r>
            <a:rPr lang="sl-SI" dirty="0" smtClean="0">
              <a:latin typeface="Cambria" panose="02040503050406030204" pitchFamily="18" charset="0"/>
              <a:ea typeface="Cambria" panose="02040503050406030204" pitchFamily="18" charset="0"/>
            </a:rPr>
            <a:t>Učni načrt v .</a:t>
          </a:r>
          <a:r>
            <a:rPr lang="sl-SI" dirty="0" err="1" smtClean="0">
              <a:latin typeface="Cambria" panose="02040503050406030204" pitchFamily="18" charset="0"/>
              <a:ea typeface="Cambria" panose="02040503050406030204" pitchFamily="18" charset="0"/>
            </a:rPr>
            <a:t>pdf</a:t>
          </a:r>
          <a:endParaRPr lang="sl-SI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2A8A234C-F45E-4BB9-8719-C3C3230C9160}" type="parTrans" cxnId="{196259D8-AA4D-4E95-AE7F-B5FDCC4B09B6}">
      <dgm:prSet/>
      <dgm:spPr/>
      <dgm:t>
        <a:bodyPr/>
        <a:lstStyle/>
        <a:p>
          <a:endParaRPr lang="sl-SI"/>
        </a:p>
      </dgm:t>
    </dgm:pt>
    <dgm:pt modelId="{C9112217-97A9-440F-9D4B-A6F6FA32CFDE}" type="sibTrans" cxnId="{196259D8-AA4D-4E95-AE7F-B5FDCC4B09B6}">
      <dgm:prSet/>
      <dgm:spPr/>
      <dgm:t>
        <a:bodyPr/>
        <a:lstStyle/>
        <a:p>
          <a:endParaRPr lang="sl-SI"/>
        </a:p>
      </dgm:t>
    </dgm:pt>
    <dgm:pt modelId="{B8463E18-5C2E-4B84-90DE-67881DAB9DA5}">
      <dgm:prSet phldrT="[besedilo]"/>
      <dgm:spPr>
        <a:solidFill>
          <a:srgbClr val="92D050"/>
        </a:solidFill>
      </dgm:spPr>
      <dgm:t>
        <a:bodyPr/>
        <a:lstStyle/>
        <a:p>
          <a:r>
            <a:rPr lang="sl-SI" dirty="0" smtClean="0">
              <a:latin typeface="Cambria" panose="02040503050406030204" pitchFamily="18" charset="0"/>
              <a:ea typeface="Cambria" panose="02040503050406030204" pitchFamily="18" charset="0"/>
            </a:rPr>
            <a:t>Učni načrt na digitalni platformi</a:t>
          </a:r>
          <a:endParaRPr lang="sl-SI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A2B8DCEB-AB49-4714-A643-6FD4D52CB273}" type="parTrans" cxnId="{ACD3C60E-F350-4D57-A1F6-184740C75AE6}">
      <dgm:prSet/>
      <dgm:spPr/>
      <dgm:t>
        <a:bodyPr/>
        <a:lstStyle/>
        <a:p>
          <a:endParaRPr lang="sl-SI"/>
        </a:p>
      </dgm:t>
    </dgm:pt>
    <dgm:pt modelId="{11853586-8A00-4B12-A601-95CB9CFC68D6}" type="sibTrans" cxnId="{ACD3C60E-F350-4D57-A1F6-184740C75AE6}">
      <dgm:prSet/>
      <dgm:spPr/>
      <dgm:t>
        <a:bodyPr/>
        <a:lstStyle/>
        <a:p>
          <a:endParaRPr lang="sl-SI"/>
        </a:p>
      </dgm:t>
    </dgm:pt>
    <dgm:pt modelId="{CD8F6EF4-0024-4074-BC02-4C5CA70AEC8D}" type="pres">
      <dgm:prSet presAssocID="{4DA50733-D3BE-44C4-AB15-879998245B43}" presName="CompostProcess" presStyleCnt="0">
        <dgm:presLayoutVars>
          <dgm:dir/>
          <dgm:resizeHandles val="exact"/>
        </dgm:presLayoutVars>
      </dgm:prSet>
      <dgm:spPr/>
    </dgm:pt>
    <dgm:pt modelId="{7BC50053-9D59-4FB6-9B2B-5EA6E85436FC}" type="pres">
      <dgm:prSet presAssocID="{4DA50733-D3BE-44C4-AB15-879998245B43}" presName="arrow" presStyleLbl="bgShp" presStyleIdx="0" presStyleCnt="1"/>
      <dgm:spPr>
        <a:solidFill>
          <a:srgbClr val="7030A0">
            <a:alpha val="45000"/>
          </a:srgbClr>
        </a:solidFill>
      </dgm:spPr>
    </dgm:pt>
    <dgm:pt modelId="{D596DFEA-BD90-4C45-833E-AAF968AB422D}" type="pres">
      <dgm:prSet presAssocID="{4DA50733-D3BE-44C4-AB15-879998245B43}" presName="linearProcess" presStyleCnt="0"/>
      <dgm:spPr/>
    </dgm:pt>
    <dgm:pt modelId="{ED1F84C1-CE9B-4EBD-8846-BD527654B47E}" type="pres">
      <dgm:prSet presAssocID="{54F052CA-E8D3-49C9-A961-975308A689FE}" presName="textNode" presStyleLbl="node1" presStyleIdx="0" presStyleCnt="2" custLinFactX="-30699" custLinFactNeighborX="-100000" custLinFactNeighborY="-3594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ABF0661E-8DE6-4C31-B7D1-21A79208605F}" type="pres">
      <dgm:prSet presAssocID="{C9112217-97A9-440F-9D4B-A6F6FA32CFDE}" presName="sibTrans" presStyleCnt="0"/>
      <dgm:spPr/>
    </dgm:pt>
    <dgm:pt modelId="{F68A9AAC-B323-4A7F-83FC-25C7186F9A56}" type="pres">
      <dgm:prSet presAssocID="{B8463E18-5C2E-4B84-90DE-67881DAB9DA5}" presName="textNode" presStyleLbl="node1" presStyleIdx="1" presStyleCnt="2" custLinFactX="89319" custLinFactNeighborX="100000" custLinFactNeighborY="-7949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</dgm:ptLst>
  <dgm:cxnLst>
    <dgm:cxn modelId="{ACD3C60E-F350-4D57-A1F6-184740C75AE6}" srcId="{4DA50733-D3BE-44C4-AB15-879998245B43}" destId="{B8463E18-5C2E-4B84-90DE-67881DAB9DA5}" srcOrd="1" destOrd="0" parTransId="{A2B8DCEB-AB49-4714-A643-6FD4D52CB273}" sibTransId="{11853586-8A00-4B12-A601-95CB9CFC68D6}"/>
    <dgm:cxn modelId="{3D84F9E9-2B07-43E1-A6D5-4FF6752671A1}" type="presOf" srcId="{54F052CA-E8D3-49C9-A961-975308A689FE}" destId="{ED1F84C1-CE9B-4EBD-8846-BD527654B47E}" srcOrd="0" destOrd="0" presId="urn:microsoft.com/office/officeart/2005/8/layout/hProcess9"/>
    <dgm:cxn modelId="{196259D8-AA4D-4E95-AE7F-B5FDCC4B09B6}" srcId="{4DA50733-D3BE-44C4-AB15-879998245B43}" destId="{54F052CA-E8D3-49C9-A961-975308A689FE}" srcOrd="0" destOrd="0" parTransId="{2A8A234C-F45E-4BB9-8719-C3C3230C9160}" sibTransId="{C9112217-97A9-440F-9D4B-A6F6FA32CFDE}"/>
    <dgm:cxn modelId="{F1C4732D-1D7C-4E5B-9189-54FBDCFDDD33}" type="presOf" srcId="{4DA50733-D3BE-44C4-AB15-879998245B43}" destId="{CD8F6EF4-0024-4074-BC02-4C5CA70AEC8D}" srcOrd="0" destOrd="0" presId="urn:microsoft.com/office/officeart/2005/8/layout/hProcess9"/>
    <dgm:cxn modelId="{BAA5CCC1-3665-424E-8532-81B2CF4EC851}" type="presOf" srcId="{B8463E18-5C2E-4B84-90DE-67881DAB9DA5}" destId="{F68A9AAC-B323-4A7F-83FC-25C7186F9A56}" srcOrd="0" destOrd="0" presId="urn:microsoft.com/office/officeart/2005/8/layout/hProcess9"/>
    <dgm:cxn modelId="{F5AB8DC5-7485-4145-938C-004AFF2B6C55}" type="presParOf" srcId="{CD8F6EF4-0024-4074-BC02-4C5CA70AEC8D}" destId="{7BC50053-9D59-4FB6-9B2B-5EA6E85436FC}" srcOrd="0" destOrd="0" presId="urn:microsoft.com/office/officeart/2005/8/layout/hProcess9"/>
    <dgm:cxn modelId="{ABA58C50-7DF2-4351-8634-2DBD4EFC3846}" type="presParOf" srcId="{CD8F6EF4-0024-4074-BC02-4C5CA70AEC8D}" destId="{D596DFEA-BD90-4C45-833E-AAF968AB422D}" srcOrd="1" destOrd="0" presId="urn:microsoft.com/office/officeart/2005/8/layout/hProcess9"/>
    <dgm:cxn modelId="{C5063CEE-F479-47B7-A567-F973EEB64A91}" type="presParOf" srcId="{D596DFEA-BD90-4C45-833E-AAF968AB422D}" destId="{ED1F84C1-CE9B-4EBD-8846-BD527654B47E}" srcOrd="0" destOrd="0" presId="urn:microsoft.com/office/officeart/2005/8/layout/hProcess9"/>
    <dgm:cxn modelId="{825C205A-AE89-4F55-B6E1-28228F0CEE88}" type="presParOf" srcId="{D596DFEA-BD90-4C45-833E-AAF968AB422D}" destId="{ABF0661E-8DE6-4C31-B7D1-21A79208605F}" srcOrd="1" destOrd="0" presId="urn:microsoft.com/office/officeart/2005/8/layout/hProcess9"/>
    <dgm:cxn modelId="{CFB95677-BC27-41ED-9FAB-D563A37927D1}" type="presParOf" srcId="{D596DFEA-BD90-4C45-833E-AAF968AB422D}" destId="{F68A9AAC-B323-4A7F-83FC-25C7186F9A56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C50053-9D59-4FB6-9B2B-5EA6E85436FC}">
      <dsp:nvSpPr>
        <dsp:cNvPr id="0" name=""/>
        <dsp:cNvSpPr/>
      </dsp:nvSpPr>
      <dsp:spPr>
        <a:xfrm>
          <a:off x="561530" y="0"/>
          <a:ext cx="6364009" cy="4389472"/>
        </a:xfrm>
        <a:prstGeom prst="rightArrow">
          <a:avLst/>
        </a:prstGeom>
        <a:solidFill>
          <a:srgbClr val="7030A0">
            <a:alpha val="45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1F84C1-CE9B-4EBD-8846-BD527654B47E}">
      <dsp:nvSpPr>
        <dsp:cNvPr id="0" name=""/>
        <dsp:cNvSpPr/>
      </dsp:nvSpPr>
      <dsp:spPr>
        <a:xfrm>
          <a:off x="105850" y="1253738"/>
          <a:ext cx="2573680" cy="1755788"/>
        </a:xfrm>
        <a:prstGeom prst="roundRect">
          <a:avLst/>
        </a:prstGeom>
        <a:solidFill>
          <a:schemeClr val="accent1">
            <a:lumMod val="90000"/>
          </a:schemeClr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33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Učni načrt v .</a:t>
          </a:r>
          <a:r>
            <a:rPr lang="sl-SI" sz="3300" kern="1200" dirty="0" err="1" smtClean="0">
              <a:latin typeface="Cambria" panose="02040503050406030204" pitchFamily="18" charset="0"/>
              <a:ea typeface="Cambria" panose="02040503050406030204" pitchFamily="18" charset="0"/>
            </a:rPr>
            <a:t>pdf</a:t>
          </a:r>
          <a:endParaRPr lang="sl-SI" sz="33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191561" y="1339449"/>
        <a:ext cx="2402258" cy="1584366"/>
      </dsp:txXfrm>
    </dsp:sp>
    <dsp:sp modelId="{F68A9AAC-B323-4A7F-83FC-25C7186F9A56}">
      <dsp:nvSpPr>
        <dsp:cNvPr id="0" name=""/>
        <dsp:cNvSpPr/>
      </dsp:nvSpPr>
      <dsp:spPr>
        <a:xfrm>
          <a:off x="4913389" y="1177273"/>
          <a:ext cx="2573680" cy="1755788"/>
        </a:xfrm>
        <a:prstGeom prst="roundRect">
          <a:avLst/>
        </a:prstGeom>
        <a:solidFill>
          <a:srgbClr val="92D050"/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33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Učni načrt na digitalni platformi</a:t>
          </a:r>
          <a:endParaRPr lang="sl-SI" sz="33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4999100" y="1262984"/>
        <a:ext cx="2402258" cy="15843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D60DA-3ED7-41E7-909B-8719ABC0F517}" type="datetimeFigureOut">
              <a:rPr lang="sl-SI" smtClean="0"/>
              <a:t>18.8.2020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EB44F-43D6-483F-81B6-0E5BA2EB64AD}" type="slidenum">
              <a:rPr lang="sl-SI" smtClean="0"/>
              <a:t>‹#›</a:t>
            </a:fld>
            <a:endParaRPr lang="sl-SI"/>
          </a:p>
        </p:txBody>
      </p:sp>
      <p:pic>
        <p:nvPicPr>
          <p:cNvPr id="7" name="Slika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257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D60DA-3ED7-41E7-909B-8719ABC0F517}" type="datetimeFigureOut">
              <a:rPr lang="sl-SI" smtClean="0"/>
              <a:t>18.8.2020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EB44F-43D6-483F-81B6-0E5BA2EB64A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55970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D60DA-3ED7-41E7-909B-8719ABC0F517}" type="datetimeFigureOut">
              <a:rPr lang="sl-SI" smtClean="0"/>
              <a:t>18.8.2020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EB44F-43D6-483F-81B6-0E5BA2EB64A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70680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dirty="0" smtClean="0"/>
              <a:t>Uredite sloge besedila matrice</a:t>
            </a:r>
          </a:p>
          <a:p>
            <a:pPr lvl="1"/>
            <a:r>
              <a:rPr lang="sl-SI" dirty="0" smtClean="0"/>
              <a:t>Druga raven</a:t>
            </a:r>
          </a:p>
          <a:p>
            <a:pPr lvl="2"/>
            <a:r>
              <a:rPr lang="sl-SI" dirty="0" smtClean="0"/>
              <a:t>Tretja raven</a:t>
            </a:r>
          </a:p>
          <a:p>
            <a:pPr lvl="3"/>
            <a:r>
              <a:rPr lang="sl-SI" dirty="0" smtClean="0"/>
              <a:t>Četrta raven</a:t>
            </a:r>
          </a:p>
          <a:p>
            <a:pPr lvl="4"/>
            <a:r>
              <a:rPr lang="sl-SI" dirty="0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D60DA-3ED7-41E7-909B-8719ABC0F517}" type="datetimeFigureOut">
              <a:rPr lang="sl-SI" smtClean="0"/>
              <a:t>18.8.2020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EB44F-43D6-483F-81B6-0E5BA2EB64AD}" type="slidenum">
              <a:rPr lang="sl-SI" smtClean="0"/>
              <a:t>‹#›</a:t>
            </a:fld>
            <a:endParaRPr lang="sl-SI"/>
          </a:p>
        </p:txBody>
      </p:sp>
      <p:pic>
        <p:nvPicPr>
          <p:cNvPr id="7" name="Slika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252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D60DA-3ED7-41E7-909B-8719ABC0F517}" type="datetimeFigureOut">
              <a:rPr lang="sl-SI" smtClean="0"/>
              <a:t>18.8.2020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EB44F-43D6-483F-81B6-0E5BA2EB64A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73795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D60DA-3ED7-41E7-909B-8719ABC0F517}" type="datetimeFigureOut">
              <a:rPr lang="sl-SI" smtClean="0"/>
              <a:t>18.8.2020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EB44F-43D6-483F-81B6-0E5BA2EB64A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49823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D60DA-3ED7-41E7-909B-8719ABC0F517}" type="datetimeFigureOut">
              <a:rPr lang="sl-SI" smtClean="0"/>
              <a:t>18.8.2020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EB44F-43D6-483F-81B6-0E5BA2EB64A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3196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D60DA-3ED7-41E7-909B-8719ABC0F517}" type="datetimeFigureOut">
              <a:rPr lang="sl-SI" smtClean="0"/>
              <a:t>18.8.2020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EB44F-43D6-483F-81B6-0E5BA2EB64A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56022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D60DA-3ED7-41E7-909B-8719ABC0F517}" type="datetimeFigureOut">
              <a:rPr lang="sl-SI" smtClean="0"/>
              <a:t>18.8.2020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EB44F-43D6-483F-81B6-0E5BA2EB64A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66907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D60DA-3ED7-41E7-909B-8719ABC0F517}" type="datetimeFigureOut">
              <a:rPr lang="sl-SI" smtClean="0"/>
              <a:t>18.8.2020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EB44F-43D6-483F-81B6-0E5BA2EB64A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00515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D60DA-3ED7-41E7-909B-8719ABC0F517}" type="datetimeFigureOut">
              <a:rPr lang="sl-SI" smtClean="0"/>
              <a:t>18.8.2020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EB44F-43D6-483F-81B6-0E5BA2EB64A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65299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8D60DA-3ED7-41E7-909B-8719ABC0F517}" type="datetimeFigureOut">
              <a:rPr lang="sl-SI" smtClean="0"/>
              <a:t>18.8.2020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AEB44F-43D6-483F-81B6-0E5BA2EB64A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24752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ideaboardz.com/for/Delavnica%20za%20ravnatelje/3339858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ctrTitle"/>
          </p:nvPr>
        </p:nvSpPr>
        <p:spPr>
          <a:xfrm>
            <a:off x="1483743" y="2794955"/>
            <a:ext cx="6858000" cy="785007"/>
          </a:xfrm>
        </p:spPr>
        <p:txBody>
          <a:bodyPr>
            <a:normAutofit/>
          </a:bodyPr>
          <a:lstStyle/>
          <a:p>
            <a:pPr algn="l"/>
            <a:r>
              <a:rPr lang="sl-SI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INTERAKTIVNI UČNI NAČRTI</a:t>
            </a:r>
            <a:endParaRPr lang="sl-SI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Podnaslov 5"/>
          <p:cNvSpPr>
            <a:spLocks noGrp="1"/>
          </p:cNvSpPr>
          <p:nvPr>
            <p:ph type="subTitle" idx="1"/>
          </p:nvPr>
        </p:nvSpPr>
        <p:spPr>
          <a:xfrm>
            <a:off x="1483743" y="4183810"/>
            <a:ext cx="6858000" cy="905775"/>
          </a:xfrm>
        </p:spPr>
        <p:txBody>
          <a:bodyPr>
            <a:normAutofit/>
          </a:bodyPr>
          <a:lstStyle/>
          <a:p>
            <a:pPr algn="l"/>
            <a:r>
              <a:rPr lang="sl-SI" sz="1800" dirty="0"/>
              <a:t>m</a:t>
            </a:r>
            <a:r>
              <a:rPr lang="sl-SI" sz="1800" dirty="0" smtClean="0"/>
              <a:t>ag. Andreja Čuk, mag. Mojca Suban in Borut Stojilković, mag. prof.</a:t>
            </a:r>
          </a:p>
          <a:p>
            <a:pPr algn="l"/>
            <a:r>
              <a:rPr lang="sl-SI" sz="1800" dirty="0" smtClean="0"/>
              <a:t>Zavod Republike Slovenije za šolstvo</a:t>
            </a:r>
            <a:endParaRPr lang="sl-SI" sz="1800" dirty="0"/>
          </a:p>
        </p:txBody>
      </p:sp>
    </p:spTree>
    <p:extLst>
      <p:ext uri="{BB962C8B-B14F-4D97-AF65-F5344CB8AC3E}">
        <p14:creationId xmlns:p14="http://schemas.microsoft.com/office/powerpoint/2010/main" val="4115417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568" y="776800"/>
            <a:ext cx="8850985" cy="50050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09744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918" y="597217"/>
            <a:ext cx="8100000" cy="45803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029" y="2675082"/>
            <a:ext cx="3501095" cy="19797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0700" y="2675082"/>
            <a:ext cx="3504784" cy="19797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7" name="Raven puščični povezovalnik 6"/>
          <p:cNvCxnSpPr/>
          <p:nvPr/>
        </p:nvCxnSpPr>
        <p:spPr>
          <a:xfrm>
            <a:off x="3931124" y="1768792"/>
            <a:ext cx="1171932" cy="7858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aven puščični povezovalnik 7"/>
          <p:cNvCxnSpPr/>
          <p:nvPr/>
        </p:nvCxnSpPr>
        <p:spPr>
          <a:xfrm flipH="1">
            <a:off x="1902656" y="2083117"/>
            <a:ext cx="535781" cy="4714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oljeZBesedilom 8"/>
          <p:cNvSpPr txBox="1"/>
          <p:nvPr/>
        </p:nvSpPr>
        <p:spPr>
          <a:xfrm>
            <a:off x="2438437" y="2083117"/>
            <a:ext cx="535424" cy="3000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sl-SI" sz="1350" dirty="0"/>
          </a:p>
        </p:txBody>
      </p:sp>
      <p:sp>
        <p:nvSpPr>
          <p:cNvPr id="10" name="Elipsa 9"/>
          <p:cNvSpPr/>
          <p:nvPr/>
        </p:nvSpPr>
        <p:spPr>
          <a:xfrm>
            <a:off x="6989652" y="4161949"/>
            <a:ext cx="1871663" cy="17942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350" dirty="0"/>
              <a:t>Dostop do spletne strani: _________</a:t>
            </a:r>
          </a:p>
        </p:txBody>
      </p:sp>
    </p:spTree>
    <p:extLst>
      <p:ext uri="{BB962C8B-B14F-4D97-AF65-F5344CB8AC3E}">
        <p14:creationId xmlns:p14="http://schemas.microsoft.com/office/powerpoint/2010/main" val="2104716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Primer povezovanja po vertikali</a:t>
            </a:r>
            <a:endParaRPr lang="sl-SI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84215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Vaši predlogi in želje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2000" dirty="0" err="1" smtClean="0">
                <a:latin typeface="Cambri"/>
                <a:ea typeface="Cambria" panose="02040503050406030204" pitchFamily="18" charset="0"/>
              </a:rPr>
              <a:t>IdeaBoardz</a:t>
            </a:r>
            <a:r>
              <a:rPr lang="sl-SI" sz="2000" dirty="0" smtClean="0">
                <a:latin typeface="Cambri"/>
                <a:ea typeface="Cambria" panose="02040503050406030204" pitchFamily="18" charset="0"/>
              </a:rPr>
              <a:t>: </a:t>
            </a:r>
            <a:r>
              <a:rPr lang="sl-SI" sz="1500" dirty="0">
                <a:latin typeface="Cambri"/>
                <a:hlinkClick r:id="rId2"/>
              </a:rPr>
              <a:t>https://ideaboardz.com/for/Delavnica%20za%20ravnatelje/3339858</a:t>
            </a:r>
            <a:endParaRPr lang="sl-SI" sz="1500" dirty="0">
              <a:latin typeface="Cambri"/>
              <a:ea typeface="Cambria" panose="02040503050406030204" pitchFamily="18" charset="0"/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3"/>
          <a:srcRect t="6634" b="2929"/>
          <a:stretch/>
        </p:blipFill>
        <p:spPr>
          <a:xfrm>
            <a:off x="1137551" y="2218267"/>
            <a:ext cx="6868897" cy="3882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973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253203"/>
          </a:xfrm>
        </p:spPr>
        <p:txBody>
          <a:bodyPr/>
          <a:lstStyle/>
          <a:p>
            <a:endParaRPr lang="sl-SI" dirty="0"/>
          </a:p>
        </p:txBody>
      </p:sp>
      <p:graphicFrame>
        <p:nvGraphicFramePr>
          <p:cNvPr id="4" name="Označba mesta vsebine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1514682"/>
              </p:ext>
            </p:extLst>
          </p:nvPr>
        </p:nvGraphicFramePr>
        <p:xfrm>
          <a:off x="788447" y="378148"/>
          <a:ext cx="7487070" cy="4389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Slika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40574" y="3472458"/>
            <a:ext cx="1682765" cy="23876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92903" y="3688482"/>
            <a:ext cx="3420419" cy="12211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60981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Namen platforme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2500" dirty="0">
                <a:latin typeface="Cambria" panose="02040503050406030204" pitchFamily="18" charset="0"/>
                <a:ea typeface="Cambria" panose="02040503050406030204" pitchFamily="18" charset="0"/>
              </a:rPr>
              <a:t>Uporabnikom učnega načrta omogočiti digitalno obliko UN, ki omogoča prožno, uporabniku prilagojeno in interaktivno uporabo UN</a:t>
            </a:r>
          </a:p>
          <a:p>
            <a:endParaRPr lang="sl-SI" sz="25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sl-SI" sz="2500" dirty="0">
                <a:latin typeface="Cambria" panose="02040503050406030204" pitchFamily="18" charset="0"/>
                <a:ea typeface="Cambria" panose="02040503050406030204" pitchFamily="18" charset="0"/>
              </a:rPr>
              <a:t>Dodane funkcionalnosti odpirajo </a:t>
            </a:r>
            <a:r>
              <a:rPr lang="sl-SI" sz="2500" u="sng" dirty="0">
                <a:latin typeface="Cambria" panose="02040503050406030204" pitchFamily="18" charset="0"/>
                <a:ea typeface="Cambria" panose="02040503050406030204" pitchFamily="18" charset="0"/>
              </a:rPr>
              <a:t>celovito podporno okolje za učitelja</a:t>
            </a:r>
          </a:p>
          <a:p>
            <a:endParaRPr lang="sl-SI" sz="25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5679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971" y="391519"/>
            <a:ext cx="4336114" cy="1335678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969" y="2034067"/>
            <a:ext cx="4336115" cy="1093708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969" y="3404652"/>
            <a:ext cx="4336115" cy="1093708"/>
          </a:xfrm>
          <a:prstGeom prst="rect">
            <a:avLst/>
          </a:prstGeom>
        </p:spPr>
      </p:pic>
      <p:pic>
        <p:nvPicPr>
          <p:cNvPr id="2" name="Slika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9288" y="4775237"/>
            <a:ext cx="4267796" cy="1076475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05352" y="3127775"/>
            <a:ext cx="2981741" cy="447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914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Kaj omogoča?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1900" dirty="0">
                <a:latin typeface="Cambria" panose="02040503050406030204" pitchFamily="18" charset="0"/>
                <a:ea typeface="Cambria" panose="02040503050406030204" pitchFamily="18" charset="0"/>
              </a:rPr>
              <a:t>Sočasen prikaz učnih ciljev, vsebin, standardov znanja po triletjih, minimalnih standardov znanja in didaktičnih priporočil za določen sklop</a:t>
            </a:r>
          </a:p>
          <a:p>
            <a:r>
              <a:rPr lang="sl-SI" sz="1900" dirty="0">
                <a:latin typeface="Cambria" panose="02040503050406030204" pitchFamily="18" charset="0"/>
                <a:ea typeface="Cambria" panose="02040503050406030204" pitchFamily="18" charset="0"/>
              </a:rPr>
              <a:t>Sočasen prikaz posamezne teme za vsa tri vzgojno-izobraževalna obdobja</a:t>
            </a:r>
          </a:p>
          <a:p>
            <a:r>
              <a:rPr lang="sl-SI" sz="1900" dirty="0">
                <a:latin typeface="Cambria" panose="02040503050406030204" pitchFamily="18" charset="0"/>
                <a:ea typeface="Cambria" panose="02040503050406030204" pitchFamily="18" charset="0"/>
              </a:rPr>
              <a:t>Sočasen prikaz sklopov, ki se pojavljajo v več vzgojno-izobraževalnih obdobjih </a:t>
            </a:r>
          </a:p>
          <a:p>
            <a:r>
              <a:rPr lang="sl-SI" sz="1900" dirty="0">
                <a:latin typeface="Cambria" panose="02040503050406030204" pitchFamily="18" charset="0"/>
                <a:ea typeface="Cambria" panose="02040503050406030204" pitchFamily="18" charset="0"/>
              </a:rPr>
              <a:t>Sočasen prikaz sklopov za poljubno izbran/določen nabor sklopov </a:t>
            </a:r>
          </a:p>
          <a:p>
            <a:r>
              <a:rPr lang="sl-SI" sz="1900" dirty="0">
                <a:latin typeface="Cambria" panose="02040503050406030204" pitchFamily="18" charset="0"/>
                <a:ea typeface="Cambria" panose="02040503050406030204" pitchFamily="18" charset="0"/>
              </a:rPr>
              <a:t>Filtriranje po ključnih besedah/sklopu/ciljih</a:t>
            </a:r>
          </a:p>
          <a:p>
            <a:r>
              <a:rPr lang="sl-SI" sz="1900" dirty="0">
                <a:latin typeface="Cambria" panose="02040503050406030204" pitchFamily="18" charset="0"/>
                <a:ea typeface="Cambria" panose="02040503050406030204" pitchFamily="18" charset="0"/>
              </a:rPr>
              <a:t>V vseh opcijah omogočeno kopiranje posameznih delov (npr. ciljev za učno pripravo ali pri izdelavi mrežnega diagrama pri pisnem ocenjevanju)</a:t>
            </a:r>
          </a:p>
          <a:p>
            <a:endParaRPr lang="sl-SI" sz="19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endParaRPr lang="sl-SI" sz="19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1658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Izbrane možnosti uporabe</a:t>
            </a:r>
            <a:endParaRPr lang="sl-SI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2"/>
          <a:srcRect t="23151"/>
          <a:stretch/>
        </p:blipFill>
        <p:spPr>
          <a:xfrm>
            <a:off x="1457976" y="1825625"/>
            <a:ext cx="6001158" cy="3698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283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9250" y="1435912"/>
            <a:ext cx="6057165" cy="3465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081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284" y="829359"/>
            <a:ext cx="8626934" cy="48680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Elipsa 4"/>
          <p:cNvSpPr/>
          <p:nvPr/>
        </p:nvSpPr>
        <p:spPr>
          <a:xfrm>
            <a:off x="227347" y="1178012"/>
            <a:ext cx="633792" cy="279857"/>
          </a:xfrm>
          <a:prstGeom prst="ellipse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58786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271" y="665140"/>
            <a:ext cx="8691014" cy="49197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1334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Officeova 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ova 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ova 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316</TotalTime>
  <Words>164</Words>
  <Application>Microsoft Office PowerPoint</Application>
  <PresentationFormat>Diaprojekcija na zaslonu (4:3)</PresentationFormat>
  <Paragraphs>21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13</vt:i4>
      </vt:variant>
    </vt:vector>
  </HeadingPairs>
  <TitlesOfParts>
    <vt:vector size="14" baseType="lpstr">
      <vt:lpstr>Officeova tema</vt:lpstr>
      <vt:lpstr>INTERAKTIVNI UČNI NAČRTI</vt:lpstr>
      <vt:lpstr>PowerPointova predstavitev</vt:lpstr>
      <vt:lpstr>Namen platforme</vt:lpstr>
      <vt:lpstr>PowerPointova predstavitev</vt:lpstr>
      <vt:lpstr>Kaj omogoča?</vt:lpstr>
      <vt:lpstr>Izbrane možnosti uporabe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Primer povezovanja po vertikali</vt:lpstr>
      <vt:lpstr>Vaši predlogi in želje</vt:lpstr>
    </vt:vector>
  </TitlesOfParts>
  <Company>Zavod RS za šolstvo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Arial 26 pt, bold</dc:title>
  <dc:creator>Zvonka Kos</dc:creator>
  <cp:lastModifiedBy>Jožica Gramc</cp:lastModifiedBy>
  <cp:revision>30</cp:revision>
  <dcterms:created xsi:type="dcterms:W3CDTF">2017-08-16T10:43:35Z</dcterms:created>
  <dcterms:modified xsi:type="dcterms:W3CDTF">2020-08-18T06:45:40Z</dcterms:modified>
</cp:coreProperties>
</file>